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273" r:id="rId4"/>
    <p:sldId id="258" r:id="rId5"/>
    <p:sldId id="264" r:id="rId6"/>
    <p:sldId id="259" r:id="rId7"/>
    <p:sldId id="265" r:id="rId8"/>
    <p:sldId id="266" r:id="rId9"/>
    <p:sldId id="267" r:id="rId10"/>
    <p:sldId id="268" r:id="rId11"/>
    <p:sldId id="275" r:id="rId12"/>
    <p:sldId id="269" r:id="rId13"/>
    <p:sldId id="274" r:id="rId14"/>
    <p:sldId id="278" r:id="rId15"/>
    <p:sldId id="281" r:id="rId16"/>
    <p:sldId id="279" r:id="rId17"/>
    <p:sldId id="280" r:id="rId18"/>
    <p:sldId id="282" r:id="rId19"/>
    <p:sldId id="283" r:id="rId20"/>
    <p:sldId id="284" r:id="rId21"/>
    <p:sldId id="288" r:id="rId22"/>
    <p:sldId id="285" r:id="rId23"/>
    <p:sldId id="286" r:id="rId24"/>
    <p:sldId id="287" r:id="rId25"/>
    <p:sldId id="291" r:id="rId26"/>
    <p:sldId id="289" r:id="rId27"/>
    <p:sldId id="292" r:id="rId28"/>
    <p:sldId id="296" r:id="rId29"/>
    <p:sldId id="335" r:id="rId30"/>
    <p:sldId id="297" r:id="rId31"/>
    <p:sldId id="298" r:id="rId32"/>
    <p:sldId id="330" r:id="rId33"/>
    <p:sldId id="327" r:id="rId34"/>
    <p:sldId id="336" r:id="rId35"/>
    <p:sldId id="368" r:id="rId36"/>
    <p:sldId id="337" r:id="rId37"/>
    <p:sldId id="338" r:id="rId38"/>
    <p:sldId id="339" r:id="rId39"/>
    <p:sldId id="369" r:id="rId40"/>
    <p:sldId id="340" r:id="rId41"/>
    <p:sldId id="343" r:id="rId42"/>
    <p:sldId id="344" r:id="rId43"/>
    <p:sldId id="345" r:id="rId44"/>
    <p:sldId id="346" r:id="rId45"/>
    <p:sldId id="348" r:id="rId46"/>
    <p:sldId id="350" r:id="rId47"/>
    <p:sldId id="349" r:id="rId48"/>
    <p:sldId id="351" r:id="rId49"/>
    <p:sldId id="352" r:id="rId50"/>
    <p:sldId id="353" r:id="rId51"/>
    <p:sldId id="354" r:id="rId52"/>
    <p:sldId id="355" r:id="rId53"/>
    <p:sldId id="347" r:id="rId54"/>
    <p:sldId id="356" r:id="rId55"/>
    <p:sldId id="357" r:id="rId56"/>
    <p:sldId id="360" r:id="rId57"/>
    <p:sldId id="361" r:id="rId58"/>
    <p:sldId id="359" r:id="rId59"/>
    <p:sldId id="363" r:id="rId60"/>
    <p:sldId id="364" r:id="rId61"/>
    <p:sldId id="365" r:id="rId62"/>
    <p:sldId id="366" r:id="rId63"/>
    <p:sldId id="367" r:id="rId64"/>
    <p:sldId id="329" r:id="rId65"/>
    <p:sldId id="293" r:id="rId66"/>
    <p:sldId id="302" r:id="rId67"/>
    <p:sldId id="304" r:id="rId68"/>
    <p:sldId id="305" r:id="rId69"/>
    <p:sldId id="301" r:id="rId70"/>
    <p:sldId id="306" r:id="rId71"/>
    <p:sldId id="303" r:id="rId72"/>
    <p:sldId id="307" r:id="rId73"/>
    <p:sldId id="308" r:id="rId74"/>
    <p:sldId id="309" r:id="rId75"/>
    <p:sldId id="314" r:id="rId76"/>
    <p:sldId id="310" r:id="rId77"/>
    <p:sldId id="312" r:id="rId78"/>
    <p:sldId id="311" r:id="rId79"/>
    <p:sldId id="313" r:id="rId80"/>
    <p:sldId id="315" r:id="rId81"/>
    <p:sldId id="316" r:id="rId82"/>
    <p:sldId id="317" r:id="rId83"/>
    <p:sldId id="318" r:id="rId84"/>
    <p:sldId id="319" r:id="rId85"/>
    <p:sldId id="320" r:id="rId86"/>
    <p:sldId id="326" r:id="rId87"/>
    <p:sldId id="325" r:id="rId88"/>
    <p:sldId id="321" r:id="rId89"/>
    <p:sldId id="294" r:id="rId90"/>
    <p:sldId id="295" r:id="rId91"/>
    <p:sldId id="290" r:id="rId92"/>
    <p:sldId id="270" r:id="rId93"/>
    <p:sldId id="271" r:id="rId94"/>
    <p:sldId id="362" r:id="rId95"/>
    <p:sldId id="322" r:id="rId96"/>
    <p:sldId id="323" r:id="rId97"/>
    <p:sldId id="332" r:id="rId98"/>
    <p:sldId id="324" r:id="rId9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D9EEB"/>
    <a:srgbClr val="A2CD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autoAdjust="0"/>
    <p:restoredTop sz="96370" autoAdjust="0"/>
  </p:normalViewPr>
  <p:slideViewPr>
    <p:cSldViewPr snapToGrid="0">
      <p:cViewPr varScale="1">
        <p:scale>
          <a:sx n="114" d="100"/>
          <a:sy n="114" d="100"/>
        </p:scale>
        <p:origin x="846" y="10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62542-5339-4B3C-8E76-EC127FA30787}" type="datetimeFigureOut">
              <a:rPr lang="ko-KR" altLang="en-US" smtClean="0"/>
              <a:t>2021-05-27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7D690-7371-4547-99B2-C8D8CEFE7AD2}" type="slidenum">
              <a:rPr lang="ko-KR" altLang="en-US" smtClean="0"/>
              <a:t>‹#›</a:t>
            </a:fld>
            <a:endParaRPr lang="ko-KR" altLang="en-US"/>
          </a:p>
        </p:txBody>
      </p:sp>
    </p:spTree>
    <p:extLst>
      <p:ext uri="{BB962C8B-B14F-4D97-AF65-F5344CB8AC3E}">
        <p14:creationId xmlns:p14="http://schemas.microsoft.com/office/powerpoint/2010/main" val="599568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a:t>
            </a:fld>
            <a:endParaRPr lang="ko-KR" altLang="en-US"/>
          </a:p>
        </p:txBody>
      </p:sp>
    </p:spTree>
    <p:extLst>
      <p:ext uri="{BB962C8B-B14F-4D97-AF65-F5344CB8AC3E}">
        <p14:creationId xmlns:p14="http://schemas.microsoft.com/office/powerpoint/2010/main" val="566861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15</a:t>
            </a:fld>
            <a:endParaRPr lang="ko-KR" altLang="en-US"/>
          </a:p>
        </p:txBody>
      </p:sp>
    </p:spTree>
    <p:extLst>
      <p:ext uri="{BB962C8B-B14F-4D97-AF65-F5344CB8AC3E}">
        <p14:creationId xmlns:p14="http://schemas.microsoft.com/office/powerpoint/2010/main" val="9150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17</a:t>
            </a:fld>
            <a:endParaRPr lang="ko-KR" altLang="en-US"/>
          </a:p>
        </p:txBody>
      </p:sp>
    </p:spTree>
    <p:extLst>
      <p:ext uri="{BB962C8B-B14F-4D97-AF65-F5344CB8AC3E}">
        <p14:creationId xmlns:p14="http://schemas.microsoft.com/office/powerpoint/2010/main" val="175636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18</a:t>
            </a:fld>
            <a:endParaRPr lang="ko-KR" altLang="en-US"/>
          </a:p>
        </p:txBody>
      </p:sp>
    </p:spTree>
    <p:extLst>
      <p:ext uri="{BB962C8B-B14F-4D97-AF65-F5344CB8AC3E}">
        <p14:creationId xmlns:p14="http://schemas.microsoft.com/office/powerpoint/2010/main" val="508839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19</a:t>
            </a:fld>
            <a:endParaRPr lang="ko-KR" altLang="en-US"/>
          </a:p>
        </p:txBody>
      </p:sp>
    </p:spTree>
    <p:extLst>
      <p:ext uri="{BB962C8B-B14F-4D97-AF65-F5344CB8AC3E}">
        <p14:creationId xmlns:p14="http://schemas.microsoft.com/office/powerpoint/2010/main" val="408263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20</a:t>
            </a:fld>
            <a:endParaRPr lang="ko-KR" altLang="en-US"/>
          </a:p>
        </p:txBody>
      </p:sp>
    </p:spTree>
    <p:extLst>
      <p:ext uri="{BB962C8B-B14F-4D97-AF65-F5344CB8AC3E}">
        <p14:creationId xmlns:p14="http://schemas.microsoft.com/office/powerpoint/2010/main" val="88544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21</a:t>
            </a:fld>
            <a:endParaRPr lang="ko-KR" altLang="en-US"/>
          </a:p>
        </p:txBody>
      </p:sp>
    </p:spTree>
    <p:extLst>
      <p:ext uri="{BB962C8B-B14F-4D97-AF65-F5344CB8AC3E}">
        <p14:creationId xmlns:p14="http://schemas.microsoft.com/office/powerpoint/2010/main" val="125313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22</a:t>
            </a:fld>
            <a:endParaRPr lang="ko-KR" altLang="en-US"/>
          </a:p>
        </p:txBody>
      </p:sp>
    </p:spTree>
    <p:extLst>
      <p:ext uri="{BB962C8B-B14F-4D97-AF65-F5344CB8AC3E}">
        <p14:creationId xmlns:p14="http://schemas.microsoft.com/office/powerpoint/2010/main" val="36186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23</a:t>
            </a:fld>
            <a:endParaRPr lang="ko-KR" altLang="en-US"/>
          </a:p>
        </p:txBody>
      </p:sp>
    </p:spTree>
    <p:extLst>
      <p:ext uri="{BB962C8B-B14F-4D97-AF65-F5344CB8AC3E}">
        <p14:creationId xmlns:p14="http://schemas.microsoft.com/office/powerpoint/2010/main" val="4218925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err="1">
                <a:solidFill>
                  <a:schemeClr val="tx1"/>
                </a:solidFill>
                <a:effectLst/>
                <a:latin typeface="+mn-lt"/>
                <a:ea typeface="+mn-ea"/>
                <a:cs typeface="+mn-cs"/>
              </a:rPr>
              <a:t>어텐션은</a:t>
            </a:r>
            <a:r>
              <a:rPr lang="ko-KR" altLang="en-US" sz="1200" b="0" i="0" kern="1200" dirty="0">
                <a:solidFill>
                  <a:schemeClr val="tx1"/>
                </a:solidFill>
                <a:effectLst/>
                <a:latin typeface="+mn-lt"/>
                <a:ea typeface="+mn-ea"/>
                <a:cs typeface="+mn-cs"/>
              </a:rPr>
              <a:t> 그 효과가 검증된 만큼</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많은 종류의 기법이 존재한다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하지만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스코어를 구하는 중간 수식의 차이일 뿐이지</a:t>
            </a:r>
            <a:r>
              <a:rPr lang="en-US" altLang="ko-KR" sz="1200" b="0" i="0" kern="1200" dirty="0">
                <a:solidFill>
                  <a:schemeClr val="tx1"/>
                </a:solidFill>
                <a:effectLst/>
                <a:latin typeface="+mn-lt"/>
                <a:ea typeface="+mn-ea"/>
                <a:cs typeface="+mn-cs"/>
              </a:rPr>
              <a:t>,</a:t>
            </a:r>
            <a:endParaRPr lang="ko-KR" altLang="en-US" sz="1200" b="0" i="0" kern="1200" dirty="0">
              <a:solidFill>
                <a:schemeClr val="tx1"/>
              </a:solidFill>
              <a:effectLst/>
              <a:latin typeface="+mn-lt"/>
              <a:ea typeface="+mn-ea"/>
              <a:cs typeface="+mn-cs"/>
            </a:endParaRPr>
          </a:p>
          <a:p>
            <a:pPr fontAlgn="base"/>
            <a:r>
              <a:rPr lang="ko-KR" altLang="en-US" sz="1200" b="0" i="0" kern="1200" dirty="0">
                <a:solidFill>
                  <a:schemeClr val="tx1"/>
                </a:solidFill>
                <a:effectLst/>
                <a:latin typeface="+mn-lt"/>
                <a:ea typeface="+mn-ea"/>
                <a:cs typeface="+mn-cs"/>
              </a:rPr>
              <a:t>큰 개념을 벗어나지 않는다</a:t>
            </a:r>
            <a:r>
              <a:rPr lang="en-US" altLang="ko-KR" sz="1200" b="0" i="0" kern="1200" dirty="0">
                <a:solidFill>
                  <a:schemeClr val="tx1"/>
                </a:solidFill>
                <a:effectLst/>
                <a:latin typeface="+mn-lt"/>
                <a:ea typeface="+mn-ea"/>
                <a:cs typeface="+mn-cs"/>
              </a:rPr>
              <a:t>.</a:t>
            </a:r>
            <a:endParaRPr lang="ko-KR" altLang="en-US" sz="1200" b="0" i="0" kern="1200" dirty="0">
              <a:solidFill>
                <a:schemeClr val="tx1"/>
              </a:solidFill>
              <a:effectLst/>
              <a:latin typeface="+mn-lt"/>
              <a:ea typeface="+mn-ea"/>
              <a:cs typeface="+mn-cs"/>
            </a:endParaRPr>
          </a:p>
          <a:p>
            <a:pPr fontAlgn="base"/>
            <a:r>
              <a:rPr lang="ko-KR" altLang="en-US" sz="1200" b="0" i="0" kern="1200" dirty="0">
                <a:solidFill>
                  <a:schemeClr val="tx1"/>
                </a:solidFill>
                <a:effectLst/>
                <a:latin typeface="+mn-lt"/>
                <a:ea typeface="+mn-ea"/>
                <a:cs typeface="+mn-cs"/>
              </a:rPr>
              <a:t>​</a:t>
            </a:r>
          </a:p>
          <a:p>
            <a:pPr fontAlgn="base"/>
            <a:r>
              <a:rPr lang="ko-KR" altLang="en-US" sz="1200" b="0" i="0" kern="1200" dirty="0">
                <a:solidFill>
                  <a:schemeClr val="tx1"/>
                </a:solidFill>
                <a:effectLst/>
                <a:latin typeface="+mn-lt"/>
                <a:ea typeface="+mn-ea"/>
                <a:cs typeface="+mn-cs"/>
              </a:rPr>
              <a:t>위의 표처럼 다양한 </a:t>
            </a:r>
            <a:r>
              <a:rPr lang="ko-KR" altLang="en-US" sz="1200" b="0" i="0" kern="1200" dirty="0" err="1">
                <a:solidFill>
                  <a:schemeClr val="tx1"/>
                </a:solidFill>
                <a:effectLst/>
                <a:latin typeface="+mn-lt"/>
                <a:ea typeface="+mn-ea"/>
                <a:cs typeface="+mn-cs"/>
              </a:rPr>
              <a:t>어텐션의</a:t>
            </a:r>
            <a:r>
              <a:rPr lang="ko-KR" altLang="en-US" sz="1200" b="0" i="0" kern="1200" dirty="0">
                <a:solidFill>
                  <a:schemeClr val="tx1"/>
                </a:solidFill>
                <a:effectLst/>
                <a:latin typeface="+mn-lt"/>
                <a:ea typeface="+mn-ea"/>
                <a:cs typeface="+mn-cs"/>
              </a:rPr>
              <a:t> 종류가 있으며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방금</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설명 드린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메커니즘에서는 이름이 </a:t>
            </a:r>
            <a:r>
              <a:rPr lang="en-US" altLang="ko-KR" sz="1200" b="0" i="0" kern="1200" dirty="0">
                <a:solidFill>
                  <a:schemeClr val="tx1"/>
                </a:solidFill>
                <a:effectLst/>
                <a:latin typeface="+mn-lt"/>
                <a:ea typeface="+mn-ea"/>
                <a:cs typeface="+mn-cs"/>
              </a:rPr>
              <a:t>dot</a:t>
            </a:r>
            <a:r>
              <a:rPr lang="ko-KR" altLang="en-US" sz="1200" b="0" i="0" kern="1200" dirty="0">
                <a:solidFill>
                  <a:schemeClr val="tx1"/>
                </a:solidFill>
                <a:effectLst/>
                <a:latin typeface="+mn-lt"/>
                <a:ea typeface="+mn-ea"/>
                <a:cs typeface="+mn-cs"/>
              </a:rPr>
              <a:t>이라고 붙여진 스코어 함수로 설명을 드렸습니다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 </a:t>
            </a:r>
            <a:r>
              <a:rPr lang="ko-KR" altLang="en-US" sz="1200" b="0" i="0" kern="1200" dirty="0" err="1">
                <a:solidFill>
                  <a:schemeClr val="tx1"/>
                </a:solidFill>
                <a:effectLst/>
                <a:latin typeface="+mn-lt"/>
                <a:ea typeface="+mn-ea"/>
                <a:cs typeface="+mn-cs"/>
              </a:rPr>
              <a:t>어텐션은</a:t>
            </a:r>
            <a:r>
              <a:rPr lang="ko-KR" altLang="en-US" sz="1200" b="0" i="0" kern="1200" dirty="0">
                <a:solidFill>
                  <a:schemeClr val="tx1"/>
                </a:solidFill>
                <a:effectLst/>
                <a:latin typeface="+mn-lt"/>
                <a:ea typeface="+mn-ea"/>
                <a:cs typeface="+mn-cs"/>
              </a:rPr>
              <a:t> 제안한 사람의 이름을 따서 </a:t>
            </a:r>
            <a:r>
              <a:rPr lang="ko-KR" altLang="en-US" sz="1200" b="0" i="0" kern="1200" dirty="0" err="1">
                <a:solidFill>
                  <a:schemeClr val="tx1"/>
                </a:solidFill>
                <a:effectLst/>
                <a:latin typeface="+mn-lt"/>
                <a:ea typeface="+mn-ea"/>
                <a:cs typeface="+mn-cs"/>
              </a:rPr>
              <a:t>루옹</a:t>
            </a:r>
            <a:r>
              <a:rPr lang="en-US" altLang="ko-KR" sz="1200" b="0" i="0" kern="1200" dirty="0">
                <a:solidFill>
                  <a:schemeClr val="tx1"/>
                </a:solidFill>
                <a:effectLst/>
                <a:latin typeface="+mn-lt"/>
                <a:ea typeface="+mn-ea"/>
                <a:cs typeface="+mn-cs"/>
              </a:rPr>
              <a:t>(Luong) </a:t>
            </a:r>
            <a:r>
              <a:rPr lang="ko-KR" altLang="en-US" sz="1200" b="0" i="0" kern="1200" dirty="0" err="1">
                <a:solidFill>
                  <a:schemeClr val="tx1"/>
                </a:solidFill>
                <a:effectLst/>
                <a:latin typeface="+mn-lt"/>
                <a:ea typeface="+mn-ea"/>
                <a:cs typeface="+mn-cs"/>
              </a:rPr>
              <a:t>어텐션이라고도</a:t>
            </a:r>
            <a:r>
              <a:rPr lang="ko-KR" altLang="en-US" sz="1200" b="0" i="0" kern="1200" dirty="0">
                <a:solidFill>
                  <a:schemeClr val="tx1"/>
                </a:solidFill>
                <a:effectLst/>
                <a:latin typeface="+mn-lt"/>
                <a:ea typeface="+mn-ea"/>
                <a:cs typeface="+mn-cs"/>
              </a:rPr>
              <a:t> 합니다</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concat</a:t>
            </a:r>
            <a:r>
              <a:rPr lang="ko-KR" altLang="en-US" sz="1200" b="0" i="0" kern="1200" dirty="0">
                <a:solidFill>
                  <a:schemeClr val="tx1"/>
                </a:solidFill>
                <a:effectLst/>
                <a:latin typeface="+mn-lt"/>
                <a:ea typeface="+mn-ea"/>
                <a:cs typeface="+mn-cs"/>
              </a:rPr>
              <a:t>이라는 이름의 </a:t>
            </a:r>
            <a:r>
              <a:rPr lang="ko-KR" altLang="en-US" sz="1200" b="0" i="0" kern="1200" dirty="0" err="1">
                <a:solidFill>
                  <a:schemeClr val="tx1"/>
                </a:solidFill>
                <a:effectLst/>
                <a:latin typeface="+mn-lt"/>
                <a:ea typeface="+mn-ea"/>
                <a:cs typeface="+mn-cs"/>
              </a:rPr>
              <a:t>어텐션은</a:t>
            </a:r>
            <a:r>
              <a:rPr lang="ko-KR" altLang="en-US" sz="1200" b="0" i="0" kern="1200" dirty="0">
                <a:solidFill>
                  <a:schemeClr val="tx1"/>
                </a:solidFill>
                <a:effectLst/>
                <a:latin typeface="+mn-lt"/>
                <a:ea typeface="+mn-ea"/>
                <a:cs typeface="+mn-cs"/>
              </a:rPr>
              <a:t> 만든 사람의 이름을 따서 </a:t>
            </a:r>
            <a:r>
              <a:rPr lang="ko-KR" altLang="en-US" sz="1200" b="0" i="0" kern="1200" dirty="0" err="1">
                <a:solidFill>
                  <a:schemeClr val="tx1"/>
                </a:solidFill>
                <a:effectLst/>
                <a:latin typeface="+mn-lt"/>
                <a:ea typeface="+mn-ea"/>
                <a:cs typeface="+mn-cs"/>
              </a:rPr>
              <a:t>바다나우</a:t>
            </a:r>
            <a:r>
              <a:rPr lang="en-US" altLang="ko-KR" sz="1200" b="0" i="0" kern="1200" dirty="0">
                <a:solidFill>
                  <a:schemeClr val="tx1"/>
                </a:solidFill>
                <a:effectLst/>
                <a:latin typeface="+mn-lt"/>
                <a:ea typeface="+mn-ea"/>
                <a:cs typeface="+mn-cs"/>
              </a:rPr>
              <a:t>(</a:t>
            </a:r>
            <a:r>
              <a:rPr lang="en-US" altLang="ko-KR" sz="1200" b="0" i="0" kern="1200" dirty="0" err="1">
                <a:solidFill>
                  <a:schemeClr val="tx1"/>
                </a:solidFill>
                <a:effectLst/>
                <a:latin typeface="+mn-lt"/>
                <a:ea typeface="+mn-ea"/>
                <a:cs typeface="+mn-cs"/>
              </a:rPr>
              <a:t>Bahdanau</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이라고 불립니다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지금까지 </a:t>
            </a:r>
            <a:r>
              <a:rPr lang="en-US" altLang="ko-KR" sz="1200" b="0" i="0" kern="1200" dirty="0">
                <a:solidFill>
                  <a:schemeClr val="tx1"/>
                </a:solidFill>
                <a:effectLst/>
                <a:latin typeface="+mn-lt"/>
                <a:ea typeface="+mn-ea"/>
                <a:cs typeface="+mn-cs"/>
              </a:rPr>
              <a:t>seq2seq</a:t>
            </a:r>
            <a:r>
              <a:rPr lang="ko-KR" altLang="en-US" sz="1200" b="0" i="0" kern="1200" dirty="0">
                <a:solidFill>
                  <a:schemeClr val="tx1"/>
                </a:solidFill>
                <a:effectLst/>
                <a:latin typeface="+mn-lt"/>
                <a:ea typeface="+mn-ea"/>
                <a:cs typeface="+mn-cs"/>
              </a:rPr>
              <a:t>에서 성능을 </a:t>
            </a:r>
            <a:r>
              <a:rPr lang="ko-KR" altLang="en-US" sz="1200" b="0" i="0" kern="1200" dirty="0" err="1">
                <a:solidFill>
                  <a:schemeClr val="tx1"/>
                </a:solidFill>
                <a:effectLst/>
                <a:latin typeface="+mn-lt"/>
                <a:ea typeface="+mn-ea"/>
                <a:cs typeface="+mn-cs"/>
              </a:rPr>
              <a:t>향상시켜주기</a:t>
            </a:r>
            <a:r>
              <a:rPr lang="ko-KR" altLang="en-US" sz="1200" b="0" i="0" kern="1200" dirty="0">
                <a:solidFill>
                  <a:schemeClr val="tx1"/>
                </a:solidFill>
                <a:effectLst/>
                <a:latin typeface="+mn-lt"/>
                <a:ea typeface="+mn-ea"/>
                <a:cs typeface="+mn-cs"/>
              </a:rPr>
              <a:t> 위한 기법인 </a:t>
            </a:r>
            <a:r>
              <a:rPr lang="ko-KR" altLang="en-US" sz="1200" b="0" i="0" kern="1200" dirty="0" err="1">
                <a:solidFill>
                  <a:schemeClr val="tx1"/>
                </a:solidFill>
                <a:effectLst/>
                <a:latin typeface="+mn-lt"/>
                <a:ea typeface="+mn-ea"/>
                <a:cs typeface="+mn-cs"/>
              </a:rPr>
              <a:t>어텐션에</a:t>
            </a:r>
            <a:r>
              <a:rPr lang="ko-KR" altLang="en-US" sz="1200" b="0" i="0" kern="1200" dirty="0">
                <a:solidFill>
                  <a:schemeClr val="tx1"/>
                </a:solidFill>
                <a:effectLst/>
                <a:latin typeface="+mn-lt"/>
                <a:ea typeface="+mn-ea"/>
                <a:cs typeface="+mn-cs"/>
              </a:rPr>
              <a:t> 대해서 알아봤습니다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어텐션은</a:t>
            </a:r>
            <a:r>
              <a:rPr lang="ko-KR" altLang="en-US" sz="1200" b="0" i="0" kern="1200" dirty="0">
                <a:solidFill>
                  <a:schemeClr val="tx1"/>
                </a:solidFill>
                <a:effectLst/>
                <a:latin typeface="+mn-lt"/>
                <a:ea typeface="+mn-ea"/>
                <a:cs typeface="+mn-cs"/>
              </a:rPr>
              <a:t> 처음에는 </a:t>
            </a:r>
            <a:r>
              <a:rPr lang="en-US" altLang="ko-KR" sz="1200" b="0" i="0" kern="1200" dirty="0">
                <a:solidFill>
                  <a:schemeClr val="tx1"/>
                </a:solidFill>
                <a:effectLst/>
                <a:latin typeface="+mn-lt"/>
                <a:ea typeface="+mn-ea"/>
                <a:cs typeface="+mn-cs"/>
              </a:rPr>
              <a:t>RNN </a:t>
            </a:r>
            <a:r>
              <a:rPr lang="ko-KR" altLang="en-US" sz="1200" b="0" i="0" kern="1200" dirty="0">
                <a:solidFill>
                  <a:schemeClr val="tx1"/>
                </a:solidFill>
                <a:effectLst/>
                <a:latin typeface="+mn-lt"/>
                <a:ea typeface="+mn-ea"/>
                <a:cs typeface="+mn-cs"/>
              </a:rPr>
              <a:t>기반의 </a:t>
            </a:r>
            <a:r>
              <a:rPr lang="en-US" altLang="ko-KR" sz="1200" b="0" i="0" kern="1200" dirty="0">
                <a:solidFill>
                  <a:schemeClr val="tx1"/>
                </a:solidFill>
                <a:effectLst/>
                <a:latin typeface="+mn-lt"/>
                <a:ea typeface="+mn-ea"/>
                <a:cs typeface="+mn-cs"/>
              </a:rPr>
              <a:t>seq2seq</a:t>
            </a:r>
            <a:r>
              <a:rPr lang="ko-KR" altLang="en-US" sz="1200" b="0" i="0" kern="1200" dirty="0">
                <a:solidFill>
                  <a:schemeClr val="tx1"/>
                </a:solidFill>
                <a:effectLst/>
                <a:latin typeface="+mn-lt"/>
                <a:ea typeface="+mn-ea"/>
                <a:cs typeface="+mn-cs"/>
              </a:rPr>
              <a:t>의 성능을 보정하기 위한 목적으로 소개되었지만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현재에 이르러서는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스스로가 기존의 </a:t>
            </a:r>
            <a:r>
              <a:rPr lang="en-US" altLang="ko-KR" sz="1200" b="0" i="0" kern="1200" dirty="0">
                <a:solidFill>
                  <a:schemeClr val="tx1"/>
                </a:solidFill>
                <a:effectLst/>
                <a:latin typeface="+mn-lt"/>
                <a:ea typeface="+mn-ea"/>
                <a:cs typeface="+mn-cs"/>
              </a:rPr>
              <a:t>seq2seq</a:t>
            </a:r>
            <a:r>
              <a:rPr lang="ko-KR" altLang="en-US" sz="1200" b="0" i="0" kern="1200" dirty="0">
                <a:solidFill>
                  <a:schemeClr val="tx1"/>
                </a:solidFill>
                <a:effectLst/>
                <a:latin typeface="+mn-lt"/>
                <a:ea typeface="+mn-ea"/>
                <a:cs typeface="+mn-cs"/>
              </a:rPr>
              <a:t>를 대체하는 방법이 되어가고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이에 대해서는 다음 챕터인 트랜스포머</a:t>
            </a:r>
            <a:r>
              <a:rPr lang="en-US" altLang="ko-KR" sz="1200" b="0" i="0" kern="1200" dirty="0">
                <a:solidFill>
                  <a:schemeClr val="tx1"/>
                </a:solidFill>
                <a:effectLst/>
                <a:latin typeface="+mn-lt"/>
                <a:ea typeface="+mn-ea"/>
                <a:cs typeface="+mn-cs"/>
              </a:rPr>
              <a:t>(Transformer) </a:t>
            </a:r>
            <a:r>
              <a:rPr lang="ko-KR" altLang="en-US" sz="1200" b="0" i="0" kern="1200" dirty="0">
                <a:solidFill>
                  <a:schemeClr val="tx1"/>
                </a:solidFill>
                <a:effectLst/>
                <a:latin typeface="+mn-lt"/>
                <a:ea typeface="+mn-ea"/>
                <a:cs typeface="+mn-cs"/>
              </a:rPr>
              <a:t>챕터에서 더 자세히 배워보도록 하겠습니다</a:t>
            </a:r>
            <a:r>
              <a:rPr lang="en-US" altLang="ko-KR" sz="1200" b="0" i="0" kern="1200" dirty="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24</a:t>
            </a:fld>
            <a:endParaRPr lang="ko-KR" altLang="en-US"/>
          </a:p>
        </p:txBody>
      </p:sp>
    </p:spTree>
    <p:extLst>
      <p:ext uri="{BB962C8B-B14F-4D97-AF65-F5344CB8AC3E}">
        <p14:creationId xmlns:p14="http://schemas.microsoft.com/office/powerpoint/2010/main" val="1222434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25</a:t>
            </a:fld>
            <a:endParaRPr lang="ko-KR" altLang="en-US"/>
          </a:p>
        </p:txBody>
      </p:sp>
    </p:spTree>
    <p:extLst>
      <p:ext uri="{BB962C8B-B14F-4D97-AF65-F5344CB8AC3E}">
        <p14:creationId xmlns:p14="http://schemas.microsoft.com/office/powerpoint/2010/main" val="4114551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개념적 관점의 </a:t>
            </a:r>
            <a:r>
              <a:rPr lang="en-US" altLang="ko-KR" dirty="0"/>
              <a:t>seq2seq</a:t>
            </a:r>
          </a:p>
          <a:p>
            <a:r>
              <a:rPr lang="ko-KR" altLang="en-US" dirty="0"/>
              <a:t>기계번역 관점에서 </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a:t>
            </a:fld>
            <a:endParaRPr lang="ko-KR" altLang="en-US"/>
          </a:p>
        </p:txBody>
      </p:sp>
    </p:spTree>
    <p:extLst>
      <p:ext uri="{BB962C8B-B14F-4D97-AF65-F5344CB8AC3E}">
        <p14:creationId xmlns:p14="http://schemas.microsoft.com/office/powerpoint/2010/main" val="3040757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26</a:t>
            </a:fld>
            <a:endParaRPr lang="ko-KR" altLang="en-US"/>
          </a:p>
        </p:txBody>
      </p:sp>
    </p:spTree>
    <p:extLst>
      <p:ext uri="{BB962C8B-B14F-4D97-AF65-F5344CB8AC3E}">
        <p14:creationId xmlns:p14="http://schemas.microsoft.com/office/powerpoint/2010/main" val="2677888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28</a:t>
            </a:fld>
            <a:endParaRPr lang="ko-KR" altLang="en-US"/>
          </a:p>
        </p:txBody>
      </p:sp>
    </p:spTree>
    <p:extLst>
      <p:ext uri="{BB962C8B-B14F-4D97-AF65-F5344CB8AC3E}">
        <p14:creationId xmlns:p14="http://schemas.microsoft.com/office/powerpoint/2010/main" val="89394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30</a:t>
            </a:fld>
            <a:endParaRPr lang="ko-KR" altLang="en-US"/>
          </a:p>
        </p:txBody>
      </p:sp>
    </p:spTree>
    <p:extLst>
      <p:ext uri="{BB962C8B-B14F-4D97-AF65-F5344CB8AC3E}">
        <p14:creationId xmlns:p14="http://schemas.microsoft.com/office/powerpoint/2010/main" val="556824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31</a:t>
            </a:fld>
            <a:endParaRPr lang="ko-KR" altLang="en-US"/>
          </a:p>
        </p:txBody>
      </p:sp>
    </p:spTree>
    <p:extLst>
      <p:ext uri="{BB962C8B-B14F-4D97-AF65-F5344CB8AC3E}">
        <p14:creationId xmlns:p14="http://schemas.microsoft.com/office/powerpoint/2010/main" val="454125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33</a:t>
            </a:fld>
            <a:endParaRPr lang="ko-KR" altLang="en-US"/>
          </a:p>
        </p:txBody>
      </p:sp>
    </p:spTree>
    <p:extLst>
      <p:ext uri="{BB962C8B-B14F-4D97-AF65-F5344CB8AC3E}">
        <p14:creationId xmlns:p14="http://schemas.microsoft.com/office/powerpoint/2010/main" val="84103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디코더의</a:t>
            </a:r>
            <a:r>
              <a:rPr lang="ko-KR" altLang="en-US" dirty="0"/>
              <a:t> 모든 블록은 마지막 인코더 레이어의 아웃풋을 받는다</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34</a:t>
            </a:fld>
            <a:endParaRPr lang="ko-KR" altLang="en-US"/>
          </a:p>
        </p:txBody>
      </p:sp>
    </p:spTree>
    <p:extLst>
      <p:ext uri="{BB962C8B-B14F-4D97-AF65-F5344CB8AC3E}">
        <p14:creationId xmlns:p14="http://schemas.microsoft.com/office/powerpoint/2010/main" val="2419898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35</a:t>
            </a:fld>
            <a:endParaRPr lang="ko-KR" altLang="en-US"/>
          </a:p>
        </p:txBody>
      </p:sp>
    </p:spTree>
    <p:extLst>
      <p:ext uri="{BB962C8B-B14F-4D97-AF65-F5344CB8AC3E}">
        <p14:creationId xmlns:p14="http://schemas.microsoft.com/office/powerpoint/2010/main" val="1631389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dirty="0">
              <a:solidFill>
                <a:srgbClr val="000000"/>
              </a:solidFill>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36</a:t>
            </a:fld>
            <a:endParaRPr lang="ko-KR" altLang="en-US"/>
          </a:p>
        </p:txBody>
      </p:sp>
    </p:spTree>
    <p:extLst>
      <p:ext uri="{BB962C8B-B14F-4D97-AF65-F5344CB8AC3E}">
        <p14:creationId xmlns:p14="http://schemas.microsoft.com/office/powerpoint/2010/main" val="1728195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37</a:t>
            </a:fld>
            <a:endParaRPr lang="ko-KR" altLang="en-US"/>
          </a:p>
        </p:txBody>
      </p:sp>
    </p:spTree>
    <p:extLst>
      <p:ext uri="{BB962C8B-B14F-4D97-AF65-F5344CB8AC3E}">
        <p14:creationId xmlns:p14="http://schemas.microsoft.com/office/powerpoint/2010/main" val="1060931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그럼</a:t>
            </a:r>
            <a:r>
              <a:rPr lang="en-US" altLang="ko-KR" dirty="0"/>
              <a:t> </a:t>
            </a:r>
            <a:r>
              <a:rPr lang="ko-KR" altLang="en-US" dirty="0"/>
              <a:t>어떻게 위치 정보를 표현할 수 있냐</a:t>
            </a:r>
            <a:r>
              <a:rPr lang="en-US" altLang="ko-KR" dirty="0"/>
              <a:t>. </a:t>
            </a:r>
            <a:r>
              <a:rPr lang="ko-KR" altLang="en-US" dirty="0"/>
              <a:t>저자들은 </a:t>
            </a:r>
            <a:r>
              <a:rPr lang="en-US" altLang="ko-KR" dirty="0"/>
              <a:t>sin</a:t>
            </a:r>
            <a:r>
              <a:rPr lang="ko-KR" altLang="en-US" dirty="0"/>
              <a:t>함수와 </a:t>
            </a:r>
            <a:r>
              <a:rPr lang="en-US" altLang="ko-KR" dirty="0"/>
              <a:t>cos </a:t>
            </a:r>
            <a:r>
              <a:rPr lang="ko-KR" altLang="en-US" dirty="0"/>
              <a:t>함수를 이용해서 인덱스 위치가 </a:t>
            </a:r>
            <a:r>
              <a:rPr lang="ko-KR" altLang="en-US" dirty="0" err="1"/>
              <a:t>짝수번째</a:t>
            </a:r>
            <a:r>
              <a:rPr lang="ko-KR" altLang="en-US" dirty="0"/>
              <a:t> 위치면 </a:t>
            </a:r>
            <a:r>
              <a:rPr lang="en-US" altLang="ko-KR" dirty="0"/>
              <a:t>sin, </a:t>
            </a:r>
            <a:r>
              <a:rPr lang="ko-KR" altLang="en-US" dirty="0" err="1"/>
              <a:t>홀수번째</a:t>
            </a:r>
            <a:r>
              <a:rPr lang="en-US" altLang="ko-KR" dirty="0"/>
              <a:t> </a:t>
            </a:r>
            <a:r>
              <a:rPr lang="ko-KR" altLang="en-US" dirty="0"/>
              <a:t>위치면 </a:t>
            </a:r>
            <a:r>
              <a:rPr lang="en-US" altLang="ko-KR" dirty="0"/>
              <a:t>cos </a:t>
            </a:r>
            <a:r>
              <a:rPr lang="ko-KR" altLang="en-US" dirty="0"/>
              <a:t>함수에 식을 대입해적용</a:t>
            </a:r>
            <a:r>
              <a:rPr lang="en-US" altLang="ko-KR" dirty="0"/>
              <a:t>.</a:t>
            </a:r>
          </a:p>
          <a:p>
            <a:r>
              <a:rPr lang="ko-KR" altLang="en-US" dirty="0"/>
              <a:t>이 수식을 시각화 </a:t>
            </a:r>
            <a:r>
              <a:rPr lang="ko-KR" altLang="en-US" dirty="0" err="1"/>
              <a:t>한것이</a:t>
            </a:r>
            <a:r>
              <a:rPr lang="ko-KR" altLang="en-US" dirty="0"/>
              <a:t> 오른쪽 그림</a:t>
            </a:r>
            <a:r>
              <a:rPr lang="en-US" altLang="ko-KR" dirty="0"/>
              <a:t>. </a:t>
            </a:r>
            <a:r>
              <a:rPr lang="ko-KR" altLang="en-US" dirty="0"/>
              <a:t>이 그림은 논문 저자들이 임의로 정의한 포지션별 테이블로</a:t>
            </a:r>
            <a:r>
              <a:rPr lang="en-US" altLang="ko-KR" dirty="0"/>
              <a:t>, </a:t>
            </a:r>
            <a:r>
              <a:rPr lang="ko-KR" altLang="en-US" dirty="0"/>
              <a:t>포지션이</a:t>
            </a:r>
            <a:r>
              <a:rPr lang="en-US" altLang="ko-KR" dirty="0"/>
              <a:t> 0</a:t>
            </a:r>
            <a:r>
              <a:rPr lang="ko-KR" altLang="en-US" dirty="0"/>
              <a:t>이면 </a:t>
            </a:r>
            <a:r>
              <a:rPr lang="ko-KR" altLang="en-US" dirty="0" err="1"/>
              <a:t>아장</a:t>
            </a:r>
            <a:r>
              <a:rPr lang="ko-KR" altLang="en-US" dirty="0"/>
              <a:t> 아래 저 벡터를 </a:t>
            </a:r>
            <a:r>
              <a:rPr lang="ko-KR" altLang="en-US" dirty="0" err="1"/>
              <a:t>더해줌</a:t>
            </a:r>
            <a:r>
              <a:rPr lang="en-US" altLang="ko-KR" dirty="0"/>
              <a:t>… ~~ , </a:t>
            </a:r>
            <a:r>
              <a:rPr lang="ko-KR" altLang="en-US" dirty="0"/>
              <a:t>포지션이 </a:t>
            </a:r>
            <a:r>
              <a:rPr lang="en-US" altLang="ko-KR" dirty="0"/>
              <a:t>20</a:t>
            </a:r>
            <a:r>
              <a:rPr lang="ko-KR" altLang="en-US" dirty="0"/>
              <a:t>이면 </a:t>
            </a:r>
            <a:r>
              <a:rPr lang="en-US" altLang="ko-KR" dirty="0"/>
              <a:t>~~~..</a:t>
            </a:r>
          </a:p>
          <a:p>
            <a:r>
              <a:rPr lang="ko-KR" altLang="en-US" dirty="0"/>
              <a:t>모델이 학습을 진행하며 인풋 </a:t>
            </a:r>
            <a:r>
              <a:rPr lang="ko-KR" altLang="en-US" dirty="0" err="1"/>
              <a:t>임베딩에</a:t>
            </a:r>
            <a:r>
              <a:rPr lang="ko-KR" altLang="en-US" dirty="0"/>
              <a:t> 더해진 포지션 인코딩 벡터의 역할을 이해함</a:t>
            </a:r>
            <a:r>
              <a:rPr lang="en-US" altLang="ko-KR" dirty="0"/>
              <a:t>.</a:t>
            </a:r>
            <a:r>
              <a:rPr lang="ko-KR" altLang="en-US" dirty="0"/>
              <a:t> </a:t>
            </a:r>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38</a:t>
            </a:fld>
            <a:endParaRPr lang="ko-KR" altLang="en-US"/>
          </a:p>
        </p:txBody>
      </p:sp>
    </p:spTree>
    <p:extLst>
      <p:ext uri="{BB962C8B-B14F-4D97-AF65-F5344CB8AC3E}">
        <p14:creationId xmlns:p14="http://schemas.microsoft.com/office/powerpoint/2010/main" val="304239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a:t>
            </a:fld>
            <a:endParaRPr lang="ko-KR" altLang="en-US"/>
          </a:p>
        </p:txBody>
      </p:sp>
    </p:spTree>
    <p:extLst>
      <p:ext uri="{BB962C8B-B14F-4D97-AF65-F5344CB8AC3E}">
        <p14:creationId xmlns:p14="http://schemas.microsoft.com/office/powerpoint/2010/main" val="3095898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ko-KR" altLang="en-US" dirty="0" err="1"/>
              <a:t>포지셔널</a:t>
            </a:r>
            <a:r>
              <a:rPr lang="ko-KR" altLang="en-US" dirty="0"/>
              <a:t> 인코딩 벡터의 크기가 </a:t>
            </a:r>
            <a:r>
              <a:rPr lang="ko-KR" altLang="en-US" dirty="0" err="1"/>
              <a:t>동일해야함</a:t>
            </a:r>
            <a:endParaRPr lang="en-US" altLang="ko-KR" dirty="0"/>
          </a:p>
          <a:p>
            <a:r>
              <a:rPr lang="ko-KR" altLang="en-US" dirty="0"/>
              <a:t>같은 위치에 대해 같은 값을 가져야함</a:t>
            </a:r>
            <a:endParaRPr lang="en-US" altLang="ko-KR" dirty="0"/>
          </a:p>
          <a:p>
            <a:r>
              <a:rPr lang="ko-KR" altLang="en-US" dirty="0"/>
              <a:t>두 단어의 거리가 멀면</a:t>
            </a:r>
            <a:r>
              <a:rPr lang="en-US" altLang="ko-KR" dirty="0"/>
              <a:t>, </a:t>
            </a:r>
            <a:r>
              <a:rPr lang="ko-KR" altLang="en-US" dirty="0" err="1"/>
              <a:t>포지셔널</a:t>
            </a:r>
            <a:r>
              <a:rPr lang="ko-KR" altLang="en-US" dirty="0"/>
              <a:t> 인코딩 사이의 거리도 먼 것이 좋은 </a:t>
            </a:r>
            <a:r>
              <a:rPr lang="ko-KR" altLang="en-US" dirty="0" err="1"/>
              <a:t>포지셔널</a:t>
            </a:r>
            <a:r>
              <a:rPr lang="ko-KR" altLang="en-US" dirty="0"/>
              <a:t> 인코딩 벡터의 조건이라 생각할 </a:t>
            </a:r>
            <a:r>
              <a:rPr lang="ko-KR" altLang="en-US" dirty="0" err="1"/>
              <a:t>수있음</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39</a:t>
            </a:fld>
            <a:endParaRPr lang="ko-KR" altLang="en-US"/>
          </a:p>
        </p:txBody>
      </p:sp>
    </p:spTree>
    <p:extLst>
      <p:ext uri="{BB962C8B-B14F-4D97-AF65-F5344CB8AC3E}">
        <p14:creationId xmlns:p14="http://schemas.microsoft.com/office/powerpoint/2010/main" val="415296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40</a:t>
            </a:fld>
            <a:endParaRPr lang="ko-KR" altLang="en-US"/>
          </a:p>
        </p:txBody>
      </p:sp>
    </p:spTree>
    <p:extLst>
      <p:ext uri="{BB962C8B-B14F-4D97-AF65-F5344CB8AC3E}">
        <p14:creationId xmlns:p14="http://schemas.microsoft.com/office/powerpoint/2010/main" val="4231582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보다 크지 않은 적절한 크기의 값을 사용하면서 인덱스에 따른 위치를 어떻게 표현할 수 있을까</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41</a:t>
            </a:fld>
            <a:endParaRPr lang="ko-KR" altLang="en-US"/>
          </a:p>
        </p:txBody>
      </p:sp>
    </p:spTree>
    <p:extLst>
      <p:ext uri="{BB962C8B-B14F-4D97-AF65-F5344CB8AC3E}">
        <p14:creationId xmlns:p14="http://schemas.microsoft.com/office/powerpoint/2010/main" val="2209681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보다 크지 않은 적절한 크기의 값을 사용하면서 인덱스에 따른 위치를 어떻게 표현할 수 있을까</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42</a:t>
            </a:fld>
            <a:endParaRPr lang="ko-KR" altLang="en-US"/>
          </a:p>
        </p:txBody>
      </p:sp>
    </p:spTree>
    <p:extLst>
      <p:ext uri="{BB962C8B-B14F-4D97-AF65-F5344CB8AC3E}">
        <p14:creationId xmlns:p14="http://schemas.microsoft.com/office/powerpoint/2010/main" val="2010435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보다 크지 않은 적절한 크기의 값을 사용하면서 인덱스에 따른 위치를 어떻게 표현할 수 있을까</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43</a:t>
            </a:fld>
            <a:endParaRPr lang="ko-KR" altLang="en-US"/>
          </a:p>
        </p:txBody>
      </p:sp>
    </p:spTree>
    <p:extLst>
      <p:ext uri="{BB962C8B-B14F-4D97-AF65-F5344CB8AC3E}">
        <p14:creationId xmlns:p14="http://schemas.microsoft.com/office/powerpoint/2010/main" val="19025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이렇게 </a:t>
            </a:r>
            <a:r>
              <a:rPr lang="ko-KR" altLang="en-US" dirty="0" err="1"/>
              <a:t>임베딩</a:t>
            </a:r>
            <a:r>
              <a:rPr lang="ko-KR" altLang="en-US" dirty="0"/>
              <a:t> 벡터가 더해져서 인코더 블록의 </a:t>
            </a:r>
            <a:r>
              <a:rPr lang="en-US" altLang="ko-KR" dirty="0"/>
              <a:t>input</a:t>
            </a:r>
            <a:r>
              <a:rPr lang="ko-KR" altLang="en-US" dirty="0"/>
              <a:t>으로 들어가게 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44</a:t>
            </a:fld>
            <a:endParaRPr lang="ko-KR" altLang="en-US"/>
          </a:p>
        </p:txBody>
      </p:sp>
    </p:spTree>
    <p:extLst>
      <p:ext uri="{BB962C8B-B14F-4D97-AF65-F5344CB8AC3E}">
        <p14:creationId xmlns:p14="http://schemas.microsoft.com/office/powerpoint/2010/main" val="554224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 </a:t>
            </a:r>
            <a:r>
              <a:rPr lang="ko-KR" altLang="en-US" dirty="0" err="1"/>
              <a:t>설명드린</a:t>
            </a:r>
            <a:r>
              <a:rPr lang="ko-KR" altLang="en-US" dirty="0"/>
              <a:t> 내용이 </a:t>
            </a:r>
            <a:r>
              <a:rPr lang="en-US" altLang="ko-KR" dirty="0"/>
              <a:t>input embedding</a:t>
            </a:r>
            <a:r>
              <a:rPr lang="ko-KR" altLang="en-US" dirty="0"/>
              <a:t>이랑 </a:t>
            </a:r>
            <a:r>
              <a:rPr lang="en-US" altLang="ko-KR" dirty="0"/>
              <a:t>positional encoding</a:t>
            </a:r>
            <a:r>
              <a:rPr lang="ko-KR" altLang="en-US" dirty="0"/>
              <a:t>에 대한 내용이었는데</a:t>
            </a:r>
            <a:r>
              <a:rPr lang="en-US" altLang="ko-KR" dirty="0"/>
              <a:t>,</a:t>
            </a:r>
          </a:p>
          <a:p>
            <a:r>
              <a:rPr lang="ko-KR" altLang="en-US" dirty="0"/>
              <a:t>정리하면 두 벡터가 더해져서 </a:t>
            </a:r>
            <a:r>
              <a:rPr lang="en-US" altLang="ko-KR" dirty="0"/>
              <a:t>encoder </a:t>
            </a:r>
            <a:r>
              <a:rPr lang="ko-KR" altLang="en-US" dirty="0"/>
              <a:t>의 </a:t>
            </a:r>
            <a:r>
              <a:rPr lang="en-US" altLang="ko-KR" dirty="0"/>
              <a:t>input</a:t>
            </a:r>
            <a:r>
              <a:rPr lang="ko-KR" altLang="en-US" dirty="0"/>
              <a:t>으로 들어온다고 말씀드렸습니다</a:t>
            </a:r>
            <a:r>
              <a:rPr lang="en-US" altLang="ko-KR" dirty="0"/>
              <a:t>.</a:t>
            </a:r>
          </a:p>
          <a:p>
            <a:endParaRPr lang="en-US" altLang="ko-KR" dirty="0"/>
          </a:p>
          <a:p>
            <a:r>
              <a:rPr lang="ko-KR" altLang="en-US" dirty="0"/>
              <a:t>여기서 각 토큰에 대한 벡터가 </a:t>
            </a:r>
            <a:r>
              <a:rPr lang="en-US" altLang="ko-KR" dirty="0"/>
              <a:t>self attention </a:t>
            </a:r>
            <a:r>
              <a:rPr lang="ko-KR" altLang="en-US" dirty="0"/>
              <a:t>레이어</a:t>
            </a:r>
            <a:r>
              <a:rPr lang="en-US" altLang="ko-KR" dirty="0"/>
              <a:t> </a:t>
            </a:r>
            <a:r>
              <a:rPr lang="ko-KR" altLang="en-US" dirty="0"/>
              <a:t>지나서 나오는 토큰의 첫번째가 첫번째 토큰에 대한 결과</a:t>
            </a:r>
            <a:r>
              <a:rPr lang="en-US" altLang="ko-KR" dirty="0"/>
              <a:t>, </a:t>
            </a:r>
            <a:r>
              <a:rPr lang="ko-KR" altLang="en-US" dirty="0"/>
              <a:t>두번째가 두번째 토큰에 대한 결과</a:t>
            </a:r>
            <a:r>
              <a:rPr lang="en-US" altLang="ko-KR" dirty="0"/>
              <a:t>, … </a:t>
            </a:r>
            <a:r>
              <a:rPr lang="ko-KR" altLang="en-US" dirty="0"/>
              <a:t>인 것입니다</a:t>
            </a:r>
            <a:r>
              <a:rPr lang="en-US" altLang="ko-KR" dirty="0"/>
              <a:t>. </a:t>
            </a:r>
          </a:p>
          <a:p>
            <a:r>
              <a:rPr lang="ko-KR" altLang="en-US" dirty="0"/>
              <a:t>여기서 핵심은</a:t>
            </a:r>
            <a:r>
              <a:rPr lang="en-US" altLang="ko-KR" dirty="0"/>
              <a:t>, 1,2.</a:t>
            </a:r>
          </a:p>
          <a:p>
            <a:endParaRPr lang="en-US" altLang="ko-KR" dirty="0"/>
          </a:p>
          <a:p>
            <a:r>
              <a:rPr lang="ko-KR" altLang="en-US" dirty="0"/>
              <a:t>이게 무슨 말인지에 대해 살펴 보겠습니다</a:t>
            </a:r>
            <a:r>
              <a:rPr lang="en-US" altLang="ko-KR" dirty="0"/>
              <a:t>.</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45</a:t>
            </a:fld>
            <a:endParaRPr lang="ko-KR" altLang="en-US"/>
          </a:p>
        </p:txBody>
      </p:sp>
    </p:spTree>
    <p:extLst>
      <p:ext uri="{BB962C8B-B14F-4D97-AF65-F5344CB8AC3E}">
        <p14:creationId xmlns:p14="http://schemas.microsoft.com/office/powerpoint/2010/main" val="3233388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46</a:t>
            </a:fld>
            <a:endParaRPr lang="ko-KR" altLang="en-US"/>
          </a:p>
        </p:txBody>
      </p:sp>
    </p:spTree>
    <p:extLst>
      <p:ext uri="{BB962C8B-B14F-4D97-AF65-F5344CB8AC3E}">
        <p14:creationId xmlns:p14="http://schemas.microsoft.com/office/powerpoint/2010/main" val="1092544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47</a:t>
            </a:fld>
            <a:endParaRPr lang="ko-KR" altLang="en-US"/>
          </a:p>
        </p:txBody>
      </p:sp>
    </p:spTree>
    <p:extLst>
      <p:ext uri="{BB962C8B-B14F-4D97-AF65-F5344CB8AC3E}">
        <p14:creationId xmlns:p14="http://schemas.microsoft.com/office/powerpoint/2010/main" val="2148264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48</a:t>
            </a:fld>
            <a:endParaRPr lang="ko-KR" altLang="en-US"/>
          </a:p>
        </p:txBody>
      </p:sp>
    </p:spTree>
    <p:extLst>
      <p:ext uri="{BB962C8B-B14F-4D97-AF65-F5344CB8AC3E}">
        <p14:creationId xmlns:p14="http://schemas.microsoft.com/office/powerpoint/2010/main" val="306292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a:t>
            </a:fld>
            <a:endParaRPr lang="ko-KR" altLang="en-US"/>
          </a:p>
        </p:txBody>
      </p:sp>
    </p:spTree>
    <p:extLst>
      <p:ext uri="{BB962C8B-B14F-4D97-AF65-F5344CB8AC3E}">
        <p14:creationId xmlns:p14="http://schemas.microsoft.com/office/powerpoint/2010/main" val="3874699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50</a:t>
            </a:fld>
            <a:endParaRPr lang="ko-KR" altLang="en-US"/>
          </a:p>
        </p:txBody>
      </p:sp>
    </p:spTree>
    <p:extLst>
      <p:ext uri="{BB962C8B-B14F-4D97-AF65-F5344CB8AC3E}">
        <p14:creationId xmlns:p14="http://schemas.microsoft.com/office/powerpoint/2010/main" val="218475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51</a:t>
            </a:fld>
            <a:endParaRPr lang="ko-KR" altLang="en-US"/>
          </a:p>
        </p:txBody>
      </p:sp>
    </p:spTree>
    <p:extLst>
      <p:ext uri="{BB962C8B-B14F-4D97-AF65-F5344CB8AC3E}">
        <p14:creationId xmlns:p14="http://schemas.microsoft.com/office/powerpoint/2010/main" val="857121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52</a:t>
            </a:fld>
            <a:endParaRPr lang="ko-KR" altLang="en-US"/>
          </a:p>
        </p:txBody>
      </p:sp>
    </p:spTree>
    <p:extLst>
      <p:ext uri="{BB962C8B-B14F-4D97-AF65-F5344CB8AC3E}">
        <p14:creationId xmlns:p14="http://schemas.microsoft.com/office/powerpoint/2010/main" val="3267998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53</a:t>
            </a:fld>
            <a:endParaRPr lang="ko-KR" altLang="en-US"/>
          </a:p>
        </p:txBody>
      </p:sp>
    </p:spTree>
    <p:extLst>
      <p:ext uri="{BB962C8B-B14F-4D97-AF65-F5344CB8AC3E}">
        <p14:creationId xmlns:p14="http://schemas.microsoft.com/office/powerpoint/2010/main" val="1285723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54</a:t>
            </a:fld>
            <a:endParaRPr lang="ko-KR" altLang="en-US"/>
          </a:p>
        </p:txBody>
      </p:sp>
    </p:spTree>
    <p:extLst>
      <p:ext uri="{BB962C8B-B14F-4D97-AF65-F5344CB8AC3E}">
        <p14:creationId xmlns:p14="http://schemas.microsoft.com/office/powerpoint/2010/main" val="4084379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방금 설명한 과정을 여러 개의 </a:t>
            </a:r>
            <a:r>
              <a:rPr lang="en-US" altLang="ko-KR" dirty="0"/>
              <a:t>head</a:t>
            </a:r>
            <a:r>
              <a:rPr lang="ko-KR" altLang="en-US" dirty="0"/>
              <a:t>가 수행</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55</a:t>
            </a:fld>
            <a:endParaRPr lang="ko-KR" altLang="en-US"/>
          </a:p>
        </p:txBody>
      </p:sp>
    </p:spTree>
    <p:extLst>
      <p:ext uri="{BB962C8B-B14F-4D97-AF65-F5344CB8AC3E}">
        <p14:creationId xmlns:p14="http://schemas.microsoft.com/office/powerpoint/2010/main" val="3799990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병렬 </a:t>
            </a:r>
            <a:r>
              <a:rPr lang="ko-KR" altLang="en-US" sz="1200" b="0" i="0" kern="1200" dirty="0" err="1">
                <a:solidFill>
                  <a:schemeClr val="tx1"/>
                </a:solidFill>
                <a:effectLst/>
                <a:latin typeface="+mn-lt"/>
                <a:ea typeface="+mn-ea"/>
                <a:cs typeface="+mn-cs"/>
              </a:rPr>
              <a:t>어텐션을</a:t>
            </a:r>
            <a:r>
              <a:rPr lang="ko-KR" altLang="en-US" sz="1200" b="0" i="0" kern="1200" dirty="0">
                <a:solidFill>
                  <a:schemeClr val="tx1"/>
                </a:solidFill>
                <a:effectLst/>
                <a:latin typeface="+mn-lt"/>
                <a:ea typeface="+mn-ea"/>
                <a:cs typeface="+mn-cs"/>
              </a:rPr>
              <a:t> 모두 수행하였다면 모든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헤드를 연결</a:t>
            </a:r>
            <a:r>
              <a:rPr lang="en-US" altLang="ko-KR" sz="1200" b="0" i="0" kern="1200" dirty="0">
                <a:solidFill>
                  <a:schemeClr val="tx1"/>
                </a:solidFill>
                <a:effectLst/>
                <a:latin typeface="+mn-lt"/>
                <a:ea typeface="+mn-ea"/>
                <a:cs typeface="+mn-cs"/>
              </a:rPr>
              <a:t>(concatenate)</a:t>
            </a:r>
            <a:r>
              <a:rPr lang="ko-KR" altLang="en-US" sz="1200" b="0" i="0" kern="1200" dirty="0">
                <a:solidFill>
                  <a:schemeClr val="tx1"/>
                </a:solidFill>
                <a:effectLst/>
                <a:latin typeface="+mn-lt"/>
                <a:ea typeface="+mn-ea"/>
                <a:cs typeface="+mn-cs"/>
              </a:rPr>
              <a:t>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모두 연결된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헤드 행렬의 크기는 </a:t>
            </a:r>
            <a:r>
              <a:rPr lang="en-US" altLang="ko-KR" dirty="0"/>
              <a:t>(</a:t>
            </a:r>
            <a:r>
              <a:rPr lang="en-US" altLang="ko-KR" dirty="0" err="1"/>
              <a:t>seq_len</a:t>
            </a:r>
            <a:r>
              <a:rPr lang="en-US" altLang="ko-KR" dirty="0"/>
              <a:t>, </a:t>
            </a:r>
            <a:r>
              <a:rPr lang="en-US" altLang="ko-KR" dirty="0" err="1"/>
              <a:t>dmodel</a:t>
            </a:r>
            <a:r>
              <a:rPr lang="en-US" altLang="ko-KR" dirty="0"/>
              <a:t>)</a:t>
            </a:r>
            <a:r>
              <a:rPr lang="ko-KR" altLang="en-US" sz="1200" b="0" i="0" kern="1200" dirty="0">
                <a:solidFill>
                  <a:schemeClr val="tx1"/>
                </a:solidFill>
                <a:effectLst/>
                <a:latin typeface="+mn-lt"/>
                <a:ea typeface="+mn-ea"/>
                <a:cs typeface="+mn-cs"/>
              </a:rPr>
              <a:t>가 됩니다</a:t>
            </a:r>
            <a:r>
              <a:rPr lang="en-US" altLang="ko-KR" sz="1200" b="0" i="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56</a:t>
            </a:fld>
            <a:endParaRPr lang="ko-KR" altLang="en-US"/>
          </a:p>
        </p:txBody>
      </p:sp>
    </p:spTree>
    <p:extLst>
      <p:ext uri="{BB962C8B-B14F-4D97-AF65-F5344CB8AC3E}">
        <p14:creationId xmlns:p14="http://schemas.microsoft.com/office/powerpoint/2010/main" val="3447373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첫번째 </a:t>
            </a:r>
            <a:r>
              <a:rPr lang="ko-KR" altLang="en-US" sz="1200" b="0" i="0" kern="1200" dirty="0" err="1">
                <a:solidFill>
                  <a:schemeClr val="tx1"/>
                </a:solidFill>
                <a:effectLst/>
                <a:latin typeface="+mn-lt"/>
                <a:ea typeface="+mn-ea"/>
                <a:cs typeface="+mn-cs"/>
              </a:rPr>
              <a:t>서브층인</a:t>
            </a:r>
            <a:r>
              <a:rPr lang="ko-KR" altLang="en-US" sz="1200" b="0" i="0" kern="1200" dirty="0">
                <a:solidFill>
                  <a:schemeClr val="tx1"/>
                </a:solidFill>
                <a:effectLst/>
                <a:latin typeface="+mn-lt"/>
                <a:ea typeface="+mn-ea"/>
                <a:cs typeface="+mn-cs"/>
              </a:rPr>
              <a:t> 멀티</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헤드 </a:t>
            </a:r>
            <a:r>
              <a:rPr lang="ko-KR" altLang="en-US" sz="1200" b="0" i="0" kern="1200" dirty="0" err="1">
                <a:solidFill>
                  <a:schemeClr val="tx1"/>
                </a:solidFill>
                <a:effectLst/>
                <a:latin typeface="+mn-lt"/>
                <a:ea typeface="+mn-ea"/>
                <a:cs typeface="+mn-cs"/>
              </a:rPr>
              <a:t>어텐션과</a:t>
            </a:r>
            <a:r>
              <a:rPr lang="ko-KR" altLang="en-US" sz="1200" b="0" i="0" kern="1200" dirty="0">
                <a:solidFill>
                  <a:schemeClr val="tx1"/>
                </a:solidFill>
                <a:effectLst/>
                <a:latin typeface="+mn-lt"/>
                <a:ea typeface="+mn-ea"/>
                <a:cs typeface="+mn-cs"/>
              </a:rPr>
              <a:t> 두번째 </a:t>
            </a:r>
            <a:r>
              <a:rPr lang="ko-KR" altLang="en-US" sz="1200" b="0" i="0" kern="1200" dirty="0" err="1">
                <a:solidFill>
                  <a:schemeClr val="tx1"/>
                </a:solidFill>
                <a:effectLst/>
                <a:latin typeface="+mn-lt"/>
                <a:ea typeface="+mn-ea"/>
                <a:cs typeface="+mn-cs"/>
              </a:rPr>
              <a:t>서브층인</a:t>
            </a:r>
            <a:r>
              <a:rPr lang="ko-KR" altLang="en-US" sz="1200" b="0" i="0" kern="1200" dirty="0">
                <a:solidFill>
                  <a:schemeClr val="tx1"/>
                </a:solidFill>
                <a:effectLst/>
                <a:latin typeface="+mn-lt"/>
                <a:ea typeface="+mn-ea"/>
                <a:cs typeface="+mn-cs"/>
              </a:rPr>
              <a:t> 포지션 </a:t>
            </a:r>
            <a:r>
              <a:rPr lang="ko-KR" altLang="en-US" sz="1200" b="0" i="0" kern="1200" dirty="0" err="1">
                <a:solidFill>
                  <a:schemeClr val="tx1"/>
                </a:solidFill>
                <a:effectLst/>
                <a:latin typeface="+mn-lt"/>
                <a:ea typeface="+mn-ea"/>
                <a:cs typeface="+mn-cs"/>
              </a:rPr>
              <a:t>와이즈</a:t>
            </a:r>
            <a:r>
              <a:rPr lang="ko-KR" alt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피드</a:t>
            </a:r>
            <a:r>
              <a:rPr lang="ko-KR" altLang="en-US" sz="1200" b="0" i="0" kern="1200" dirty="0">
                <a:solidFill>
                  <a:schemeClr val="tx1"/>
                </a:solidFill>
                <a:effectLst/>
                <a:latin typeface="+mn-lt"/>
                <a:ea typeface="+mn-ea"/>
                <a:cs typeface="+mn-cs"/>
              </a:rPr>
              <a:t> 포워드 신경망을 지나면서 인코더의 입력으로 들어올 때의 행렬의 크기는 계속 유지되어야 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트랜스포머는 다수의 인코더를 쌓은 형태인데</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논문에서는 인코더가 </a:t>
            </a:r>
            <a:r>
              <a:rPr lang="en-US" altLang="ko-KR" sz="1200" b="0" i="0" kern="1200" dirty="0">
                <a:solidFill>
                  <a:schemeClr val="tx1"/>
                </a:solidFill>
                <a:effectLst/>
                <a:latin typeface="+mn-lt"/>
                <a:ea typeface="+mn-ea"/>
                <a:cs typeface="+mn-cs"/>
              </a:rPr>
              <a:t>6</a:t>
            </a:r>
            <a:r>
              <a:rPr lang="ko-KR" altLang="en-US" sz="1200" b="0" i="0" kern="1200" dirty="0">
                <a:solidFill>
                  <a:schemeClr val="tx1"/>
                </a:solidFill>
                <a:effectLst/>
                <a:latin typeface="+mn-lt"/>
                <a:ea typeface="+mn-ea"/>
                <a:cs typeface="+mn-cs"/>
              </a:rPr>
              <a:t>개</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인코더에서의 입력의 크기가 출력에서도 동일 크기로 계속 </a:t>
            </a:r>
            <a:r>
              <a:rPr lang="ko-KR" altLang="en-US" sz="1200" b="0" i="0" kern="1200" dirty="0" err="1">
                <a:solidFill>
                  <a:schemeClr val="tx1"/>
                </a:solidFill>
                <a:effectLst/>
                <a:latin typeface="+mn-lt"/>
                <a:ea typeface="+mn-ea"/>
                <a:cs typeface="+mn-cs"/>
              </a:rPr>
              <a:t>유지되어야만</a:t>
            </a:r>
            <a:r>
              <a:rPr lang="ko-KR" altLang="en-US" sz="1200" b="0" i="0" kern="1200" dirty="0">
                <a:solidFill>
                  <a:schemeClr val="tx1"/>
                </a:solidFill>
                <a:effectLst/>
                <a:latin typeface="+mn-lt"/>
                <a:ea typeface="+mn-ea"/>
                <a:cs typeface="+mn-cs"/>
              </a:rPr>
              <a:t> 다음 인코더에서도 다시 입력이 될 수 있기 때문입니다</a:t>
            </a:r>
            <a:r>
              <a:rPr lang="en-US" altLang="ko-KR" sz="1200" b="0" i="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57</a:t>
            </a:fld>
            <a:endParaRPr lang="ko-KR" altLang="en-US"/>
          </a:p>
        </p:txBody>
      </p:sp>
    </p:spTree>
    <p:extLst>
      <p:ext uri="{BB962C8B-B14F-4D97-AF65-F5344CB8AC3E}">
        <p14:creationId xmlns:p14="http://schemas.microsoft.com/office/powerpoint/2010/main" val="3961461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앙상블의 개념으로 이해할 수 있음</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58</a:t>
            </a:fld>
            <a:endParaRPr lang="ko-KR" altLang="en-US"/>
          </a:p>
        </p:txBody>
      </p:sp>
    </p:spTree>
    <p:extLst>
      <p:ext uri="{BB962C8B-B14F-4D97-AF65-F5344CB8AC3E}">
        <p14:creationId xmlns:p14="http://schemas.microsoft.com/office/powerpoint/2010/main" val="267893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residual connection</a:t>
            </a:r>
            <a:r>
              <a:rPr lang="ko-KR" altLang="en-US" sz="1200" b="0" i="0" kern="1200" dirty="0">
                <a:solidFill>
                  <a:schemeClr val="tx1"/>
                </a:solidFill>
                <a:effectLst/>
                <a:latin typeface="+mn-lt"/>
                <a:ea typeface="+mn-ea"/>
                <a:cs typeface="+mn-cs"/>
              </a:rPr>
              <a:t>은 </a:t>
            </a:r>
            <a:r>
              <a:rPr lang="en-US" altLang="ko-KR" sz="1200" b="0" i="0" kern="1200" dirty="0">
                <a:solidFill>
                  <a:schemeClr val="tx1"/>
                </a:solidFill>
                <a:effectLst/>
                <a:latin typeface="+mn-lt"/>
                <a:ea typeface="+mn-ea"/>
                <a:cs typeface="+mn-cs"/>
              </a:rPr>
              <a:t>input</a:t>
            </a:r>
            <a:r>
              <a:rPr lang="ko-KR" altLang="en-US" sz="1200" b="0" i="0" kern="1200" dirty="0">
                <a:solidFill>
                  <a:schemeClr val="tx1"/>
                </a:solidFill>
                <a:effectLst/>
                <a:latin typeface="+mn-lt"/>
                <a:ea typeface="+mn-ea"/>
                <a:cs typeface="+mn-cs"/>
              </a:rPr>
              <a:t>을 </a:t>
            </a:r>
            <a:r>
              <a:rPr lang="en-US" altLang="ko-KR" sz="1200" b="0" i="0" kern="1200" dirty="0">
                <a:solidFill>
                  <a:schemeClr val="tx1"/>
                </a:solidFill>
                <a:effectLst/>
                <a:latin typeface="+mn-lt"/>
                <a:ea typeface="+mn-ea"/>
                <a:cs typeface="+mn-cs"/>
              </a:rPr>
              <a:t>output</a:t>
            </a:r>
            <a:r>
              <a:rPr lang="ko-KR" altLang="en-US" sz="1200" b="0" i="0" kern="1200" dirty="0">
                <a:solidFill>
                  <a:schemeClr val="tx1"/>
                </a:solidFill>
                <a:effectLst/>
                <a:latin typeface="+mn-lt"/>
                <a:ea typeface="+mn-ea"/>
                <a:cs typeface="+mn-cs"/>
              </a:rPr>
              <a:t>으로 그대로 전달하는 것을 말합니다</a:t>
            </a:r>
            <a:r>
              <a:rPr lang="en-US" altLang="ko-KR" sz="1200" b="0" i="0" kern="1200" dirty="0">
                <a:solidFill>
                  <a:schemeClr val="tx1"/>
                </a:solidFill>
                <a:effectLst/>
                <a:latin typeface="+mn-lt"/>
                <a:ea typeface="+mn-ea"/>
                <a:cs typeface="+mn-cs"/>
              </a:rPr>
              <a:t>. </a:t>
            </a:r>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59</a:t>
            </a:fld>
            <a:endParaRPr lang="ko-KR" altLang="en-US"/>
          </a:p>
        </p:txBody>
      </p:sp>
    </p:spTree>
    <p:extLst>
      <p:ext uri="{BB962C8B-B14F-4D97-AF65-F5344CB8AC3E}">
        <p14:creationId xmlns:p14="http://schemas.microsoft.com/office/powerpoint/2010/main" val="40050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sequence data</a:t>
            </a:r>
            <a:r>
              <a:rPr lang="ko-KR" altLang="en-US" sz="1200" b="0" i="0" kern="1200" dirty="0">
                <a:solidFill>
                  <a:schemeClr val="tx1"/>
                </a:solidFill>
                <a:effectLst/>
                <a:latin typeface="+mn-lt"/>
                <a:ea typeface="+mn-ea"/>
                <a:cs typeface="+mn-cs"/>
              </a:rPr>
              <a:t>를 처리하기 위해 많이 쓰이는 </a:t>
            </a:r>
            <a:r>
              <a:rPr lang="en-US" altLang="ko-KR" sz="1200" b="0" i="0" kern="1200" dirty="0">
                <a:solidFill>
                  <a:schemeClr val="tx1"/>
                </a:solidFill>
                <a:effectLst/>
                <a:latin typeface="+mn-lt"/>
                <a:ea typeface="+mn-ea"/>
                <a:cs typeface="+mn-cs"/>
              </a:rPr>
              <a:t>model</a:t>
            </a:r>
            <a:r>
              <a:rPr lang="ko-KR" altLang="en-US" sz="1200" b="0" i="0" kern="1200" dirty="0">
                <a:solidFill>
                  <a:schemeClr val="tx1"/>
                </a:solidFill>
                <a:effectLst/>
                <a:latin typeface="+mn-lt"/>
                <a:ea typeface="+mn-ea"/>
                <a:cs typeface="+mn-cs"/>
              </a:rPr>
              <a:t>은 </a:t>
            </a:r>
            <a:r>
              <a:rPr lang="en-US" altLang="ko-KR" sz="1200" b="0" i="0" kern="1200" dirty="0">
                <a:solidFill>
                  <a:schemeClr val="tx1"/>
                </a:solidFill>
                <a:effectLst/>
                <a:latin typeface="+mn-lt"/>
                <a:ea typeface="+mn-ea"/>
                <a:cs typeface="+mn-cs"/>
              </a:rPr>
              <a:t>recurrent model</a:t>
            </a:r>
            <a:r>
              <a:rPr lang="ko-KR" altLang="en-US" sz="1200" b="0" i="0" kern="1200" dirty="0">
                <a:solidFill>
                  <a:schemeClr val="tx1"/>
                </a:solidFill>
                <a:effectLst/>
                <a:latin typeface="+mn-lt"/>
                <a:ea typeface="+mn-ea"/>
                <a:cs typeface="+mn-cs"/>
              </a:rPr>
              <a:t>이었습니다</a:t>
            </a:r>
            <a:r>
              <a:rPr lang="en-US" altLang="ko-KR" sz="1200" b="0" i="0" kern="1200" dirty="0">
                <a:solidFill>
                  <a:schemeClr val="tx1"/>
                </a:solidFill>
                <a:effectLst/>
                <a:latin typeface="+mn-lt"/>
                <a:ea typeface="+mn-ea"/>
                <a:cs typeface="+mn-cs"/>
              </a:rPr>
              <a:t>. recurrent model</a:t>
            </a:r>
            <a:r>
              <a:rPr lang="ko-KR" altLang="en-US" sz="1200" b="0" i="0" kern="1200" dirty="0">
                <a:solidFill>
                  <a:schemeClr val="tx1"/>
                </a:solidFill>
                <a:effectLst/>
                <a:latin typeface="+mn-lt"/>
                <a:ea typeface="+mn-ea"/>
                <a:cs typeface="+mn-cs"/>
              </a:rPr>
              <a:t>은 </a:t>
            </a:r>
            <a:r>
              <a:rPr lang="en-US" altLang="ko-KR" sz="1200" b="0" i="0" kern="1200" dirty="0">
                <a:solidFill>
                  <a:schemeClr val="tx1"/>
                </a:solidFill>
                <a:effectLst/>
                <a:latin typeface="+mn-lt"/>
                <a:ea typeface="+mn-ea"/>
                <a:cs typeface="+mn-cs"/>
              </a:rPr>
              <a:t>t</a:t>
            </a:r>
            <a:r>
              <a:rPr lang="ko-KR" altLang="en-US" sz="1200" b="0" i="0" kern="1200" dirty="0">
                <a:solidFill>
                  <a:schemeClr val="tx1"/>
                </a:solidFill>
                <a:effectLst/>
                <a:latin typeface="+mn-lt"/>
                <a:ea typeface="+mn-ea"/>
                <a:cs typeface="+mn-cs"/>
              </a:rPr>
              <a:t>번째에 대한 </a:t>
            </a:r>
            <a:r>
              <a:rPr lang="en-US" altLang="ko-KR" sz="1200" b="0" i="0" kern="1200" dirty="0">
                <a:solidFill>
                  <a:schemeClr val="tx1"/>
                </a:solidFill>
                <a:effectLst/>
                <a:latin typeface="+mn-lt"/>
                <a:ea typeface="+mn-ea"/>
                <a:cs typeface="+mn-cs"/>
              </a:rPr>
              <a:t>output</a:t>
            </a:r>
            <a:r>
              <a:rPr lang="ko-KR" altLang="en-US" sz="1200" b="0" i="0" kern="1200" dirty="0">
                <a:solidFill>
                  <a:schemeClr val="tx1"/>
                </a:solidFill>
                <a:effectLst/>
                <a:latin typeface="+mn-lt"/>
                <a:ea typeface="+mn-ea"/>
                <a:cs typeface="+mn-cs"/>
              </a:rPr>
              <a:t>을 만들기 위해</a:t>
            </a:r>
            <a:r>
              <a:rPr lang="en-US" altLang="ko-KR" sz="1200" b="0" i="0" kern="1200" dirty="0">
                <a:solidFill>
                  <a:schemeClr val="tx1"/>
                </a:solidFill>
                <a:effectLst/>
                <a:latin typeface="+mn-lt"/>
                <a:ea typeface="+mn-ea"/>
                <a:cs typeface="+mn-cs"/>
              </a:rPr>
              <a:t>, t</a:t>
            </a:r>
            <a:r>
              <a:rPr lang="ko-KR" altLang="en-US" sz="1200" b="0" i="0" kern="1200" dirty="0">
                <a:solidFill>
                  <a:schemeClr val="tx1"/>
                </a:solidFill>
                <a:effectLst/>
                <a:latin typeface="+mn-lt"/>
                <a:ea typeface="+mn-ea"/>
                <a:cs typeface="+mn-cs"/>
              </a:rPr>
              <a:t>번째 </a:t>
            </a:r>
            <a:r>
              <a:rPr lang="en-US" altLang="ko-KR" sz="1200" b="0" i="0" kern="1200" dirty="0">
                <a:solidFill>
                  <a:schemeClr val="tx1"/>
                </a:solidFill>
                <a:effectLst/>
                <a:latin typeface="+mn-lt"/>
                <a:ea typeface="+mn-ea"/>
                <a:cs typeface="+mn-cs"/>
              </a:rPr>
              <a:t>input</a:t>
            </a:r>
            <a:r>
              <a:rPr lang="ko-KR" altLang="en-US" sz="1200" b="0" i="0" kern="1200" dirty="0">
                <a:solidFill>
                  <a:schemeClr val="tx1"/>
                </a:solidFill>
                <a:effectLst/>
                <a:latin typeface="+mn-lt"/>
                <a:ea typeface="+mn-ea"/>
                <a:cs typeface="+mn-cs"/>
              </a:rPr>
              <a:t>과 </a:t>
            </a:r>
            <a:r>
              <a:rPr lang="en-US" altLang="ko-KR" sz="1200" b="0" i="0" kern="1200" dirty="0">
                <a:solidFill>
                  <a:schemeClr val="tx1"/>
                </a:solidFill>
                <a:effectLst/>
                <a:latin typeface="+mn-lt"/>
                <a:ea typeface="+mn-ea"/>
                <a:cs typeface="+mn-cs"/>
              </a:rPr>
              <a:t>t-1</a:t>
            </a:r>
            <a:r>
              <a:rPr lang="ko-KR" altLang="en-US" sz="1200" b="0" i="0" kern="1200" dirty="0">
                <a:solidFill>
                  <a:schemeClr val="tx1"/>
                </a:solidFill>
                <a:effectLst/>
                <a:latin typeface="+mn-lt"/>
                <a:ea typeface="+mn-ea"/>
                <a:cs typeface="+mn-cs"/>
              </a:rPr>
              <a:t>번째 </a:t>
            </a:r>
            <a:r>
              <a:rPr lang="en-US" altLang="ko-KR" sz="1200" b="0" i="0" kern="1200" dirty="0">
                <a:solidFill>
                  <a:schemeClr val="tx1"/>
                </a:solidFill>
                <a:effectLst/>
                <a:latin typeface="+mn-lt"/>
                <a:ea typeface="+mn-ea"/>
                <a:cs typeface="+mn-cs"/>
              </a:rPr>
              <a:t>hidden state</a:t>
            </a:r>
            <a:r>
              <a:rPr lang="ko-KR" altLang="en-US" sz="1200" b="0" i="0" kern="1200" dirty="0">
                <a:solidFill>
                  <a:schemeClr val="tx1"/>
                </a:solidFill>
                <a:effectLst/>
                <a:latin typeface="+mn-lt"/>
                <a:ea typeface="+mn-ea"/>
                <a:cs typeface="+mn-cs"/>
              </a:rPr>
              <a:t>를 이용했습니다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이렇게 한다면 자연스럽게 문장의 순차적인 특성이 유지됩니다</a:t>
            </a:r>
            <a:r>
              <a:rPr lang="en-US" altLang="ko-KR" sz="1200" b="0" i="0" kern="1200" dirty="0">
                <a:solidFill>
                  <a:schemeClr val="tx1"/>
                </a:solidFill>
                <a:effectLst/>
                <a:latin typeface="+mn-lt"/>
                <a:ea typeface="+mn-ea"/>
                <a:cs typeface="+mn-cs"/>
              </a:rPr>
              <a:t>.  </a:t>
            </a:r>
            <a:r>
              <a:rPr lang="en-US" altLang="ko-KR" dirty="0"/>
              <a:t>. </a:t>
            </a:r>
            <a:r>
              <a:rPr lang="ko-KR" altLang="en-US" dirty="0"/>
              <a:t>그리고 이를 매 </a:t>
            </a:r>
            <a:r>
              <a:rPr lang="en-US" altLang="ko-KR" dirty="0"/>
              <a:t>input</a:t>
            </a:r>
            <a:r>
              <a:rPr lang="ko-KR" altLang="en-US" dirty="0"/>
              <a:t>에 대해 반복합니다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a:t>
            </a:fld>
            <a:endParaRPr lang="ko-KR" altLang="en-US"/>
          </a:p>
        </p:txBody>
      </p:sp>
    </p:spTree>
    <p:extLst>
      <p:ext uri="{BB962C8B-B14F-4D97-AF65-F5344CB8AC3E}">
        <p14:creationId xmlns:p14="http://schemas.microsoft.com/office/powerpoint/2010/main" val="3496224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err="1">
                <a:solidFill>
                  <a:schemeClr val="tx1"/>
                </a:solidFill>
                <a:effectLst/>
                <a:latin typeface="+mn-lt"/>
                <a:ea typeface="+mn-ea"/>
                <a:cs typeface="+mn-cs"/>
              </a:rPr>
              <a:t>잔차</a:t>
            </a:r>
            <a:r>
              <a:rPr lang="ko-KR" altLang="en-US" sz="1200" b="0" i="0" kern="1200" dirty="0">
                <a:solidFill>
                  <a:schemeClr val="tx1"/>
                </a:solidFill>
                <a:effectLst/>
                <a:latin typeface="+mn-lt"/>
                <a:ea typeface="+mn-ea"/>
                <a:cs typeface="+mn-cs"/>
              </a:rPr>
              <a:t> 연결을 거친 결과는 이어서 층 정규화 과정을 </a:t>
            </a:r>
            <a:r>
              <a:rPr lang="ko-KR" altLang="en-US" sz="1200" b="0" i="0" kern="1200" dirty="0" err="1">
                <a:solidFill>
                  <a:schemeClr val="tx1"/>
                </a:solidFill>
                <a:effectLst/>
                <a:latin typeface="+mn-lt"/>
                <a:ea typeface="+mn-ea"/>
                <a:cs typeface="+mn-cs"/>
              </a:rPr>
              <a:t>거치게됩니다</a:t>
            </a:r>
            <a:r>
              <a:rPr lang="en-US" altLang="ko-KR" sz="1200" b="0" i="0" kern="1200" dirty="0">
                <a:solidFill>
                  <a:schemeClr val="tx1"/>
                </a:solidFill>
                <a:effectLst/>
                <a:latin typeface="+mn-lt"/>
                <a:ea typeface="+mn-ea"/>
                <a:cs typeface="+mn-cs"/>
              </a:rPr>
              <a:t>.</a:t>
            </a:r>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60</a:t>
            </a:fld>
            <a:endParaRPr lang="ko-KR" altLang="en-US"/>
          </a:p>
        </p:txBody>
      </p:sp>
    </p:spTree>
    <p:extLst>
      <p:ext uri="{BB962C8B-B14F-4D97-AF65-F5344CB8AC3E}">
        <p14:creationId xmlns:p14="http://schemas.microsoft.com/office/powerpoint/2010/main" val="984469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err="1">
                <a:solidFill>
                  <a:schemeClr val="tx1"/>
                </a:solidFill>
                <a:effectLst/>
                <a:latin typeface="+mn-lt"/>
                <a:ea typeface="+mn-ea"/>
                <a:cs typeface="+mn-cs"/>
              </a:rPr>
              <a:t>잔차</a:t>
            </a:r>
            <a:r>
              <a:rPr lang="ko-KR" altLang="en-US" sz="1200" b="0" i="0" kern="1200" dirty="0">
                <a:solidFill>
                  <a:schemeClr val="tx1"/>
                </a:solidFill>
                <a:effectLst/>
                <a:latin typeface="+mn-lt"/>
                <a:ea typeface="+mn-ea"/>
                <a:cs typeface="+mn-cs"/>
              </a:rPr>
              <a:t> 연결을 거친 결과는 이어서 층 정규화 과정을 </a:t>
            </a:r>
            <a:r>
              <a:rPr lang="ko-KR" altLang="en-US" sz="1200" b="0" i="0" kern="1200" dirty="0" err="1">
                <a:solidFill>
                  <a:schemeClr val="tx1"/>
                </a:solidFill>
                <a:effectLst/>
                <a:latin typeface="+mn-lt"/>
                <a:ea typeface="+mn-ea"/>
                <a:cs typeface="+mn-cs"/>
              </a:rPr>
              <a:t>거치게됩니다</a:t>
            </a:r>
            <a:r>
              <a:rPr lang="en-US" altLang="ko-KR" sz="1200" b="0" i="0" kern="1200" dirty="0">
                <a:solidFill>
                  <a:schemeClr val="tx1"/>
                </a:solidFill>
                <a:effectLst/>
                <a:latin typeface="+mn-lt"/>
                <a:ea typeface="+mn-ea"/>
                <a:cs typeface="+mn-cs"/>
              </a:rPr>
              <a:t>.</a:t>
            </a:r>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61</a:t>
            </a:fld>
            <a:endParaRPr lang="ko-KR" altLang="en-US"/>
          </a:p>
        </p:txBody>
      </p:sp>
    </p:spTree>
    <p:extLst>
      <p:ext uri="{BB962C8B-B14F-4D97-AF65-F5344CB8AC3E}">
        <p14:creationId xmlns:p14="http://schemas.microsoft.com/office/powerpoint/2010/main" val="1264378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62</a:t>
            </a:fld>
            <a:endParaRPr lang="ko-KR" altLang="en-US"/>
          </a:p>
        </p:txBody>
      </p:sp>
    </p:spTree>
    <p:extLst>
      <p:ext uri="{BB962C8B-B14F-4D97-AF65-F5344CB8AC3E}">
        <p14:creationId xmlns:p14="http://schemas.microsoft.com/office/powerpoint/2010/main" val="4236650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63</a:t>
            </a:fld>
            <a:endParaRPr lang="ko-KR" altLang="en-US"/>
          </a:p>
        </p:txBody>
      </p:sp>
    </p:spTree>
    <p:extLst>
      <p:ext uri="{BB962C8B-B14F-4D97-AF65-F5344CB8AC3E}">
        <p14:creationId xmlns:p14="http://schemas.microsoft.com/office/powerpoint/2010/main" val="1881503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64</a:t>
            </a:fld>
            <a:endParaRPr lang="ko-KR" altLang="en-US"/>
          </a:p>
        </p:txBody>
      </p:sp>
    </p:spTree>
    <p:extLst>
      <p:ext uri="{BB962C8B-B14F-4D97-AF65-F5344CB8AC3E}">
        <p14:creationId xmlns:p14="http://schemas.microsoft.com/office/powerpoint/2010/main" val="3934957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66</a:t>
            </a:fld>
            <a:endParaRPr lang="ko-KR" altLang="en-US"/>
          </a:p>
        </p:txBody>
      </p:sp>
    </p:spTree>
    <p:extLst>
      <p:ext uri="{BB962C8B-B14F-4D97-AF65-F5344CB8AC3E}">
        <p14:creationId xmlns:p14="http://schemas.microsoft.com/office/powerpoint/2010/main" val="766208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억 </a:t>
            </a:r>
            <a:r>
              <a:rPr lang="en-US" altLang="ko-KR" dirty="0"/>
              <a:t>1</a:t>
            </a:r>
            <a:r>
              <a:rPr lang="ko-KR" altLang="en-US" dirty="0"/>
              <a:t>천만</a:t>
            </a:r>
            <a:endParaRPr lang="en-US" altLang="ko-KR" dirty="0"/>
          </a:p>
          <a:p>
            <a:r>
              <a:rPr lang="en-US" altLang="ko-KR" dirty="0"/>
              <a:t>3</a:t>
            </a:r>
            <a:r>
              <a:rPr lang="ko-KR" altLang="en-US" dirty="0"/>
              <a:t>억 </a:t>
            </a:r>
            <a:r>
              <a:rPr lang="en-US" altLang="ko-KR" dirty="0"/>
              <a:t>4</a:t>
            </a:r>
            <a:r>
              <a:rPr lang="ko-KR" altLang="en-US" dirty="0" err="1"/>
              <a:t>천만개</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69</a:t>
            </a:fld>
            <a:endParaRPr lang="ko-KR" altLang="en-US"/>
          </a:p>
        </p:txBody>
      </p:sp>
    </p:spTree>
    <p:extLst>
      <p:ext uri="{BB962C8B-B14F-4D97-AF65-F5344CB8AC3E}">
        <p14:creationId xmlns:p14="http://schemas.microsoft.com/office/powerpoint/2010/main" val="3432836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a:t>
            </a:r>
            <a:r>
              <a:rPr lang="ko-KR" altLang="en-US" dirty="0"/>
              <a:t>억 </a:t>
            </a:r>
            <a:r>
              <a:rPr lang="en-US" altLang="ko-KR" dirty="0"/>
              <a:t>1</a:t>
            </a:r>
            <a:r>
              <a:rPr lang="ko-KR" altLang="en-US" dirty="0"/>
              <a:t>천만</a:t>
            </a:r>
            <a:endParaRPr lang="en-US" altLang="ko-KR" dirty="0"/>
          </a:p>
          <a:p>
            <a:r>
              <a:rPr lang="en-US" altLang="ko-KR" dirty="0"/>
              <a:t>3</a:t>
            </a:r>
            <a:r>
              <a:rPr lang="ko-KR" altLang="en-US" dirty="0"/>
              <a:t>억 </a:t>
            </a:r>
            <a:r>
              <a:rPr lang="en-US" altLang="ko-KR" dirty="0"/>
              <a:t>4</a:t>
            </a:r>
            <a:r>
              <a:rPr lang="ko-KR" altLang="en-US" dirty="0" err="1"/>
              <a:t>천만개</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70</a:t>
            </a:fld>
            <a:endParaRPr lang="ko-KR" altLang="en-US"/>
          </a:p>
        </p:txBody>
      </p:sp>
    </p:spTree>
    <p:extLst>
      <p:ext uri="{BB962C8B-B14F-4D97-AF65-F5344CB8AC3E}">
        <p14:creationId xmlns:p14="http://schemas.microsoft.com/office/powerpoint/2010/main" val="1050164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여기서 </a:t>
            </a:r>
            <a:r>
              <a:rPr lang="en-US" altLang="ko-KR" dirty="0" err="1"/>
              <a:t>sentenc</a:t>
            </a:r>
            <a:r>
              <a:rPr lang="ko-KR" altLang="en-US" dirty="0"/>
              <a:t>와 </a:t>
            </a:r>
            <a:r>
              <a:rPr lang="en-US" altLang="ko-KR" dirty="0"/>
              <a:t>sequence</a:t>
            </a:r>
            <a:r>
              <a:rPr lang="ko-KR" altLang="en-US" dirty="0"/>
              <a:t>는 일반적인 언어학적 의미의 문장이 아님</a:t>
            </a:r>
            <a:r>
              <a:rPr lang="en-US" altLang="ko-KR" dirty="0"/>
              <a:t>. SVO</a:t>
            </a:r>
            <a:r>
              <a:rPr lang="ko-KR" altLang="en-US" dirty="0"/>
              <a:t>의</a:t>
            </a:r>
            <a:r>
              <a:rPr lang="en-US" altLang="ko-KR" dirty="0"/>
              <a:t> </a:t>
            </a:r>
            <a:r>
              <a:rPr lang="ko-KR" altLang="en-US" dirty="0"/>
              <a:t>완벽한 형태 아님</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71</a:t>
            </a:fld>
            <a:endParaRPr lang="ko-KR" altLang="en-US"/>
          </a:p>
        </p:txBody>
      </p:sp>
    </p:spTree>
    <p:extLst>
      <p:ext uri="{BB962C8B-B14F-4D97-AF65-F5344CB8AC3E}">
        <p14:creationId xmlns:p14="http://schemas.microsoft.com/office/powerpoint/2010/main" val="10500517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모든 문장의 가장 첫 번째</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문장의 시작</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토큰으로 삽입됩니다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 토큰은 </a:t>
            </a:r>
            <a:r>
              <a:rPr lang="en-US" altLang="ko-KR" sz="1200" b="0" i="0" kern="1200" dirty="0">
                <a:solidFill>
                  <a:schemeClr val="tx1"/>
                </a:solidFill>
                <a:effectLst/>
                <a:latin typeface="+mn-lt"/>
                <a:ea typeface="+mn-ea"/>
                <a:cs typeface="+mn-cs"/>
              </a:rPr>
              <a:t>Classification task</a:t>
            </a:r>
            <a:r>
              <a:rPr lang="ko-KR" altLang="en-US" sz="1200" b="0" i="0" kern="1200" dirty="0">
                <a:solidFill>
                  <a:schemeClr val="tx1"/>
                </a:solidFill>
                <a:effectLst/>
                <a:latin typeface="+mn-lt"/>
                <a:ea typeface="+mn-ea"/>
                <a:cs typeface="+mn-cs"/>
              </a:rPr>
              <a:t>에서는 사용되지만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그렇지 않을 경우엔 무시됩니다</a:t>
            </a:r>
            <a:r>
              <a:rPr lang="en-US" altLang="ko-KR" sz="1200" b="0" i="0" kern="1200" dirty="0">
                <a:solidFill>
                  <a:schemeClr val="tx1"/>
                </a:solidFill>
                <a:effectLst/>
                <a:latin typeface="+mn-lt"/>
                <a:ea typeface="+mn-ea"/>
                <a:cs typeface="+mn-cs"/>
              </a:rPr>
              <a:t>. </a:t>
            </a:r>
            <a:endParaRPr lang="en-US" altLang="ko-KR" dirty="0"/>
          </a:p>
          <a:p>
            <a:endParaRPr lang="en-US" altLang="ko-KR" dirty="0"/>
          </a:p>
          <a:p>
            <a:r>
              <a:rPr lang="en-US" altLang="ko-KR" sz="1200" b="0" i="0" kern="1200" dirty="0">
                <a:solidFill>
                  <a:schemeClr val="tx1"/>
                </a:solidFill>
                <a:effectLst/>
                <a:latin typeface="+mn-lt"/>
                <a:ea typeface="+mn-ea"/>
                <a:cs typeface="+mn-cs"/>
              </a:rPr>
              <a:t>Special Separator token(SEP)</a:t>
            </a:r>
            <a:r>
              <a:rPr lang="ko-KR" altLang="en-US" sz="1200" b="0" i="0" kern="1200" dirty="0">
                <a:solidFill>
                  <a:schemeClr val="tx1"/>
                </a:solidFill>
                <a:effectLst/>
                <a:latin typeface="+mn-lt"/>
                <a:ea typeface="+mn-ea"/>
                <a:cs typeface="+mn-cs"/>
              </a:rPr>
              <a:t>을 사용하여 첫 번째 문장과 두 번째 문장을 구별합니다</a:t>
            </a:r>
            <a:r>
              <a:rPr lang="en-US" altLang="ko-KR" sz="1200" b="0" i="0" kern="1200" dirty="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72</a:t>
            </a:fld>
            <a:endParaRPr lang="ko-KR" altLang="en-US"/>
          </a:p>
        </p:txBody>
      </p:sp>
    </p:spTree>
    <p:extLst>
      <p:ext uri="{BB962C8B-B14F-4D97-AF65-F5344CB8AC3E}">
        <p14:creationId xmlns:p14="http://schemas.microsoft.com/office/powerpoint/2010/main" val="3962041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9</a:t>
            </a:fld>
            <a:endParaRPr lang="ko-KR" altLang="en-US"/>
          </a:p>
        </p:txBody>
      </p:sp>
    </p:spTree>
    <p:extLst>
      <p:ext uri="{BB962C8B-B14F-4D97-AF65-F5344CB8AC3E}">
        <p14:creationId xmlns:p14="http://schemas.microsoft.com/office/powerpoint/2010/main" val="23319131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모든 문장의 가장 첫 번째</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문장의 시작</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토큰으로 삽입됩니다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 토큰은 </a:t>
            </a:r>
            <a:r>
              <a:rPr lang="en-US" altLang="ko-KR" sz="1200" b="0" i="0" kern="1200" dirty="0">
                <a:solidFill>
                  <a:schemeClr val="tx1"/>
                </a:solidFill>
                <a:effectLst/>
                <a:latin typeface="+mn-lt"/>
                <a:ea typeface="+mn-ea"/>
                <a:cs typeface="+mn-cs"/>
              </a:rPr>
              <a:t>Classification task</a:t>
            </a:r>
            <a:r>
              <a:rPr lang="ko-KR" altLang="en-US" sz="1200" b="0" i="0" kern="1200" dirty="0">
                <a:solidFill>
                  <a:schemeClr val="tx1"/>
                </a:solidFill>
                <a:effectLst/>
                <a:latin typeface="+mn-lt"/>
                <a:ea typeface="+mn-ea"/>
                <a:cs typeface="+mn-cs"/>
              </a:rPr>
              <a:t>에서는 사용되지만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그렇지 않을 경우엔 무시됩니다</a:t>
            </a:r>
            <a:r>
              <a:rPr lang="en-US" altLang="ko-KR" sz="1200" b="0" i="0" kern="1200" dirty="0">
                <a:solidFill>
                  <a:schemeClr val="tx1"/>
                </a:solidFill>
                <a:effectLst/>
                <a:latin typeface="+mn-lt"/>
                <a:ea typeface="+mn-ea"/>
                <a:cs typeface="+mn-cs"/>
              </a:rPr>
              <a:t>. </a:t>
            </a:r>
            <a:endParaRPr lang="en-US" altLang="ko-KR" dirty="0"/>
          </a:p>
          <a:p>
            <a:endParaRPr lang="en-US" altLang="ko-KR" dirty="0"/>
          </a:p>
          <a:p>
            <a:r>
              <a:rPr lang="en-US" altLang="ko-KR" sz="1200" b="0" i="0" kern="1200" dirty="0">
                <a:solidFill>
                  <a:schemeClr val="tx1"/>
                </a:solidFill>
                <a:effectLst/>
                <a:latin typeface="+mn-lt"/>
                <a:ea typeface="+mn-ea"/>
                <a:cs typeface="+mn-cs"/>
              </a:rPr>
              <a:t>Special Separator token(SEP)</a:t>
            </a:r>
            <a:r>
              <a:rPr lang="ko-KR" altLang="en-US" sz="1200" b="0" i="0" kern="1200" dirty="0">
                <a:solidFill>
                  <a:schemeClr val="tx1"/>
                </a:solidFill>
                <a:effectLst/>
                <a:latin typeface="+mn-lt"/>
                <a:ea typeface="+mn-ea"/>
                <a:cs typeface="+mn-cs"/>
              </a:rPr>
              <a:t>을 사용하여 첫 번째 문장과 두 번째 문장을 구별합니다</a:t>
            </a:r>
            <a:r>
              <a:rPr lang="en-US" altLang="ko-KR" sz="1200" b="0" i="0" kern="1200" dirty="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73</a:t>
            </a:fld>
            <a:endParaRPr lang="ko-KR" altLang="en-US"/>
          </a:p>
        </p:txBody>
      </p:sp>
    </p:spTree>
    <p:extLst>
      <p:ext uri="{BB962C8B-B14F-4D97-AF65-F5344CB8AC3E}">
        <p14:creationId xmlns:p14="http://schemas.microsoft.com/office/powerpoint/2010/main" val="1813760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Input representation</a:t>
            </a:r>
            <a:r>
              <a:rPr lang="ko-KR" altLang="en-US" sz="1200" b="0" i="0" kern="1200" dirty="0">
                <a:solidFill>
                  <a:schemeClr val="tx1"/>
                </a:solidFill>
                <a:effectLst/>
                <a:latin typeface="+mn-lt"/>
                <a:ea typeface="+mn-ea"/>
                <a:cs typeface="+mn-cs"/>
              </a:rPr>
              <a:t>에 대해 이어서 살펴보겠습니다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워드 피스 중에서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만개의 토큰 사용</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세그먼트 </a:t>
            </a:r>
            <a:r>
              <a:rPr lang="ko-KR" altLang="en-US" sz="1200" b="0" i="0" kern="1200" dirty="0" err="1">
                <a:solidFill>
                  <a:schemeClr val="tx1"/>
                </a:solidFill>
                <a:effectLst/>
                <a:latin typeface="+mn-lt"/>
                <a:ea typeface="+mn-ea"/>
                <a:cs typeface="+mn-cs"/>
              </a:rPr>
              <a:t>임베딩의</a:t>
            </a:r>
            <a:r>
              <a:rPr lang="ko-KR" altLang="en-US" sz="1200" b="0" i="0" kern="1200" dirty="0">
                <a:solidFill>
                  <a:schemeClr val="tx1"/>
                </a:solidFill>
                <a:effectLst/>
                <a:latin typeface="+mn-lt"/>
                <a:ea typeface="+mn-ea"/>
                <a:cs typeface="+mn-cs"/>
              </a:rPr>
              <a:t> 경우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스페셜 토큰 </a:t>
            </a:r>
            <a:r>
              <a:rPr lang="en-US" altLang="ko-KR" sz="1200" b="0" i="0" kern="1200" dirty="0">
                <a:solidFill>
                  <a:schemeClr val="tx1"/>
                </a:solidFill>
                <a:effectLst/>
                <a:latin typeface="+mn-lt"/>
                <a:ea typeface="+mn-ea"/>
                <a:cs typeface="+mn-cs"/>
              </a:rPr>
              <a:t>CLS</a:t>
            </a:r>
            <a:r>
              <a:rPr lang="ko-KR" altLang="en-US" sz="1200" b="0" i="0" kern="1200" dirty="0">
                <a:solidFill>
                  <a:schemeClr val="tx1"/>
                </a:solidFill>
                <a:effectLst/>
                <a:latin typeface="+mn-lt"/>
                <a:ea typeface="+mn-ea"/>
                <a:cs typeface="+mn-cs"/>
              </a:rPr>
              <a:t>와 문장 토큰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문장을 구분하는 </a:t>
            </a:r>
            <a:r>
              <a:rPr lang="en-US" altLang="ko-KR" sz="1200" b="0" i="0" kern="1200" dirty="0">
                <a:solidFill>
                  <a:schemeClr val="tx1"/>
                </a:solidFill>
                <a:effectLst/>
                <a:latin typeface="+mn-lt"/>
                <a:ea typeface="+mn-ea"/>
                <a:cs typeface="+mn-cs"/>
              </a:rPr>
              <a:t>SEP </a:t>
            </a:r>
            <a:r>
              <a:rPr lang="ko-KR" altLang="en-US" sz="1200" b="0" i="0" kern="1200" dirty="0">
                <a:solidFill>
                  <a:schemeClr val="tx1"/>
                </a:solidFill>
                <a:effectLst/>
                <a:latin typeface="+mn-lt"/>
                <a:ea typeface="+mn-ea"/>
                <a:cs typeface="+mn-cs"/>
              </a:rPr>
              <a:t>토큰까지 첫번째 </a:t>
            </a:r>
            <a:r>
              <a:rPr lang="en-US" altLang="ko-KR" sz="1200" b="0" i="0" kern="1200" dirty="0">
                <a:solidFill>
                  <a:schemeClr val="tx1"/>
                </a:solidFill>
                <a:effectLst/>
                <a:latin typeface="+mn-lt"/>
                <a:ea typeface="+mn-ea"/>
                <a:cs typeface="+mn-cs"/>
              </a:rPr>
              <a:t>segment</a:t>
            </a:r>
            <a:r>
              <a:rPr lang="ko-KR" altLang="en-US" sz="1200" b="0" i="0" kern="1200" dirty="0">
                <a:solidFill>
                  <a:schemeClr val="tx1"/>
                </a:solidFill>
                <a:effectLst/>
                <a:latin typeface="+mn-lt"/>
                <a:ea typeface="+mn-ea"/>
                <a:cs typeface="+mn-cs"/>
              </a:rPr>
              <a:t>로 포함됨</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두번째 문장에 대해서도 각 토큰들과 문장을 구분하는 마지막 </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이 세가지 </a:t>
            </a:r>
            <a:r>
              <a:rPr lang="ko-KR" altLang="en-US" sz="1200" b="0" i="0" kern="1200" dirty="0" err="1">
                <a:solidFill>
                  <a:schemeClr val="tx1"/>
                </a:solidFill>
                <a:effectLst/>
                <a:latin typeface="+mn-lt"/>
                <a:ea typeface="+mn-ea"/>
                <a:cs typeface="+mn-cs"/>
              </a:rPr>
              <a:t>임베딩은</a:t>
            </a:r>
            <a:r>
              <a:rPr lang="ko-KR" altLang="en-US" sz="1200" b="0" i="0" kern="1200" dirty="0">
                <a:solidFill>
                  <a:schemeClr val="tx1"/>
                </a:solidFill>
                <a:effectLst/>
                <a:latin typeface="+mn-lt"/>
                <a:ea typeface="+mn-ea"/>
                <a:cs typeface="+mn-cs"/>
              </a:rPr>
              <a:t> 동일 차원이기 때문에 모두 더할 수 있음</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74</a:t>
            </a:fld>
            <a:endParaRPr lang="ko-KR" altLang="en-US"/>
          </a:p>
        </p:txBody>
      </p:sp>
    </p:spTree>
    <p:extLst>
      <p:ext uri="{BB962C8B-B14F-4D97-AF65-F5344CB8AC3E}">
        <p14:creationId xmlns:p14="http://schemas.microsoft.com/office/powerpoint/2010/main" val="1125186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75</a:t>
            </a:fld>
            <a:endParaRPr lang="ko-KR" altLang="en-US"/>
          </a:p>
        </p:txBody>
      </p:sp>
    </p:spTree>
    <p:extLst>
      <p:ext uri="{BB962C8B-B14F-4D97-AF65-F5344CB8AC3E}">
        <p14:creationId xmlns:p14="http://schemas.microsoft.com/office/powerpoint/2010/main" val="1308280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76</a:t>
            </a:fld>
            <a:endParaRPr lang="ko-KR" altLang="en-US"/>
          </a:p>
        </p:txBody>
      </p:sp>
    </p:spTree>
    <p:extLst>
      <p:ext uri="{BB962C8B-B14F-4D97-AF65-F5344CB8AC3E}">
        <p14:creationId xmlns:p14="http://schemas.microsoft.com/office/powerpoint/2010/main" val="33524786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77</a:t>
            </a:fld>
            <a:endParaRPr lang="ko-KR" altLang="en-US"/>
          </a:p>
        </p:txBody>
      </p:sp>
    </p:spTree>
    <p:extLst>
      <p:ext uri="{BB962C8B-B14F-4D97-AF65-F5344CB8AC3E}">
        <p14:creationId xmlns:p14="http://schemas.microsoft.com/office/powerpoint/2010/main" val="34280226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78</a:t>
            </a:fld>
            <a:endParaRPr lang="ko-KR" altLang="en-US"/>
          </a:p>
        </p:txBody>
      </p:sp>
    </p:spTree>
    <p:extLst>
      <p:ext uri="{BB962C8B-B14F-4D97-AF65-F5344CB8AC3E}">
        <p14:creationId xmlns:p14="http://schemas.microsoft.com/office/powerpoint/2010/main" val="2983187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79</a:t>
            </a:fld>
            <a:endParaRPr lang="ko-KR" altLang="en-US"/>
          </a:p>
        </p:txBody>
      </p:sp>
    </p:spTree>
    <p:extLst>
      <p:ext uri="{BB962C8B-B14F-4D97-AF65-F5344CB8AC3E}">
        <p14:creationId xmlns:p14="http://schemas.microsoft.com/office/powerpoint/2010/main" val="1671822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유일하게 </a:t>
            </a:r>
            <a:r>
              <a:rPr lang="en-US" altLang="ko-KR" dirty="0"/>
              <a:t>BERT</a:t>
            </a:r>
            <a:r>
              <a:rPr lang="ko-KR" altLang="en-US" dirty="0"/>
              <a:t>가 왼쪽과 오른쪽 맥락을 모든 레이어에서 참조</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80</a:t>
            </a:fld>
            <a:endParaRPr lang="ko-KR" altLang="en-US"/>
          </a:p>
        </p:txBody>
      </p:sp>
    </p:spTree>
    <p:extLst>
      <p:ext uri="{BB962C8B-B14F-4D97-AF65-F5344CB8AC3E}">
        <p14:creationId xmlns:p14="http://schemas.microsoft.com/office/powerpoint/2010/main" val="38776584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81</a:t>
            </a:fld>
            <a:endParaRPr lang="ko-KR" altLang="en-US"/>
          </a:p>
        </p:txBody>
      </p:sp>
    </p:spTree>
    <p:extLst>
      <p:ext uri="{BB962C8B-B14F-4D97-AF65-F5344CB8AC3E}">
        <p14:creationId xmlns:p14="http://schemas.microsoft.com/office/powerpoint/2010/main" val="1040615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82</a:t>
            </a:fld>
            <a:endParaRPr lang="ko-KR" altLang="en-US"/>
          </a:p>
        </p:txBody>
      </p:sp>
    </p:spTree>
    <p:extLst>
      <p:ext uri="{BB962C8B-B14F-4D97-AF65-F5344CB8AC3E}">
        <p14:creationId xmlns:p14="http://schemas.microsoft.com/office/powerpoint/2010/main" val="45137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10</a:t>
            </a:fld>
            <a:endParaRPr lang="ko-KR" altLang="en-US"/>
          </a:p>
        </p:txBody>
      </p:sp>
    </p:spTree>
    <p:extLst>
      <p:ext uri="{BB962C8B-B14F-4D97-AF65-F5344CB8AC3E}">
        <p14:creationId xmlns:p14="http://schemas.microsoft.com/office/powerpoint/2010/main" val="1075601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4</a:t>
            </a:r>
            <a:r>
              <a:rPr lang="ko-KR" altLang="en-US" dirty="0"/>
              <a:t>번째 단어가 </a:t>
            </a:r>
            <a:r>
              <a:rPr lang="ko-KR" altLang="en-US" dirty="0" err="1"/>
              <a:t>마스킹</a:t>
            </a:r>
            <a:r>
              <a:rPr lang="ko-KR" altLang="en-US" dirty="0"/>
              <a:t> 됨</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83</a:t>
            </a:fld>
            <a:endParaRPr lang="ko-KR" altLang="en-US"/>
          </a:p>
        </p:txBody>
      </p:sp>
    </p:spTree>
    <p:extLst>
      <p:ext uri="{BB962C8B-B14F-4D97-AF65-F5344CB8AC3E}">
        <p14:creationId xmlns:p14="http://schemas.microsoft.com/office/powerpoint/2010/main" val="1727823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BERTbase</a:t>
            </a:r>
            <a:r>
              <a:rPr lang="ko-KR" altLang="en-US" dirty="0"/>
              <a:t>는 </a:t>
            </a:r>
            <a:r>
              <a:rPr lang="en-US" altLang="ko-KR" dirty="0"/>
              <a:t>MLM</a:t>
            </a:r>
            <a:r>
              <a:rPr lang="ko-KR" altLang="en-US" dirty="0"/>
              <a:t>에 </a:t>
            </a:r>
            <a:r>
              <a:rPr lang="en-US" altLang="ko-KR" dirty="0"/>
              <a:t>NSP</a:t>
            </a:r>
          </a:p>
          <a:p>
            <a:r>
              <a:rPr lang="en-US" altLang="ko-KR" dirty="0" err="1"/>
              <a:t>NoNSP</a:t>
            </a:r>
            <a:r>
              <a:rPr lang="ko-KR" altLang="en-US" dirty="0"/>
              <a:t>는 이제 </a:t>
            </a:r>
            <a:r>
              <a:rPr lang="en-US" altLang="ko-KR" dirty="0"/>
              <a:t>MLM</a:t>
            </a:r>
            <a:r>
              <a:rPr lang="ko-KR" altLang="en-US" dirty="0"/>
              <a:t>만 한 것</a:t>
            </a:r>
            <a:endParaRPr lang="en-US" altLang="ko-KR" dirty="0"/>
          </a:p>
          <a:p>
            <a:r>
              <a:rPr lang="ko-KR" altLang="en-US" dirty="0"/>
              <a:t>둘이 큰 차이는 없는데</a:t>
            </a:r>
            <a:r>
              <a:rPr lang="en-US" altLang="ko-KR" dirty="0"/>
              <a:t> </a:t>
            </a:r>
            <a:r>
              <a:rPr lang="en-US" altLang="ko-KR" dirty="0" err="1"/>
              <a:t>SQuAD</a:t>
            </a:r>
            <a:r>
              <a:rPr lang="ko-KR" altLang="en-US" dirty="0"/>
              <a:t>에서는 </a:t>
            </a:r>
            <a:r>
              <a:rPr lang="en-US" altLang="ko-KR" dirty="0"/>
              <a:t>0.6%p</a:t>
            </a:r>
            <a:r>
              <a:rPr lang="ko-KR" altLang="en-US" dirty="0"/>
              <a:t> 정도의 성능향상 있었음 </a:t>
            </a:r>
            <a:r>
              <a:rPr lang="en-US" altLang="ko-KR" dirty="0"/>
              <a:t>QNLI</a:t>
            </a:r>
            <a:r>
              <a:rPr lang="ko-KR" altLang="en-US" dirty="0"/>
              <a:t>에서도 </a:t>
            </a:r>
            <a:r>
              <a:rPr lang="en-US" altLang="ko-KR" dirty="0"/>
              <a:t>4.5% </a:t>
            </a:r>
            <a:r>
              <a:rPr lang="ko-KR" altLang="en-US" dirty="0"/>
              <a:t>성능향상</a:t>
            </a:r>
            <a:r>
              <a:rPr lang="en-US" altLang="ko-KR" dirty="0"/>
              <a:t>. </a:t>
            </a:r>
            <a:r>
              <a:rPr lang="ko-KR" altLang="en-US" dirty="0"/>
              <a:t>즉 두 개의 문장을 이해해야 하는 태스크</a:t>
            </a:r>
            <a:r>
              <a:rPr lang="en-US" altLang="ko-KR" dirty="0"/>
              <a:t>, </a:t>
            </a:r>
            <a:r>
              <a:rPr lang="ko-KR" altLang="en-US" dirty="0"/>
              <a:t>즉 </a:t>
            </a:r>
            <a:r>
              <a:rPr lang="ko-KR" altLang="en-US" sz="1200" b="0" i="0" kern="1200" dirty="0">
                <a:solidFill>
                  <a:schemeClr val="tx1"/>
                </a:solidFill>
                <a:effectLst/>
                <a:latin typeface="+mn-lt"/>
                <a:ea typeface="+mn-ea"/>
                <a:cs typeface="+mn-cs"/>
              </a:rPr>
              <a:t>이는 </a:t>
            </a:r>
            <a:r>
              <a:rPr lang="en-US" altLang="ko-KR" sz="1200" b="1" i="0" kern="1200" dirty="0">
                <a:solidFill>
                  <a:schemeClr val="tx1"/>
                </a:solidFill>
                <a:effectLst/>
                <a:latin typeface="+mn-lt"/>
                <a:ea typeface="+mn-ea"/>
                <a:cs typeface="+mn-cs"/>
              </a:rPr>
              <a:t>NSP task</a:t>
            </a:r>
            <a:r>
              <a:rPr lang="ko-KR" altLang="en-US" sz="1200" b="0" i="0" kern="1200" dirty="0">
                <a:solidFill>
                  <a:schemeClr val="tx1"/>
                </a:solidFill>
                <a:effectLst/>
                <a:latin typeface="+mn-lt"/>
                <a:ea typeface="+mn-ea"/>
                <a:cs typeface="+mn-cs"/>
              </a:rPr>
              <a:t>가 </a:t>
            </a:r>
            <a:r>
              <a:rPr lang="ko-KR" altLang="en-US" sz="1200" b="0" i="0" kern="1200" dirty="0" err="1">
                <a:solidFill>
                  <a:schemeClr val="tx1"/>
                </a:solidFill>
                <a:effectLst/>
                <a:latin typeface="+mn-lt"/>
                <a:ea typeface="+mn-ea"/>
                <a:cs typeface="+mn-cs"/>
              </a:rPr>
              <a:t>문장간의</a:t>
            </a:r>
            <a:r>
              <a:rPr lang="ko-KR" altLang="en-US" sz="1200" b="0" i="0" kern="1200" dirty="0">
                <a:solidFill>
                  <a:schemeClr val="tx1"/>
                </a:solidFill>
                <a:effectLst/>
                <a:latin typeface="+mn-lt"/>
                <a:ea typeface="+mn-ea"/>
                <a:cs typeface="+mn-cs"/>
              </a:rPr>
              <a:t> 논리적인 구조 파악에 중요한 역할을 하고 있음을 알 수 있습니다</a:t>
            </a:r>
            <a:r>
              <a:rPr lang="en-US" altLang="ko-KR" sz="1200" b="0" i="0" kern="1200" dirty="0">
                <a:solidFill>
                  <a:schemeClr val="tx1"/>
                </a:solidFill>
                <a:effectLst/>
                <a:latin typeface="+mn-lt"/>
                <a:ea typeface="+mn-ea"/>
                <a:cs typeface="+mn-cs"/>
              </a:rPr>
              <a:t>.</a:t>
            </a:r>
          </a:p>
          <a:p>
            <a:r>
              <a:rPr lang="en-US" altLang="ko-KR" sz="1200" b="0" i="0" kern="1200" dirty="0">
                <a:solidFill>
                  <a:schemeClr val="tx1"/>
                </a:solidFill>
                <a:effectLst/>
                <a:latin typeface="+mn-lt"/>
                <a:ea typeface="+mn-ea"/>
                <a:cs typeface="+mn-cs"/>
              </a:rPr>
              <a:t>MLM</a:t>
            </a:r>
            <a:r>
              <a:rPr lang="ko-KR" altLang="en-US" sz="1200" b="0" i="0" kern="1200" dirty="0">
                <a:solidFill>
                  <a:schemeClr val="tx1"/>
                </a:solidFill>
                <a:effectLst/>
                <a:latin typeface="+mn-lt"/>
                <a:ea typeface="+mn-ea"/>
                <a:cs typeface="+mn-cs"/>
              </a:rPr>
              <a:t>대신 </a:t>
            </a:r>
            <a:r>
              <a:rPr lang="en-US" altLang="ko-KR" sz="1200" b="0" i="0" kern="1200" dirty="0">
                <a:solidFill>
                  <a:schemeClr val="tx1"/>
                </a:solidFill>
                <a:effectLst/>
                <a:latin typeface="+mn-lt"/>
                <a:ea typeface="+mn-ea"/>
                <a:cs typeface="+mn-cs"/>
              </a:rPr>
              <a:t>LTR</a:t>
            </a:r>
            <a:r>
              <a:rPr lang="ko-KR" altLang="en-US" sz="1200" b="0" i="0" kern="1200" dirty="0">
                <a:solidFill>
                  <a:schemeClr val="tx1"/>
                </a:solidFill>
                <a:effectLst/>
                <a:latin typeface="+mn-lt"/>
                <a:ea typeface="+mn-ea"/>
                <a:cs typeface="+mn-cs"/>
              </a:rPr>
              <a:t>을 쓰게 되면 성능하락은 더욱더 심해지게 됩니다</a:t>
            </a:r>
            <a:r>
              <a:rPr lang="en-US" altLang="ko-KR" sz="1200" b="0" i="0" kern="1200" dirty="0">
                <a:solidFill>
                  <a:schemeClr val="tx1"/>
                </a:solidFill>
                <a:effectLst/>
                <a:latin typeface="+mn-lt"/>
                <a:ea typeface="+mn-ea"/>
                <a:cs typeface="+mn-cs"/>
              </a:rPr>
              <a:t>. </a:t>
            </a:r>
            <a:r>
              <a:rPr lang="en-US" altLang="ko-KR" sz="1200" b="1" i="0" kern="1200" dirty="0" err="1">
                <a:solidFill>
                  <a:schemeClr val="tx1"/>
                </a:solidFill>
                <a:effectLst/>
                <a:latin typeface="+mn-lt"/>
                <a:ea typeface="+mn-ea"/>
                <a:cs typeface="+mn-cs"/>
              </a:rPr>
              <a:t>BiLSTM</a:t>
            </a:r>
            <a:r>
              <a:rPr lang="ko-KR" altLang="en-US" sz="1200" b="1" i="0" kern="1200" dirty="0">
                <a:solidFill>
                  <a:schemeClr val="tx1"/>
                </a:solidFill>
                <a:effectLst/>
                <a:latin typeface="+mn-lt"/>
                <a:ea typeface="+mn-ea"/>
                <a:cs typeface="+mn-cs"/>
              </a:rPr>
              <a:t>을 더 붙여도</a:t>
            </a:r>
            <a:r>
              <a:rPr lang="en-US" altLang="ko-KR" sz="1200" b="0" i="0" kern="1200" dirty="0">
                <a:solidFill>
                  <a:schemeClr val="tx1"/>
                </a:solidFill>
                <a:effectLst/>
                <a:latin typeface="+mn-lt"/>
                <a:ea typeface="+mn-ea"/>
                <a:cs typeface="+mn-cs"/>
              </a:rPr>
              <a:t>, MLM</a:t>
            </a:r>
            <a:r>
              <a:rPr lang="ko-KR" altLang="en-US" sz="1200" b="0" i="0" kern="1200" dirty="0">
                <a:solidFill>
                  <a:schemeClr val="tx1"/>
                </a:solidFill>
                <a:effectLst/>
                <a:latin typeface="+mn-lt"/>
                <a:ea typeface="+mn-ea"/>
                <a:cs typeface="+mn-cs"/>
              </a:rPr>
              <a:t>을 쓸 때보다 성능이 하락하는 것으로 보아</a:t>
            </a:r>
            <a:r>
              <a:rPr lang="en-US" altLang="ko-KR"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MLM task</a:t>
            </a:r>
            <a:r>
              <a:rPr lang="ko-KR" altLang="en-US" sz="1200" b="0" i="0" kern="1200" dirty="0">
                <a:solidFill>
                  <a:schemeClr val="tx1"/>
                </a:solidFill>
                <a:effectLst/>
                <a:latin typeface="+mn-lt"/>
                <a:ea typeface="+mn-ea"/>
                <a:cs typeface="+mn-cs"/>
              </a:rPr>
              <a:t>가 더 </a:t>
            </a:r>
            <a:r>
              <a:rPr lang="en-US" altLang="ko-KR" sz="1200" b="1" i="0" kern="1200" dirty="0">
                <a:solidFill>
                  <a:schemeClr val="tx1"/>
                </a:solidFill>
                <a:effectLst/>
                <a:latin typeface="+mn-lt"/>
                <a:ea typeface="+mn-ea"/>
                <a:cs typeface="+mn-cs"/>
              </a:rPr>
              <a:t>Deep Bidirectional</a:t>
            </a:r>
            <a:r>
              <a:rPr lang="ko-KR" altLang="en-US" sz="1200" b="0" i="0" kern="1200" dirty="0">
                <a:solidFill>
                  <a:schemeClr val="tx1"/>
                </a:solidFill>
                <a:effectLst/>
                <a:latin typeface="+mn-lt"/>
                <a:ea typeface="+mn-ea"/>
                <a:cs typeface="+mn-cs"/>
              </a:rPr>
              <a:t>한 것임을 알 수 있습니다</a:t>
            </a:r>
            <a:r>
              <a:rPr lang="en-US" altLang="ko-KR" sz="1200" b="0" i="0" kern="1200" dirty="0">
                <a:solidFill>
                  <a:schemeClr val="tx1"/>
                </a:solidFill>
                <a:effectLst/>
                <a:latin typeface="+mn-lt"/>
                <a:ea typeface="+mn-ea"/>
                <a:cs typeface="+mn-cs"/>
              </a:rPr>
              <a:t>.</a:t>
            </a:r>
          </a:p>
          <a:p>
            <a:endParaRPr lang="en-US" altLang="ko-KR" dirty="0"/>
          </a:p>
          <a:p>
            <a:endParaRPr lang="en-US" altLang="ko-KR" dirty="0"/>
          </a:p>
          <a:p>
            <a:r>
              <a:rPr lang="en-US" altLang="ko-KR" dirty="0"/>
              <a:t>+</a:t>
            </a:r>
            <a:r>
              <a:rPr lang="en-US" altLang="ko-KR" dirty="0" err="1"/>
              <a:t>BiLSTM</a:t>
            </a:r>
            <a:r>
              <a:rPr lang="ko-KR" altLang="en-US" dirty="0"/>
              <a:t>은 랜덤하게 초기화한 </a:t>
            </a:r>
            <a:r>
              <a:rPr lang="en-US" altLang="ko-KR" dirty="0" err="1"/>
              <a:t>BiLSTM</a:t>
            </a:r>
            <a:r>
              <a:rPr lang="ko-KR" altLang="en-US" dirty="0"/>
              <a:t>을 </a:t>
            </a:r>
            <a:r>
              <a:rPr lang="ko-KR" altLang="en-US" dirty="0" err="1"/>
              <a:t>파인튜닝할</a:t>
            </a:r>
            <a:r>
              <a:rPr lang="ko-KR" altLang="en-US" dirty="0"/>
              <a:t> 때 </a:t>
            </a:r>
            <a:r>
              <a:rPr lang="en-US" altLang="ko-KR" dirty="0"/>
              <a:t>LTR &amp; No NSP </a:t>
            </a:r>
            <a:r>
              <a:rPr lang="ko-KR" altLang="en-US" dirty="0"/>
              <a:t>위에</a:t>
            </a:r>
            <a:r>
              <a:rPr lang="en-US" altLang="ko-KR" dirty="0"/>
              <a:t> </a:t>
            </a:r>
            <a:r>
              <a:rPr lang="ko-KR" altLang="en-US" dirty="0"/>
              <a:t>얹은 것</a:t>
            </a:r>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84</a:t>
            </a:fld>
            <a:endParaRPr lang="ko-KR" altLang="en-US"/>
          </a:p>
        </p:txBody>
      </p:sp>
    </p:spTree>
    <p:extLst>
      <p:ext uri="{BB962C8B-B14F-4D97-AF65-F5344CB8AC3E}">
        <p14:creationId xmlns:p14="http://schemas.microsoft.com/office/powerpoint/2010/main" val="4265933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파인튜닝을</a:t>
            </a:r>
            <a:r>
              <a:rPr lang="ko-KR" altLang="en-US" dirty="0"/>
              <a:t> 거치지않고</a:t>
            </a:r>
            <a:r>
              <a:rPr lang="en-US" altLang="ko-KR" dirty="0"/>
              <a:t>, </a:t>
            </a:r>
            <a:r>
              <a:rPr lang="ko-KR" altLang="en-US" dirty="0" err="1"/>
              <a:t>프리트레인</a:t>
            </a:r>
            <a:r>
              <a:rPr lang="ko-KR" altLang="en-US" dirty="0"/>
              <a:t> 모델로부터 나온 </a:t>
            </a:r>
            <a:r>
              <a:rPr lang="ko-KR" altLang="en-US" dirty="0" err="1"/>
              <a:t>히든</a:t>
            </a:r>
            <a:r>
              <a:rPr lang="ko-KR" altLang="en-US" dirty="0"/>
              <a:t> </a:t>
            </a:r>
            <a:r>
              <a:rPr lang="ko-KR" altLang="en-US" dirty="0" err="1"/>
              <a:t>스테이트</a:t>
            </a:r>
            <a:r>
              <a:rPr lang="ko-KR" altLang="en-US" dirty="0"/>
              <a:t> 벡터들을 결합하여 다운 스트림 태스크를 진행하면 어떻게 될 것이냐 질문에 대한 답</a:t>
            </a:r>
            <a:r>
              <a:rPr lang="en-US" altLang="ko-KR" dirty="0"/>
              <a:t>(</a:t>
            </a:r>
            <a:r>
              <a:rPr lang="ko-KR" altLang="en-US" dirty="0"/>
              <a:t>아래</a:t>
            </a:r>
            <a:r>
              <a:rPr lang="en-US" altLang="ko-KR" dirty="0"/>
              <a:t>)</a:t>
            </a:r>
          </a:p>
          <a:p>
            <a:endParaRPr lang="en-US" altLang="ko-KR" dirty="0"/>
          </a:p>
          <a:p>
            <a:r>
              <a:rPr lang="ko-KR" altLang="en-US" dirty="0" err="1"/>
              <a:t>임베딩</a:t>
            </a:r>
            <a:r>
              <a:rPr lang="ko-KR" altLang="en-US" dirty="0"/>
              <a:t> </a:t>
            </a:r>
            <a:r>
              <a:rPr lang="en-US" altLang="ko-KR" dirty="0"/>
              <a:t>: </a:t>
            </a:r>
            <a:r>
              <a:rPr lang="ko-KR" altLang="en-US" dirty="0"/>
              <a:t>가장 밑단의 </a:t>
            </a:r>
            <a:r>
              <a:rPr lang="en-US" altLang="ko-KR" dirty="0"/>
              <a:t>B1</a:t>
            </a:r>
            <a:r>
              <a:rPr lang="ko-KR" altLang="en-US" dirty="0"/>
              <a:t>의 </a:t>
            </a:r>
            <a:r>
              <a:rPr lang="ko-KR" altLang="en-US" dirty="0" err="1"/>
              <a:t>임베딩</a:t>
            </a:r>
            <a:endParaRPr lang="en-US" altLang="ko-KR" dirty="0"/>
          </a:p>
          <a:p>
            <a:r>
              <a:rPr lang="ko-KR" altLang="en-US" dirty="0"/>
              <a:t>마지막은 </a:t>
            </a:r>
            <a:r>
              <a:rPr lang="en-US" altLang="ko-KR" dirty="0"/>
              <a:t>BERT</a:t>
            </a:r>
            <a:r>
              <a:rPr lang="ko-KR" altLang="en-US" dirty="0"/>
              <a:t>의 모든 </a:t>
            </a:r>
            <a:r>
              <a:rPr lang="en-US" altLang="ko-KR" dirty="0"/>
              <a:t>12</a:t>
            </a:r>
            <a:r>
              <a:rPr lang="ko-KR" altLang="en-US" dirty="0"/>
              <a:t>개 레이어 아웃풋을 전부 결합</a:t>
            </a:r>
            <a:endParaRPr lang="en-US" altLang="ko-KR" dirty="0"/>
          </a:p>
          <a:p>
            <a:endParaRPr lang="en-US" altLang="ko-KR" dirty="0"/>
          </a:p>
          <a:p>
            <a:r>
              <a:rPr lang="ko-KR" altLang="en-US" dirty="0"/>
              <a:t>마지막 </a:t>
            </a:r>
            <a:r>
              <a:rPr lang="en-US" altLang="ko-KR" dirty="0"/>
              <a:t>4</a:t>
            </a:r>
            <a:r>
              <a:rPr lang="ko-KR" altLang="en-US" dirty="0"/>
              <a:t>개 레이어의 아웃풋 값을 이용하는 것이 </a:t>
            </a:r>
            <a:r>
              <a:rPr lang="ko-KR" altLang="en-US" dirty="0" err="1"/>
              <a:t>파인튜닝</a:t>
            </a:r>
            <a:r>
              <a:rPr lang="ko-KR" altLang="en-US" dirty="0"/>
              <a:t> 하는 것과 비슷한 성능을 보임</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85</a:t>
            </a:fld>
            <a:endParaRPr lang="ko-KR" altLang="en-US"/>
          </a:p>
        </p:txBody>
      </p:sp>
    </p:spTree>
    <p:extLst>
      <p:ext uri="{BB962C8B-B14F-4D97-AF65-F5344CB8AC3E}">
        <p14:creationId xmlns:p14="http://schemas.microsoft.com/office/powerpoint/2010/main" val="2445594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88</a:t>
            </a:fld>
            <a:endParaRPr lang="ko-KR" altLang="en-US"/>
          </a:p>
        </p:txBody>
      </p:sp>
    </p:spTree>
    <p:extLst>
      <p:ext uri="{BB962C8B-B14F-4D97-AF65-F5344CB8AC3E}">
        <p14:creationId xmlns:p14="http://schemas.microsoft.com/office/powerpoint/2010/main" val="33165894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그런데 사실 단어 </a:t>
            </a:r>
            <a:r>
              <a:rPr lang="en-US" altLang="ko-KR" sz="1200" b="0" i="0" kern="1200" dirty="0">
                <a:solidFill>
                  <a:schemeClr val="tx1"/>
                </a:solidFill>
                <a:effectLst/>
                <a:latin typeface="+mn-lt"/>
                <a:ea typeface="+mn-ea"/>
                <a:cs typeface="+mn-cs"/>
              </a:rPr>
              <a:t>&lt;PAD&gt;</a:t>
            </a:r>
            <a:r>
              <a:rPr lang="ko-KR" altLang="en-US" sz="1200" b="0" i="0" kern="1200" dirty="0">
                <a:solidFill>
                  <a:schemeClr val="tx1"/>
                </a:solidFill>
                <a:effectLst/>
                <a:latin typeface="+mn-lt"/>
                <a:ea typeface="+mn-ea"/>
                <a:cs typeface="+mn-cs"/>
              </a:rPr>
              <a:t>의 경우에는 실질적인 의미를 가진 단어가 아닙니다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그래서 트랜스포머에서는 </a:t>
            </a:r>
            <a:r>
              <a:rPr lang="en-US" altLang="ko-KR" sz="1200" b="0" i="0" kern="1200" dirty="0">
                <a:solidFill>
                  <a:schemeClr val="tx1"/>
                </a:solidFill>
                <a:effectLst/>
                <a:latin typeface="+mn-lt"/>
                <a:ea typeface="+mn-ea"/>
                <a:cs typeface="+mn-cs"/>
              </a:rPr>
              <a:t>Key</a:t>
            </a:r>
            <a:r>
              <a:rPr lang="ko-KR" altLang="en-US" sz="1200" b="0" i="0" kern="1200" dirty="0">
                <a:solidFill>
                  <a:schemeClr val="tx1"/>
                </a:solidFill>
                <a:effectLst/>
                <a:latin typeface="+mn-lt"/>
                <a:ea typeface="+mn-ea"/>
                <a:cs typeface="+mn-cs"/>
              </a:rPr>
              <a:t>의 경우에 </a:t>
            </a:r>
            <a:r>
              <a:rPr lang="en-US" altLang="ko-KR" sz="1200" b="0" i="0" kern="1200" dirty="0">
                <a:solidFill>
                  <a:schemeClr val="tx1"/>
                </a:solidFill>
                <a:effectLst/>
                <a:latin typeface="+mn-lt"/>
                <a:ea typeface="+mn-ea"/>
                <a:cs typeface="+mn-cs"/>
              </a:rPr>
              <a:t>&lt;PAD&gt; </a:t>
            </a:r>
            <a:r>
              <a:rPr lang="ko-KR" altLang="en-US" sz="1200" b="0" i="0" kern="1200" dirty="0">
                <a:solidFill>
                  <a:schemeClr val="tx1"/>
                </a:solidFill>
                <a:effectLst/>
                <a:latin typeface="+mn-lt"/>
                <a:ea typeface="+mn-ea"/>
                <a:cs typeface="+mn-cs"/>
              </a:rPr>
              <a:t>토큰이 존재한다면 이에 대해서는 유사도를 구하지 않도록 </a:t>
            </a:r>
            <a:r>
              <a:rPr lang="ko-KR" altLang="en-US" sz="1200" b="0" i="0" kern="1200" dirty="0" err="1">
                <a:solidFill>
                  <a:schemeClr val="tx1"/>
                </a:solidFill>
                <a:effectLst/>
                <a:latin typeface="+mn-lt"/>
                <a:ea typeface="+mn-ea"/>
                <a:cs typeface="+mn-cs"/>
              </a:rPr>
              <a:t>마스킹</a:t>
            </a:r>
            <a:r>
              <a:rPr lang="en-US" altLang="ko-KR" sz="1200" b="0" i="0" kern="1200" dirty="0">
                <a:solidFill>
                  <a:schemeClr val="tx1"/>
                </a:solidFill>
                <a:effectLst/>
                <a:latin typeface="+mn-lt"/>
                <a:ea typeface="+mn-ea"/>
                <a:cs typeface="+mn-cs"/>
              </a:rPr>
              <a:t>(Masking)</a:t>
            </a:r>
            <a:r>
              <a:rPr lang="ko-KR" altLang="en-US" sz="1200" b="0" i="0" kern="1200" dirty="0">
                <a:solidFill>
                  <a:schemeClr val="tx1"/>
                </a:solidFill>
                <a:effectLst/>
                <a:latin typeface="+mn-lt"/>
                <a:ea typeface="+mn-ea"/>
                <a:cs typeface="+mn-cs"/>
              </a:rPr>
              <a:t>을 해주기로 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여기서 </a:t>
            </a:r>
            <a:r>
              <a:rPr lang="ko-KR" altLang="en-US" sz="1200" b="0" i="0" kern="1200" dirty="0" err="1">
                <a:solidFill>
                  <a:schemeClr val="tx1"/>
                </a:solidFill>
                <a:effectLst/>
                <a:latin typeface="+mn-lt"/>
                <a:ea typeface="+mn-ea"/>
                <a:cs typeface="+mn-cs"/>
              </a:rPr>
              <a:t>마스킹이란</a:t>
            </a:r>
            <a:r>
              <a:rPr lang="ko-KR" alt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어텐션에서</a:t>
            </a:r>
            <a:r>
              <a:rPr lang="ko-KR" altLang="en-US" sz="1200" b="0" i="0" kern="1200" dirty="0">
                <a:solidFill>
                  <a:schemeClr val="tx1"/>
                </a:solidFill>
                <a:effectLst/>
                <a:latin typeface="+mn-lt"/>
                <a:ea typeface="+mn-ea"/>
                <a:cs typeface="+mn-cs"/>
              </a:rPr>
              <a:t> 제외하기 위해 값을 가린다는 의미입니다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 행렬에서 행에 해당하는 문장은 </a:t>
            </a:r>
            <a:r>
              <a:rPr lang="en-US" altLang="ko-KR" sz="1200" b="0" i="0" kern="1200" dirty="0">
                <a:solidFill>
                  <a:schemeClr val="tx1"/>
                </a:solidFill>
                <a:effectLst/>
                <a:latin typeface="+mn-lt"/>
                <a:ea typeface="+mn-ea"/>
                <a:cs typeface="+mn-cs"/>
              </a:rPr>
              <a:t>Query</a:t>
            </a:r>
            <a:r>
              <a:rPr lang="ko-KR" altLang="en-US" sz="1200" b="0" i="0" kern="1200" dirty="0">
                <a:solidFill>
                  <a:schemeClr val="tx1"/>
                </a:solidFill>
                <a:effectLst/>
                <a:latin typeface="+mn-lt"/>
                <a:ea typeface="+mn-ea"/>
                <a:cs typeface="+mn-cs"/>
              </a:rPr>
              <a:t>이고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열에 해당하는 문장은 </a:t>
            </a:r>
            <a:r>
              <a:rPr lang="en-US" altLang="ko-KR" sz="1200" b="0" i="0" kern="1200" dirty="0">
                <a:solidFill>
                  <a:schemeClr val="tx1"/>
                </a:solidFill>
                <a:effectLst/>
                <a:latin typeface="+mn-lt"/>
                <a:ea typeface="+mn-ea"/>
                <a:cs typeface="+mn-cs"/>
              </a:rPr>
              <a:t>Key</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그리고 </a:t>
            </a:r>
            <a:r>
              <a:rPr lang="en-US" altLang="ko-KR" sz="1200" b="0" i="0" kern="1200" dirty="0">
                <a:solidFill>
                  <a:schemeClr val="tx1"/>
                </a:solidFill>
                <a:effectLst/>
                <a:latin typeface="+mn-lt"/>
                <a:ea typeface="+mn-ea"/>
                <a:cs typeface="+mn-cs"/>
              </a:rPr>
              <a:t>Key</a:t>
            </a:r>
            <a:r>
              <a:rPr lang="ko-KR" altLang="en-US" sz="1200" b="0" i="0" kern="1200" dirty="0">
                <a:solidFill>
                  <a:schemeClr val="tx1"/>
                </a:solidFill>
                <a:effectLst/>
                <a:latin typeface="+mn-lt"/>
                <a:ea typeface="+mn-ea"/>
                <a:cs typeface="+mn-cs"/>
              </a:rPr>
              <a:t>에 </a:t>
            </a:r>
            <a:r>
              <a:rPr lang="en-US" altLang="ko-KR" sz="1200" b="0" i="0" kern="1200" dirty="0">
                <a:solidFill>
                  <a:schemeClr val="tx1"/>
                </a:solidFill>
                <a:effectLst/>
                <a:latin typeface="+mn-lt"/>
                <a:ea typeface="+mn-ea"/>
                <a:cs typeface="+mn-cs"/>
              </a:rPr>
              <a:t>&lt;PAD&gt;</a:t>
            </a:r>
            <a:r>
              <a:rPr lang="ko-KR" altLang="en-US" sz="1200" b="0" i="0" kern="1200" dirty="0">
                <a:solidFill>
                  <a:schemeClr val="tx1"/>
                </a:solidFill>
                <a:effectLst/>
                <a:latin typeface="+mn-lt"/>
                <a:ea typeface="+mn-ea"/>
                <a:cs typeface="+mn-cs"/>
              </a:rPr>
              <a:t>가 있는 경우에는 해당 열 전체를 </a:t>
            </a:r>
            <a:r>
              <a:rPr lang="ko-KR" altLang="en-US" sz="1200" b="0" i="0" kern="1200" dirty="0" err="1">
                <a:solidFill>
                  <a:schemeClr val="tx1"/>
                </a:solidFill>
                <a:effectLst/>
                <a:latin typeface="+mn-lt"/>
                <a:ea typeface="+mn-ea"/>
                <a:cs typeface="+mn-cs"/>
              </a:rPr>
              <a:t>마스킹을</a:t>
            </a:r>
            <a:r>
              <a:rPr lang="ko-KR" altLang="en-US" sz="1200" b="0" i="0" kern="1200" dirty="0">
                <a:solidFill>
                  <a:schemeClr val="tx1"/>
                </a:solidFill>
                <a:effectLst/>
                <a:latin typeface="+mn-lt"/>
                <a:ea typeface="+mn-ea"/>
                <a:cs typeface="+mn-cs"/>
              </a:rPr>
              <a:t> 해줍니다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err="1">
                <a:solidFill>
                  <a:schemeClr val="tx1"/>
                </a:solidFill>
                <a:effectLst/>
                <a:latin typeface="+mn-lt"/>
                <a:ea typeface="+mn-ea"/>
                <a:cs typeface="+mn-cs"/>
              </a:rPr>
              <a:t>마스킹을</a:t>
            </a:r>
            <a:r>
              <a:rPr lang="ko-KR" altLang="en-US" sz="1200" b="0" i="0" kern="1200" dirty="0">
                <a:solidFill>
                  <a:schemeClr val="tx1"/>
                </a:solidFill>
                <a:effectLst/>
                <a:latin typeface="+mn-lt"/>
                <a:ea typeface="+mn-ea"/>
                <a:cs typeface="+mn-cs"/>
              </a:rPr>
              <a:t> 하는 방법은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 행렬의 </a:t>
            </a:r>
            <a:r>
              <a:rPr lang="ko-KR" altLang="en-US" sz="1200" b="0" i="0" kern="1200" dirty="0" err="1">
                <a:solidFill>
                  <a:schemeClr val="tx1"/>
                </a:solidFill>
                <a:effectLst/>
                <a:latin typeface="+mn-lt"/>
                <a:ea typeface="+mn-ea"/>
                <a:cs typeface="+mn-cs"/>
              </a:rPr>
              <a:t>마스킹</a:t>
            </a:r>
            <a:r>
              <a:rPr lang="ko-KR" altLang="en-US" sz="1200" b="0" i="0" kern="1200" dirty="0">
                <a:solidFill>
                  <a:schemeClr val="tx1"/>
                </a:solidFill>
                <a:effectLst/>
                <a:latin typeface="+mn-lt"/>
                <a:ea typeface="+mn-ea"/>
                <a:cs typeface="+mn-cs"/>
              </a:rPr>
              <a:t> 위치에 매우 작은 </a:t>
            </a:r>
            <a:r>
              <a:rPr lang="ko-KR" altLang="en-US" sz="1200" b="0" i="0" kern="1200" dirty="0" err="1">
                <a:solidFill>
                  <a:schemeClr val="tx1"/>
                </a:solidFill>
                <a:effectLst/>
                <a:latin typeface="+mn-lt"/>
                <a:ea typeface="+mn-ea"/>
                <a:cs typeface="+mn-cs"/>
              </a:rPr>
              <a:t>음수값을</a:t>
            </a:r>
            <a:r>
              <a:rPr lang="ko-KR" altLang="en-US" sz="1200" b="0" i="0" kern="1200" dirty="0">
                <a:solidFill>
                  <a:schemeClr val="tx1"/>
                </a:solidFill>
                <a:effectLst/>
                <a:latin typeface="+mn-lt"/>
                <a:ea typeface="+mn-ea"/>
                <a:cs typeface="+mn-cs"/>
              </a:rPr>
              <a:t> 넣어주는 것입니다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여기서 매우 작은 </a:t>
            </a:r>
            <a:r>
              <a:rPr lang="ko-KR" altLang="en-US" sz="1200" b="0" i="0" kern="1200" dirty="0" err="1">
                <a:solidFill>
                  <a:schemeClr val="tx1"/>
                </a:solidFill>
                <a:effectLst/>
                <a:latin typeface="+mn-lt"/>
                <a:ea typeface="+mn-ea"/>
                <a:cs typeface="+mn-cs"/>
              </a:rPr>
              <a:t>음수값이라는</a:t>
            </a:r>
            <a:r>
              <a:rPr lang="ko-KR" altLang="en-US" sz="1200" b="0" i="0" kern="1200" dirty="0">
                <a:solidFill>
                  <a:schemeClr val="tx1"/>
                </a:solidFill>
                <a:effectLst/>
                <a:latin typeface="+mn-lt"/>
                <a:ea typeface="+mn-ea"/>
                <a:cs typeface="+mn-cs"/>
              </a:rPr>
              <a:t> 것은 </a:t>
            </a:r>
            <a:r>
              <a:rPr lang="en-US" altLang="ko-KR" sz="1200" b="0" i="0" kern="1200" dirty="0">
                <a:solidFill>
                  <a:schemeClr val="tx1"/>
                </a:solidFill>
                <a:effectLst/>
                <a:latin typeface="+mn-lt"/>
                <a:ea typeface="+mn-ea"/>
                <a:cs typeface="+mn-cs"/>
              </a:rPr>
              <a:t>-1,000,000,000</a:t>
            </a:r>
            <a:r>
              <a:rPr lang="ko-KR" altLang="en-US" sz="1200" b="0" i="0" kern="1200" dirty="0">
                <a:solidFill>
                  <a:schemeClr val="tx1"/>
                </a:solidFill>
                <a:effectLst/>
                <a:latin typeface="+mn-lt"/>
                <a:ea typeface="+mn-ea"/>
                <a:cs typeface="+mn-cs"/>
              </a:rPr>
              <a:t>과 같은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무한대에 가까운 수라는 의미입니다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현재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 함수는 </a:t>
            </a:r>
            <a:r>
              <a:rPr lang="ko-KR" altLang="en-US" sz="1200" b="0" i="0" kern="1200" dirty="0" err="1">
                <a:solidFill>
                  <a:schemeClr val="tx1"/>
                </a:solidFill>
                <a:effectLst/>
                <a:latin typeface="+mn-lt"/>
                <a:ea typeface="+mn-ea"/>
                <a:cs typeface="+mn-cs"/>
              </a:rPr>
              <a:t>소프트맥스</a:t>
            </a:r>
            <a:r>
              <a:rPr lang="ko-KR" altLang="en-US" sz="1200" b="0" i="0" kern="1200" dirty="0">
                <a:solidFill>
                  <a:schemeClr val="tx1"/>
                </a:solidFill>
                <a:effectLst/>
                <a:latin typeface="+mn-lt"/>
                <a:ea typeface="+mn-ea"/>
                <a:cs typeface="+mn-cs"/>
              </a:rPr>
              <a:t> 함수를 지나지 않은 상태입니다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앞서 배운 연산 순서라면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 함수는 </a:t>
            </a:r>
            <a:r>
              <a:rPr lang="ko-KR" altLang="en-US" sz="1200" b="0" i="0" kern="1200" dirty="0" err="1">
                <a:solidFill>
                  <a:schemeClr val="tx1"/>
                </a:solidFill>
                <a:effectLst/>
                <a:latin typeface="+mn-lt"/>
                <a:ea typeface="+mn-ea"/>
                <a:cs typeface="+mn-cs"/>
              </a:rPr>
              <a:t>소프트맥스</a:t>
            </a:r>
            <a:r>
              <a:rPr lang="ko-KR" altLang="en-US" sz="1200" b="0" i="0" kern="1200" dirty="0">
                <a:solidFill>
                  <a:schemeClr val="tx1"/>
                </a:solidFill>
                <a:effectLst/>
                <a:latin typeface="+mn-lt"/>
                <a:ea typeface="+mn-ea"/>
                <a:cs typeface="+mn-cs"/>
              </a:rPr>
              <a:t> 함수를 지나고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후 </a:t>
            </a:r>
            <a:r>
              <a:rPr lang="en-US" altLang="ko-KR" sz="1200" b="0" i="0" kern="1200" dirty="0">
                <a:solidFill>
                  <a:schemeClr val="tx1"/>
                </a:solidFill>
                <a:effectLst/>
                <a:latin typeface="+mn-lt"/>
                <a:ea typeface="+mn-ea"/>
                <a:cs typeface="+mn-cs"/>
              </a:rPr>
              <a:t>Value </a:t>
            </a:r>
            <a:r>
              <a:rPr lang="ko-KR" altLang="en-US" sz="1200" b="0" i="0" kern="1200" dirty="0">
                <a:solidFill>
                  <a:schemeClr val="tx1"/>
                </a:solidFill>
                <a:effectLst/>
                <a:latin typeface="+mn-lt"/>
                <a:ea typeface="+mn-ea"/>
                <a:cs typeface="+mn-cs"/>
              </a:rPr>
              <a:t>행렬과 곱해지게 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그런데 현재 </a:t>
            </a:r>
            <a:r>
              <a:rPr lang="ko-KR" altLang="en-US" sz="1200" b="0" i="0" kern="1200" dirty="0" err="1">
                <a:solidFill>
                  <a:schemeClr val="tx1"/>
                </a:solidFill>
                <a:effectLst/>
                <a:latin typeface="+mn-lt"/>
                <a:ea typeface="+mn-ea"/>
                <a:cs typeface="+mn-cs"/>
              </a:rPr>
              <a:t>마스킹</a:t>
            </a:r>
            <a:r>
              <a:rPr lang="ko-KR" altLang="en-US" sz="1200" b="0" i="0" kern="1200" dirty="0">
                <a:solidFill>
                  <a:schemeClr val="tx1"/>
                </a:solidFill>
                <a:effectLst/>
                <a:latin typeface="+mn-lt"/>
                <a:ea typeface="+mn-ea"/>
                <a:cs typeface="+mn-cs"/>
              </a:rPr>
              <a:t> 위치에 매우 작은 음수 값이 들어가 있으므로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스코어 행렬이 </a:t>
            </a:r>
            <a:r>
              <a:rPr lang="ko-KR" altLang="en-US" sz="1200" b="0" i="0" kern="1200" dirty="0" err="1">
                <a:solidFill>
                  <a:schemeClr val="tx1"/>
                </a:solidFill>
                <a:effectLst/>
                <a:latin typeface="+mn-lt"/>
                <a:ea typeface="+mn-ea"/>
                <a:cs typeface="+mn-cs"/>
              </a:rPr>
              <a:t>소프트맥스</a:t>
            </a:r>
            <a:r>
              <a:rPr lang="ko-KR" altLang="en-US" sz="1200" b="0" i="0" kern="1200" dirty="0">
                <a:solidFill>
                  <a:schemeClr val="tx1"/>
                </a:solidFill>
                <a:effectLst/>
                <a:latin typeface="+mn-lt"/>
                <a:ea typeface="+mn-ea"/>
                <a:cs typeface="+mn-cs"/>
              </a:rPr>
              <a:t> 함수를 지난 후에는 해당 위치의 값은 </a:t>
            </a:r>
            <a:r>
              <a:rPr lang="en-US" altLang="ko-KR" sz="1200" b="0" i="0" kern="1200" dirty="0">
                <a:solidFill>
                  <a:schemeClr val="tx1"/>
                </a:solidFill>
                <a:effectLst/>
                <a:latin typeface="+mn-lt"/>
                <a:ea typeface="+mn-ea"/>
                <a:cs typeface="+mn-cs"/>
              </a:rPr>
              <a:t>0</a:t>
            </a:r>
            <a:r>
              <a:rPr lang="ko-KR" altLang="en-US" sz="1200" b="0" i="0" kern="1200" dirty="0">
                <a:solidFill>
                  <a:schemeClr val="tx1"/>
                </a:solidFill>
                <a:effectLst/>
                <a:latin typeface="+mn-lt"/>
                <a:ea typeface="+mn-ea"/>
                <a:cs typeface="+mn-cs"/>
              </a:rPr>
              <a:t>에 굉장히 가까운 값이 되어 단어 간 유사도를 구하는 일에 </a:t>
            </a:r>
            <a:r>
              <a:rPr lang="en-US" altLang="ko-KR" sz="1200" b="0" i="0" kern="1200" dirty="0">
                <a:solidFill>
                  <a:schemeClr val="tx1"/>
                </a:solidFill>
                <a:effectLst/>
                <a:latin typeface="+mn-lt"/>
                <a:ea typeface="+mn-ea"/>
                <a:cs typeface="+mn-cs"/>
              </a:rPr>
              <a:t>&lt;PAD&gt; </a:t>
            </a:r>
            <a:r>
              <a:rPr lang="ko-KR" altLang="en-US" sz="1200" b="0" i="0" kern="1200" dirty="0">
                <a:solidFill>
                  <a:schemeClr val="tx1"/>
                </a:solidFill>
                <a:effectLst/>
                <a:latin typeface="+mn-lt"/>
                <a:ea typeface="+mn-ea"/>
                <a:cs typeface="+mn-cs"/>
              </a:rPr>
              <a:t>토큰이 반영되지 않게 됩니다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 그림은 </a:t>
            </a:r>
            <a:r>
              <a:rPr lang="ko-KR" altLang="en-US" sz="1200" b="0" i="0" kern="1200" dirty="0" err="1">
                <a:solidFill>
                  <a:schemeClr val="tx1"/>
                </a:solidFill>
                <a:effectLst/>
                <a:latin typeface="+mn-lt"/>
                <a:ea typeface="+mn-ea"/>
                <a:cs typeface="+mn-cs"/>
              </a:rPr>
              <a:t>소프트맥스</a:t>
            </a:r>
            <a:r>
              <a:rPr lang="ko-KR" altLang="en-US" sz="1200" b="0" i="0" kern="1200" dirty="0">
                <a:solidFill>
                  <a:schemeClr val="tx1"/>
                </a:solidFill>
                <a:effectLst/>
                <a:latin typeface="+mn-lt"/>
                <a:ea typeface="+mn-ea"/>
                <a:cs typeface="+mn-cs"/>
              </a:rPr>
              <a:t> 함수를 지난 후를 가정하고 있습니다</a:t>
            </a:r>
            <a:r>
              <a:rPr lang="en-US" altLang="ko-KR"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소프트맥스</a:t>
            </a:r>
            <a:r>
              <a:rPr lang="ko-KR" altLang="en-US" sz="1200" b="0" i="0" kern="1200" dirty="0">
                <a:solidFill>
                  <a:schemeClr val="tx1"/>
                </a:solidFill>
                <a:effectLst/>
                <a:latin typeface="+mn-lt"/>
                <a:ea typeface="+mn-ea"/>
                <a:cs typeface="+mn-cs"/>
              </a:rPr>
              <a:t> 함수를 지나면 각 행의 </a:t>
            </a:r>
            <a:r>
              <a:rPr lang="ko-KR" altLang="en-US" sz="1200" b="0" i="0" kern="1200" dirty="0" err="1">
                <a:solidFill>
                  <a:schemeClr val="tx1"/>
                </a:solidFill>
                <a:effectLst/>
                <a:latin typeface="+mn-lt"/>
                <a:ea typeface="+mn-ea"/>
                <a:cs typeface="+mn-cs"/>
              </a:rPr>
              <a:t>어텐션</a:t>
            </a:r>
            <a:r>
              <a:rPr lang="ko-KR" altLang="en-US" sz="1200" b="0" i="0" kern="1200" dirty="0">
                <a:solidFill>
                  <a:schemeClr val="tx1"/>
                </a:solidFill>
                <a:effectLst/>
                <a:latin typeface="+mn-lt"/>
                <a:ea typeface="+mn-ea"/>
                <a:cs typeface="+mn-cs"/>
              </a:rPr>
              <a:t> 가중치의 총 합은 </a:t>
            </a:r>
            <a:r>
              <a:rPr lang="en-US" altLang="ko-KR" sz="1200" b="0" i="0" kern="1200" dirty="0">
                <a:solidFill>
                  <a:schemeClr val="tx1"/>
                </a:solidFill>
                <a:effectLst/>
                <a:latin typeface="+mn-lt"/>
                <a:ea typeface="+mn-ea"/>
                <a:cs typeface="+mn-cs"/>
              </a:rPr>
              <a:t>1</a:t>
            </a:r>
            <a:r>
              <a:rPr lang="ko-KR" altLang="en-US" sz="1200" b="0" i="0" kern="1200" dirty="0">
                <a:solidFill>
                  <a:schemeClr val="tx1"/>
                </a:solidFill>
                <a:effectLst/>
                <a:latin typeface="+mn-lt"/>
                <a:ea typeface="+mn-ea"/>
                <a:cs typeface="+mn-cs"/>
              </a:rPr>
              <a:t>이 되는데</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단어 </a:t>
            </a:r>
            <a:r>
              <a:rPr lang="en-US" altLang="ko-KR" sz="1200" b="0" i="0" kern="1200" dirty="0">
                <a:solidFill>
                  <a:schemeClr val="tx1"/>
                </a:solidFill>
                <a:effectLst/>
                <a:latin typeface="+mn-lt"/>
                <a:ea typeface="+mn-ea"/>
                <a:cs typeface="+mn-cs"/>
              </a:rPr>
              <a:t>&lt;PAD&gt;</a:t>
            </a:r>
            <a:r>
              <a:rPr lang="ko-KR" altLang="en-US" sz="1200" b="0" i="0" kern="1200" dirty="0">
                <a:solidFill>
                  <a:schemeClr val="tx1"/>
                </a:solidFill>
                <a:effectLst/>
                <a:latin typeface="+mn-lt"/>
                <a:ea typeface="+mn-ea"/>
                <a:cs typeface="+mn-cs"/>
              </a:rPr>
              <a:t>의 경우에는 </a:t>
            </a:r>
            <a:r>
              <a:rPr lang="en-US" altLang="ko-KR" sz="1200" b="0" i="0" kern="1200" dirty="0">
                <a:solidFill>
                  <a:schemeClr val="tx1"/>
                </a:solidFill>
                <a:effectLst/>
                <a:latin typeface="+mn-lt"/>
                <a:ea typeface="+mn-ea"/>
                <a:cs typeface="+mn-cs"/>
              </a:rPr>
              <a:t>0</a:t>
            </a:r>
            <a:r>
              <a:rPr lang="ko-KR" altLang="en-US" sz="1200" b="0" i="0" kern="1200" dirty="0">
                <a:solidFill>
                  <a:schemeClr val="tx1"/>
                </a:solidFill>
                <a:effectLst/>
                <a:latin typeface="+mn-lt"/>
                <a:ea typeface="+mn-ea"/>
                <a:cs typeface="+mn-cs"/>
              </a:rPr>
              <a:t>이 되어 어떤 유의미한 값을 가지고 있지 않습니다</a:t>
            </a:r>
            <a:r>
              <a:rPr lang="en-US" altLang="ko-KR" sz="1200" b="0" i="0" kern="1200" dirty="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94</a:t>
            </a:fld>
            <a:endParaRPr lang="ko-KR" altLang="en-US"/>
          </a:p>
        </p:txBody>
      </p:sp>
    </p:spTree>
    <p:extLst>
      <p:ext uri="{BB962C8B-B14F-4D97-AF65-F5344CB8AC3E}">
        <p14:creationId xmlns:p14="http://schemas.microsoft.com/office/powerpoint/2010/main" val="168031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11</a:t>
            </a:fld>
            <a:endParaRPr lang="ko-KR" altLang="en-US"/>
          </a:p>
        </p:txBody>
      </p:sp>
    </p:spTree>
    <p:extLst>
      <p:ext uri="{BB962C8B-B14F-4D97-AF65-F5344CB8AC3E}">
        <p14:creationId xmlns:p14="http://schemas.microsoft.com/office/powerpoint/2010/main" val="3810994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14B7D690-7371-4547-99B2-C8D8CEFE7AD2}" type="slidenum">
              <a:rPr lang="ko-KR" altLang="en-US" smtClean="0"/>
              <a:t>12</a:t>
            </a:fld>
            <a:endParaRPr lang="ko-KR" altLang="en-US"/>
          </a:p>
        </p:txBody>
      </p:sp>
    </p:spTree>
    <p:extLst>
      <p:ext uri="{BB962C8B-B14F-4D97-AF65-F5344CB8AC3E}">
        <p14:creationId xmlns:p14="http://schemas.microsoft.com/office/powerpoint/2010/main" val="103436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567515-F75A-4257-B23D-2970B6A6CE0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225CA39-2FF6-4C73-880F-6C62FC03D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E51AB00-961A-423C-AA53-58DF6224078C}"/>
              </a:ext>
            </a:extLst>
          </p:cNvPr>
          <p:cNvSpPr>
            <a:spLocks noGrp="1"/>
          </p:cNvSpPr>
          <p:nvPr>
            <p:ph type="dt" sz="half" idx="10"/>
          </p:nvPr>
        </p:nvSpPr>
        <p:spPr/>
        <p:txBody>
          <a:bodyPr/>
          <a:lstStyle/>
          <a:p>
            <a:fld id="{2AA9E0C4-7B2F-4ECE-BAD0-6994E1B6A206}"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90C09019-C8EA-4372-9742-1CC55F35946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EDCCFE1-8897-493A-86FC-EF88C6D27F99}"/>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1227662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676011-C47A-4CDA-A2DC-D592BBC6E0D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8ACA228-709B-4825-B9D6-86A563DBDEF0}"/>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633239A9-E4ED-40E3-A8EE-8F8C49FE036C}"/>
              </a:ext>
            </a:extLst>
          </p:cNvPr>
          <p:cNvSpPr>
            <a:spLocks noGrp="1"/>
          </p:cNvSpPr>
          <p:nvPr>
            <p:ph type="dt" sz="half" idx="10"/>
          </p:nvPr>
        </p:nvSpPr>
        <p:spPr/>
        <p:txBody>
          <a:bodyPr/>
          <a:lstStyle/>
          <a:p>
            <a:fld id="{082BB6AC-205C-4FED-9A5B-B5DCB1619347}"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B806FBF2-B7B3-4307-9077-7528AE23734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E08E617-A2A4-4BF4-95AD-F1AC97F09158}"/>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1097692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2923BA4-075F-4770-9268-C4E443AB935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D8EB775-D028-46DB-910F-4F86788EC16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28E4A67-F2E9-47B9-AB47-29DCDF7C540D}"/>
              </a:ext>
            </a:extLst>
          </p:cNvPr>
          <p:cNvSpPr>
            <a:spLocks noGrp="1"/>
          </p:cNvSpPr>
          <p:nvPr>
            <p:ph type="dt" sz="half" idx="10"/>
          </p:nvPr>
        </p:nvSpPr>
        <p:spPr/>
        <p:txBody>
          <a:bodyPr/>
          <a:lstStyle/>
          <a:p>
            <a:fld id="{5F807602-1260-4617-B2E9-E1F5E6A3EEBF}"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372F1CD0-6E11-4550-BD3B-214BF116782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6702B38-E240-428F-9C75-90FA5CF421D4}"/>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255768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AAAAA5-62C6-4E03-9D38-87B34B8BD05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1CACB2E-4BCE-46B3-A693-D3835BB47328}"/>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0D2C37E-E7DF-4E46-8024-03BD181E17DF}"/>
              </a:ext>
            </a:extLst>
          </p:cNvPr>
          <p:cNvSpPr>
            <a:spLocks noGrp="1"/>
          </p:cNvSpPr>
          <p:nvPr>
            <p:ph type="dt" sz="half" idx="10"/>
          </p:nvPr>
        </p:nvSpPr>
        <p:spPr/>
        <p:txBody>
          <a:bodyPr/>
          <a:lstStyle/>
          <a:p>
            <a:fld id="{5FC762D6-7E86-44FA-B197-BE4272283863}"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81F9B018-FF3B-4C0F-9432-C135968DE94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B44658D-7A8A-40CF-BD61-1E8F701B70BA}"/>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202270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43BBEF-523A-4E1C-96C7-6709164BA215}"/>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4EE23A5-86A0-4863-BEC4-FA4286CB69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CBA427E1-7DAB-4108-BE57-7C2BB9D75BA9}"/>
              </a:ext>
            </a:extLst>
          </p:cNvPr>
          <p:cNvSpPr>
            <a:spLocks noGrp="1"/>
          </p:cNvSpPr>
          <p:nvPr>
            <p:ph type="dt" sz="half" idx="10"/>
          </p:nvPr>
        </p:nvSpPr>
        <p:spPr/>
        <p:txBody>
          <a:bodyPr/>
          <a:lstStyle/>
          <a:p>
            <a:fld id="{976609D5-475C-4316-9851-9EDE693323A8}"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8DB9052F-C779-4597-A6F2-0E006E369B7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974CB46-2EEF-4FF8-969F-9D1255456FE1}"/>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267817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6D9BC8-4889-4CE4-9C69-EEE4098704E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E848CF1-904D-4606-AF9A-2B4303F4654D}"/>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6FE03AC-F5C4-4F54-AB0C-7DF8F152805F}"/>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E7CDC96C-F906-4C16-8B20-B839C2BE3D8F}"/>
              </a:ext>
            </a:extLst>
          </p:cNvPr>
          <p:cNvSpPr>
            <a:spLocks noGrp="1"/>
          </p:cNvSpPr>
          <p:nvPr>
            <p:ph type="dt" sz="half" idx="10"/>
          </p:nvPr>
        </p:nvSpPr>
        <p:spPr/>
        <p:txBody>
          <a:bodyPr/>
          <a:lstStyle/>
          <a:p>
            <a:fld id="{B9A0BC1D-84C5-4A6B-B8FA-0025A2ECC13E}" type="datetime1">
              <a:rPr lang="ko-KR" altLang="en-US" smtClean="0"/>
              <a:t>2021-05-27</a:t>
            </a:fld>
            <a:endParaRPr lang="ko-KR" altLang="en-US"/>
          </a:p>
        </p:txBody>
      </p:sp>
      <p:sp>
        <p:nvSpPr>
          <p:cNvPr id="6" name="바닥글 개체 틀 5">
            <a:extLst>
              <a:ext uri="{FF2B5EF4-FFF2-40B4-BE49-F238E27FC236}">
                <a16:creationId xmlns:a16="http://schemas.microsoft.com/office/drawing/2014/main" id="{5B207636-1A79-435E-9FC2-780C8A3646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6892D66-9938-4883-A5D7-443B2F6D54E2}"/>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82361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FAC842-EC81-4A48-845D-55D044BC14A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BBE40A9-E024-4861-9531-9E75C1E1D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DB058777-D389-42FA-9D81-4D8B38ACC9B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52C1E8F-6E5F-431E-8652-F46D001B9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DD6A6EF-8C75-496C-ADD1-D1F28DB86F2E}"/>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022FA8D6-F2BC-4494-B7BA-F2B1B9F6DA4D}"/>
              </a:ext>
            </a:extLst>
          </p:cNvPr>
          <p:cNvSpPr>
            <a:spLocks noGrp="1"/>
          </p:cNvSpPr>
          <p:nvPr>
            <p:ph type="dt" sz="half" idx="10"/>
          </p:nvPr>
        </p:nvSpPr>
        <p:spPr/>
        <p:txBody>
          <a:bodyPr/>
          <a:lstStyle/>
          <a:p>
            <a:fld id="{4037D489-E2C9-4B7C-8231-29EC00865C69}" type="datetime1">
              <a:rPr lang="ko-KR" altLang="en-US" smtClean="0"/>
              <a:t>2021-05-27</a:t>
            </a:fld>
            <a:endParaRPr lang="ko-KR" altLang="en-US"/>
          </a:p>
        </p:txBody>
      </p:sp>
      <p:sp>
        <p:nvSpPr>
          <p:cNvPr id="8" name="바닥글 개체 틀 7">
            <a:extLst>
              <a:ext uri="{FF2B5EF4-FFF2-40B4-BE49-F238E27FC236}">
                <a16:creationId xmlns:a16="http://schemas.microsoft.com/office/drawing/2014/main" id="{EDA93215-7E31-4606-999D-A5564844361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EA6C1ED-B7FC-4AEF-8149-4C2259FFA6ED}"/>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403816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57692-AF24-469C-9485-4A63AFF5F2D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D05B60B-32F6-4FE3-B5B8-C343DA3733C4}"/>
              </a:ext>
            </a:extLst>
          </p:cNvPr>
          <p:cNvSpPr>
            <a:spLocks noGrp="1"/>
          </p:cNvSpPr>
          <p:nvPr>
            <p:ph type="dt" sz="half" idx="10"/>
          </p:nvPr>
        </p:nvSpPr>
        <p:spPr/>
        <p:txBody>
          <a:bodyPr/>
          <a:lstStyle/>
          <a:p>
            <a:fld id="{8A7A8B9D-598F-4028-8B1C-70428A7F420E}" type="datetime1">
              <a:rPr lang="ko-KR" altLang="en-US" smtClean="0"/>
              <a:t>2021-05-27</a:t>
            </a:fld>
            <a:endParaRPr lang="ko-KR" altLang="en-US"/>
          </a:p>
        </p:txBody>
      </p:sp>
      <p:sp>
        <p:nvSpPr>
          <p:cNvPr id="4" name="바닥글 개체 틀 3">
            <a:extLst>
              <a:ext uri="{FF2B5EF4-FFF2-40B4-BE49-F238E27FC236}">
                <a16:creationId xmlns:a16="http://schemas.microsoft.com/office/drawing/2014/main" id="{F0B20B37-1C16-4902-8E6E-9C5ED71B50F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DC7D8C0-DC7B-4F68-A03D-924955FD864C}"/>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274160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2902FC2-1C87-4F56-950E-07EED7E93947}"/>
              </a:ext>
            </a:extLst>
          </p:cNvPr>
          <p:cNvSpPr>
            <a:spLocks noGrp="1"/>
          </p:cNvSpPr>
          <p:nvPr>
            <p:ph type="dt" sz="half" idx="10"/>
          </p:nvPr>
        </p:nvSpPr>
        <p:spPr/>
        <p:txBody>
          <a:bodyPr/>
          <a:lstStyle/>
          <a:p>
            <a:fld id="{37CD72E0-5BFA-4523-8A24-77DCE36F4BF9}" type="datetime1">
              <a:rPr lang="ko-KR" altLang="en-US" smtClean="0"/>
              <a:t>2021-05-27</a:t>
            </a:fld>
            <a:endParaRPr lang="ko-KR" altLang="en-US"/>
          </a:p>
        </p:txBody>
      </p:sp>
      <p:sp>
        <p:nvSpPr>
          <p:cNvPr id="3" name="바닥글 개체 틀 2">
            <a:extLst>
              <a:ext uri="{FF2B5EF4-FFF2-40B4-BE49-F238E27FC236}">
                <a16:creationId xmlns:a16="http://schemas.microsoft.com/office/drawing/2014/main" id="{849F2263-F05C-4B96-8ACD-AB409E5152F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602FA-3EB2-4C9C-B1A1-8C16EE9956AB}"/>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94362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CAE2D2-037A-46EA-91C2-5F6F098769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63010D2-B3DF-4AAB-935A-0BE06BEF4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441951B-0297-47E3-AFEB-7CC9BF656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8C6B206-5B5E-40DA-AFB0-AAE9643C5AFC}"/>
              </a:ext>
            </a:extLst>
          </p:cNvPr>
          <p:cNvSpPr>
            <a:spLocks noGrp="1"/>
          </p:cNvSpPr>
          <p:nvPr>
            <p:ph type="dt" sz="half" idx="10"/>
          </p:nvPr>
        </p:nvSpPr>
        <p:spPr/>
        <p:txBody>
          <a:bodyPr/>
          <a:lstStyle/>
          <a:p>
            <a:fld id="{BFAEFB10-3DB8-49DB-9CD1-91943D9D4595}" type="datetime1">
              <a:rPr lang="ko-KR" altLang="en-US" smtClean="0"/>
              <a:t>2021-05-27</a:t>
            </a:fld>
            <a:endParaRPr lang="ko-KR" altLang="en-US"/>
          </a:p>
        </p:txBody>
      </p:sp>
      <p:sp>
        <p:nvSpPr>
          <p:cNvPr id="6" name="바닥글 개체 틀 5">
            <a:extLst>
              <a:ext uri="{FF2B5EF4-FFF2-40B4-BE49-F238E27FC236}">
                <a16:creationId xmlns:a16="http://schemas.microsoft.com/office/drawing/2014/main" id="{EA5EB693-80D3-484D-9376-2650843896D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751763F-C385-4D50-BC9C-D20CF7B819FF}"/>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208698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62CD33-3DF8-4735-BCAE-563157451E4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5E5EA1C-6BE1-40BA-9087-84B2B0D5DE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8A3667C-C8DE-47F6-8DE3-D1B938065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7E25B2F9-6678-48A4-9B09-4A37AC12A8FE}"/>
              </a:ext>
            </a:extLst>
          </p:cNvPr>
          <p:cNvSpPr>
            <a:spLocks noGrp="1"/>
          </p:cNvSpPr>
          <p:nvPr>
            <p:ph type="dt" sz="half" idx="10"/>
          </p:nvPr>
        </p:nvSpPr>
        <p:spPr/>
        <p:txBody>
          <a:bodyPr/>
          <a:lstStyle/>
          <a:p>
            <a:fld id="{2EC06B4B-56B8-4E66-884F-ED3B496DD497}" type="datetime1">
              <a:rPr lang="ko-KR" altLang="en-US" smtClean="0"/>
              <a:t>2021-05-27</a:t>
            </a:fld>
            <a:endParaRPr lang="ko-KR" altLang="en-US"/>
          </a:p>
        </p:txBody>
      </p:sp>
      <p:sp>
        <p:nvSpPr>
          <p:cNvPr id="6" name="바닥글 개체 틀 5">
            <a:extLst>
              <a:ext uri="{FF2B5EF4-FFF2-40B4-BE49-F238E27FC236}">
                <a16:creationId xmlns:a16="http://schemas.microsoft.com/office/drawing/2014/main" id="{AFCFED4B-3CA4-4D1D-A1A6-4C1F0C60C1D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505D56-CAE8-4B08-85CB-AA91E3195078}"/>
              </a:ext>
            </a:extLst>
          </p:cNvPr>
          <p:cNvSpPr>
            <a:spLocks noGrp="1"/>
          </p:cNvSpPr>
          <p:nvPr>
            <p:ph type="sldNum" sz="quarter" idx="12"/>
          </p:nvPr>
        </p:nvSpPr>
        <p:spPr/>
        <p:txBody>
          <a:body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3588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B734DA9-03BD-427C-86A6-0DA553A2D6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0B11D8B-D5D9-4A87-9503-21D17169C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5BEF031-956C-4ACB-A831-573B24A00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5D6C72-50DE-41C1-8C9B-2A79E18A0917}" type="datetime1">
              <a:rPr lang="ko-KR" altLang="en-US" smtClean="0"/>
              <a:t>2021-05-27</a:t>
            </a:fld>
            <a:endParaRPr lang="ko-KR" altLang="en-US"/>
          </a:p>
        </p:txBody>
      </p:sp>
      <p:sp>
        <p:nvSpPr>
          <p:cNvPr id="5" name="바닥글 개체 틀 4">
            <a:extLst>
              <a:ext uri="{FF2B5EF4-FFF2-40B4-BE49-F238E27FC236}">
                <a16:creationId xmlns:a16="http://schemas.microsoft.com/office/drawing/2014/main" id="{27DD1D04-0C91-49A1-90B9-DBAA6C217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5347E3A-A565-4582-9938-ED8A92B0D0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0BAE3-1FED-4EBA-80AA-AF0302E483EE}" type="slidenum">
              <a:rPr lang="ko-KR" altLang="en-US" smtClean="0"/>
              <a:t>‹#›</a:t>
            </a:fld>
            <a:endParaRPr lang="ko-KR" altLang="en-US"/>
          </a:p>
        </p:txBody>
      </p:sp>
    </p:spTree>
    <p:extLst>
      <p:ext uri="{BB962C8B-B14F-4D97-AF65-F5344CB8AC3E}">
        <p14:creationId xmlns:p14="http://schemas.microsoft.com/office/powerpoint/2010/main" val="741482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1.png"/><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s://pozalabs.github.io/transformer/" TargetMode="External"/><Relationship Id="rId3" Type="http://schemas.openxmlformats.org/officeDocument/2006/relationships/hyperlink" Target="https://jalammar.github.io/illustrated-transformer/" TargetMode="External"/><Relationship Id="rId7" Type="http://schemas.openxmlformats.org/officeDocument/2006/relationships/hyperlink" Target="https://wikidocs.net/31379" TargetMode="External"/><Relationship Id="rId2" Type="http://schemas.openxmlformats.org/officeDocument/2006/relationships/hyperlink" Target="https://towardsdatascience.com/attn-illustrated-attention-5ec4ad276ee3" TargetMode="External"/><Relationship Id="rId1" Type="http://schemas.openxmlformats.org/officeDocument/2006/relationships/slideLayout" Target="../slideLayouts/slideLayout2.xml"/><Relationship Id="rId6" Type="http://schemas.openxmlformats.org/officeDocument/2006/relationships/hyperlink" Target="http://docs.likejazz.com/bert/#position-wise-feed-forward-network" TargetMode="External"/><Relationship Id="rId5" Type="http://schemas.openxmlformats.org/officeDocument/2006/relationships/hyperlink" Target="https://huggingface.co/transformers/_modules/transformers/models/bert/modeling_bert.html#BertModel" TargetMode="External"/><Relationship Id="rId10" Type="http://schemas.openxmlformats.org/officeDocument/2006/relationships/hyperlink" Target="https://youtu.be/Yk1tV_cXMMU" TargetMode="External"/><Relationship Id="rId4" Type="http://schemas.openxmlformats.org/officeDocument/2006/relationships/hyperlink" Target="https://towardsdatascience.com/what-are-transformers-and-how-can-you-use-them-f7ccd546071a" TargetMode="External"/><Relationship Id="rId9" Type="http://schemas.openxmlformats.org/officeDocument/2006/relationships/hyperlink" Target="https://youtu.be/KQfvEg-fGM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3994950" y="732924"/>
            <a:ext cx="4218878" cy="2387600"/>
          </a:xfrm>
        </p:spPr>
        <p:txBody>
          <a:bodyPr>
            <a:normAutofit/>
          </a:bodyPr>
          <a:lstStyle/>
          <a:p>
            <a:r>
              <a:rPr lang="en-US" altLang="ko-KR" sz="4800" dirty="0">
                <a:latin typeface="나눔스퀘어 Bold" panose="020B0600000101010101" pitchFamily="50" charset="-127"/>
                <a:ea typeface="나눔스퀘어 Bold" panose="020B0600000101010101" pitchFamily="50" charset="-127"/>
              </a:rPr>
              <a:t>BERT </a:t>
            </a:r>
            <a:endParaRPr lang="ko-KR" altLang="en-US" sz="4800" dirty="0">
              <a:latin typeface="나눔스퀘어 Bold" panose="020B0600000101010101" pitchFamily="50" charset="-127"/>
              <a:ea typeface="나눔스퀘어 Bold" panose="020B0600000101010101" pitchFamily="50" charset="-127"/>
            </a:endParaRPr>
          </a:p>
        </p:txBody>
      </p:sp>
      <p:sp>
        <p:nvSpPr>
          <p:cNvPr id="3" name="부제목 2">
            <a:extLst>
              <a:ext uri="{FF2B5EF4-FFF2-40B4-BE49-F238E27FC236}">
                <a16:creationId xmlns:a16="http://schemas.microsoft.com/office/drawing/2014/main" id="{9239A9C3-BD03-4F97-9532-9C9419A47068}"/>
              </a:ext>
            </a:extLst>
          </p:cNvPr>
          <p:cNvSpPr>
            <a:spLocks noGrp="1"/>
          </p:cNvSpPr>
          <p:nvPr>
            <p:ph type="subTitle" idx="1"/>
          </p:nvPr>
        </p:nvSpPr>
        <p:spPr>
          <a:xfrm>
            <a:off x="1524000" y="3556239"/>
            <a:ext cx="9144000" cy="1655762"/>
          </a:xfrm>
        </p:spPr>
        <p:txBody>
          <a:bodyPr>
            <a:normAutofit fontScale="92500" lnSpcReduction="10000"/>
          </a:bodyPr>
          <a:lstStyle/>
          <a:p>
            <a:pPr>
              <a:lnSpc>
                <a:spcPct val="110000"/>
              </a:lnSpc>
            </a:pPr>
            <a:r>
              <a:rPr lang="en-US" altLang="ko-KR" sz="1700" dirty="0">
                <a:latin typeface="나눔스퀘어_ac Bold" panose="020B0600000101010101" pitchFamily="50" charset="-127"/>
                <a:ea typeface="나눔스퀘어_ac Bold" panose="020B0600000101010101" pitchFamily="50" charset="-127"/>
              </a:rPr>
              <a:t>Seq2Seq, Attention Mechanism, Transformer(Encoder)</a:t>
            </a:r>
            <a:r>
              <a:rPr lang="ko-KR" altLang="en-US" sz="1700" dirty="0">
                <a:latin typeface="나눔스퀘어_ac Bold" panose="020B0600000101010101" pitchFamily="50" charset="-127"/>
                <a:ea typeface="나눔스퀘어_ac Bold" panose="020B0600000101010101" pitchFamily="50" charset="-127"/>
              </a:rPr>
              <a:t>부터 </a:t>
            </a:r>
            <a:r>
              <a:rPr lang="en-US" altLang="ko-KR" sz="1700" dirty="0">
                <a:latin typeface="나눔스퀘어_ac Bold" panose="020B0600000101010101" pitchFamily="50" charset="-127"/>
                <a:ea typeface="나눔스퀘어_ac Bold" panose="020B0600000101010101" pitchFamily="50" charset="-127"/>
              </a:rPr>
              <a:t>BERT </a:t>
            </a:r>
            <a:r>
              <a:rPr lang="ko-KR" altLang="en-US" sz="1700" dirty="0">
                <a:latin typeface="나눔스퀘어_ac Bold" panose="020B0600000101010101" pitchFamily="50" charset="-127"/>
                <a:ea typeface="나눔스퀘어_ac Bold" panose="020B0600000101010101" pitchFamily="50" charset="-127"/>
              </a:rPr>
              <a:t>실습까지</a:t>
            </a:r>
            <a:endParaRPr lang="en-US" altLang="ko-KR" sz="1700" dirty="0">
              <a:latin typeface="나눔스퀘어_ac Bold" panose="020B0600000101010101" pitchFamily="50" charset="-127"/>
              <a:ea typeface="나눔스퀘어_ac Bold" panose="020B0600000101010101" pitchFamily="50" charset="-127"/>
            </a:endParaRPr>
          </a:p>
          <a:p>
            <a:pPr>
              <a:lnSpc>
                <a:spcPct val="110000"/>
              </a:lnSpc>
            </a:pPr>
            <a:endParaRPr lang="en-US" altLang="ko-KR" dirty="0">
              <a:latin typeface="나눔스퀘어_ac Bold" panose="020B0600000101010101" pitchFamily="50" charset="-127"/>
              <a:ea typeface="나눔스퀘어_ac Bold" panose="020B0600000101010101" pitchFamily="50" charset="-127"/>
            </a:endParaRPr>
          </a:p>
          <a:p>
            <a:pPr>
              <a:lnSpc>
                <a:spcPct val="110000"/>
              </a:lnSpc>
            </a:pPr>
            <a:r>
              <a:rPr lang="en-US" altLang="ko-KR" sz="2000" dirty="0">
                <a:latin typeface="나눔스퀘어_ac Bold" panose="020B0600000101010101" pitchFamily="50" charset="-127"/>
                <a:ea typeface="나눔스퀘어_ac Bold" panose="020B0600000101010101" pitchFamily="50" charset="-127"/>
              </a:rPr>
              <a:t>2021.05.26</a:t>
            </a:r>
          </a:p>
          <a:p>
            <a:pPr>
              <a:lnSpc>
                <a:spcPct val="110000"/>
              </a:lnSpc>
            </a:pPr>
            <a:r>
              <a:rPr lang="ko-KR" altLang="en-US" sz="2000" dirty="0">
                <a:latin typeface="나눔스퀘어_ac Bold" panose="020B0600000101010101" pitchFamily="50" charset="-127"/>
                <a:ea typeface="나눔스퀘어_ac Bold" panose="020B0600000101010101" pitchFamily="50" charset="-127"/>
              </a:rPr>
              <a:t>발표자 </a:t>
            </a:r>
            <a:r>
              <a:rPr lang="ko-KR" altLang="en-US" sz="2000" dirty="0" err="1">
                <a:latin typeface="나눔스퀘어_ac Bold" panose="020B0600000101010101" pitchFamily="50" charset="-127"/>
                <a:ea typeface="나눔스퀘어_ac Bold" panose="020B0600000101010101" pitchFamily="50" charset="-127"/>
              </a:rPr>
              <a:t>조소영</a:t>
            </a:r>
            <a:endParaRPr lang="en-US" altLang="ko-KR" sz="2000" dirty="0">
              <a:latin typeface="나눔스퀘어_ac Bold" panose="020B0600000101010101" pitchFamily="50" charset="-127"/>
              <a:ea typeface="나눔스퀘어_ac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2508308" y="3229762"/>
            <a:ext cx="7197754"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4098" name="Picture 2" descr="버트(BERT) 파인튜닝 간단하게 해보자. - from __future__ import dream">
            <a:extLst>
              <a:ext uri="{FF2B5EF4-FFF2-40B4-BE49-F238E27FC236}">
                <a16:creationId xmlns:a16="http://schemas.microsoft.com/office/drawing/2014/main" id="{948612D6-FB85-44C7-ADDF-D1350F801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389" y="1066425"/>
            <a:ext cx="1622503" cy="2163337"/>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a:extLst>
              <a:ext uri="{FF2B5EF4-FFF2-40B4-BE49-F238E27FC236}">
                <a16:creationId xmlns:a16="http://schemas.microsoft.com/office/drawing/2014/main" id="{751120B8-894F-4B7F-9C22-6991D95E841B}"/>
              </a:ext>
            </a:extLst>
          </p:cNvPr>
          <p:cNvSpPr>
            <a:spLocks noGrp="1"/>
          </p:cNvSpPr>
          <p:nvPr>
            <p:ph type="sldNum" sz="quarter" idx="12"/>
          </p:nvPr>
        </p:nvSpPr>
        <p:spPr/>
        <p:txBody>
          <a:bodyPr/>
          <a:lstStyle/>
          <a:p>
            <a:fld id="{8250BAE3-1FED-4EBA-80AA-AF0302E483EE}" type="slidenum">
              <a:rPr lang="ko-KR" altLang="en-US" smtClean="0"/>
              <a:t>1</a:t>
            </a:fld>
            <a:endParaRPr lang="ko-KR" altLang="en-US"/>
          </a:p>
        </p:txBody>
      </p:sp>
    </p:spTree>
    <p:extLst>
      <p:ext uri="{BB962C8B-B14F-4D97-AF65-F5344CB8AC3E}">
        <p14:creationId xmlns:p14="http://schemas.microsoft.com/office/powerpoint/2010/main" val="48553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An unrolled view of Seq2Seq Learning</a:t>
            </a:r>
          </a:p>
        </p:txBody>
      </p:sp>
      <p:pic>
        <p:nvPicPr>
          <p:cNvPr id="2" name="seq2seq_6">
            <a:hlinkClick r:id="" action="ppaction://media"/>
            <a:extLst>
              <a:ext uri="{FF2B5EF4-FFF2-40B4-BE49-F238E27FC236}">
                <a16:creationId xmlns:a16="http://schemas.microsoft.com/office/drawing/2014/main" id="{2C9A2BD2-3408-46C8-BC76-715EBF877C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9927" y="1541457"/>
            <a:ext cx="9872145" cy="4360198"/>
          </a:xfrm>
          <a:prstGeom prst="rect">
            <a:avLst/>
          </a:prstGeom>
        </p:spPr>
      </p:pic>
      <p:sp>
        <p:nvSpPr>
          <p:cNvPr id="3" name="슬라이드 번호 개체 틀 2">
            <a:extLst>
              <a:ext uri="{FF2B5EF4-FFF2-40B4-BE49-F238E27FC236}">
                <a16:creationId xmlns:a16="http://schemas.microsoft.com/office/drawing/2014/main" id="{0A521F84-1A65-488F-9F23-52E5C482C851}"/>
              </a:ext>
            </a:extLst>
          </p:cNvPr>
          <p:cNvSpPr>
            <a:spLocks noGrp="1"/>
          </p:cNvSpPr>
          <p:nvPr>
            <p:ph type="sldNum" sz="quarter" idx="12"/>
          </p:nvPr>
        </p:nvSpPr>
        <p:spPr/>
        <p:txBody>
          <a:bodyPr/>
          <a:lstStyle/>
          <a:p>
            <a:fld id="{8250BAE3-1FED-4EBA-80AA-AF0302E483EE}" type="slidenum">
              <a:rPr lang="ko-KR" altLang="en-US" smtClean="0"/>
              <a:t>10</a:t>
            </a:fld>
            <a:endParaRPr lang="ko-KR" altLang="en-US"/>
          </a:p>
        </p:txBody>
      </p:sp>
    </p:spTree>
    <p:extLst>
      <p:ext uri="{BB962C8B-B14F-4D97-AF65-F5344CB8AC3E}">
        <p14:creationId xmlns:p14="http://schemas.microsoft.com/office/powerpoint/2010/main" val="421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a:extLst>
              <a:ext uri="{FF2B5EF4-FFF2-40B4-BE49-F238E27FC236}">
                <a16:creationId xmlns:a16="http://schemas.microsoft.com/office/drawing/2014/main" id="{DF8805BC-D254-415B-8952-4B737B5B614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038857" y="1382680"/>
            <a:ext cx="8114286" cy="5123809"/>
          </a:xfrm>
          <a:prstGeom prst="rect">
            <a:avLst/>
          </a:prstGeom>
        </p:spPr>
      </p:pic>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Seq2Seq</a:t>
            </a:r>
            <a:r>
              <a:rPr lang="ko-KR" altLang="en-US" dirty="0">
                <a:latin typeface="나눔스퀘어 Bold" panose="020B0600000101010101" pitchFamily="50" charset="-127"/>
                <a:ea typeface="나눔스퀘어 Bold" panose="020B0600000101010101" pitchFamily="50" charset="-127"/>
              </a:rPr>
              <a:t>에서의 </a:t>
            </a:r>
            <a:r>
              <a:rPr lang="en-US" altLang="ko-KR" dirty="0">
                <a:latin typeface="나눔스퀘어 Bold" panose="020B0600000101010101" pitchFamily="50" charset="-127"/>
                <a:ea typeface="나눔스퀘어 Bold" panose="020B0600000101010101" pitchFamily="50" charset="-127"/>
              </a:rPr>
              <a:t>Query, Key</a:t>
            </a:r>
          </a:p>
        </p:txBody>
      </p:sp>
      <p:sp>
        <p:nvSpPr>
          <p:cNvPr id="7" name="직사각형 6">
            <a:extLst>
              <a:ext uri="{FF2B5EF4-FFF2-40B4-BE49-F238E27FC236}">
                <a16:creationId xmlns:a16="http://schemas.microsoft.com/office/drawing/2014/main" id="{79FBF37D-1BDB-4B8F-8462-591B807D5DF8}"/>
              </a:ext>
            </a:extLst>
          </p:cNvPr>
          <p:cNvSpPr/>
          <p:nvPr/>
        </p:nvSpPr>
        <p:spPr>
          <a:xfrm>
            <a:off x="3834161" y="3362452"/>
            <a:ext cx="4523678" cy="707566"/>
          </a:xfrm>
          <a:prstGeom prst="rect">
            <a:avLst/>
          </a:prstGeom>
        </p:spPr>
        <p:txBody>
          <a:bodyPr wrap="square">
            <a:spAutoFit/>
          </a:bodyPr>
          <a:lstStyle/>
          <a:p>
            <a:pPr algn="ctr">
              <a:lnSpc>
                <a:spcPct val="150000"/>
              </a:lnSpc>
            </a:pPr>
            <a:r>
              <a:rPr lang="en-US" altLang="ko-KR" sz="1400" dirty="0">
                <a:solidFill>
                  <a:srgbClr val="000000"/>
                </a:solidFill>
                <a:latin typeface="나눔스퀘어_ac Bold" panose="020B0600000101010101" pitchFamily="50" charset="-127"/>
                <a:ea typeface="나눔스퀘어_ac Bold" panose="020B0600000101010101" pitchFamily="50" charset="-127"/>
              </a:rPr>
              <a:t>Q = Query : t </a:t>
            </a:r>
            <a:r>
              <a:rPr lang="ko-KR" altLang="en-US" sz="1400" dirty="0">
                <a:solidFill>
                  <a:srgbClr val="000000"/>
                </a:solidFill>
                <a:latin typeface="나눔스퀘어_ac Bold" panose="020B0600000101010101" pitchFamily="50" charset="-127"/>
                <a:ea typeface="나눔스퀘어_ac Bold" panose="020B0600000101010101" pitchFamily="50" charset="-127"/>
              </a:rPr>
              <a:t>시점의 </a:t>
            </a:r>
            <a:r>
              <a:rPr lang="ko-KR" altLang="en-US" sz="1400" dirty="0" err="1">
                <a:solidFill>
                  <a:srgbClr val="000000"/>
                </a:solidFill>
                <a:latin typeface="나눔스퀘어_ac Bold" panose="020B0600000101010101" pitchFamily="50" charset="-127"/>
                <a:ea typeface="나눔스퀘어_ac Bold" panose="020B0600000101010101" pitchFamily="50" charset="-127"/>
              </a:rPr>
              <a:t>디코더</a:t>
            </a:r>
            <a:r>
              <a:rPr lang="ko-KR" altLang="en-US" sz="1400" dirty="0">
                <a:solidFill>
                  <a:srgbClr val="000000"/>
                </a:solidFill>
                <a:latin typeface="나눔스퀘어_ac Bold" panose="020B0600000101010101" pitchFamily="50" charset="-127"/>
                <a:ea typeface="나눔스퀘어_ac Bold" panose="020B0600000101010101" pitchFamily="50" charset="-127"/>
              </a:rPr>
              <a:t> 셀에서의 </a:t>
            </a:r>
            <a:r>
              <a:rPr lang="en-US" altLang="ko-KR" sz="1400" dirty="0">
                <a:solidFill>
                  <a:srgbClr val="000000"/>
                </a:solidFill>
                <a:latin typeface="나눔스퀘어_ac Bold" panose="020B0600000101010101" pitchFamily="50" charset="-127"/>
                <a:ea typeface="나눔스퀘어_ac Bold" panose="020B0600000101010101" pitchFamily="50" charset="-127"/>
              </a:rPr>
              <a:t>Hidden</a:t>
            </a:r>
            <a:r>
              <a:rPr lang="ko-KR" altLang="en-US" sz="1400" dirty="0">
                <a:solidFill>
                  <a:srgbClr val="000000"/>
                </a:solidFill>
                <a:latin typeface="나눔스퀘어_ac Bold" panose="020B0600000101010101" pitchFamily="50" charset="-127"/>
                <a:ea typeface="나눔스퀘어_ac Bold" panose="020B0600000101010101" pitchFamily="50" charset="-127"/>
              </a:rPr>
              <a:t> </a:t>
            </a:r>
            <a:r>
              <a:rPr lang="en-US" altLang="ko-KR" sz="1400" dirty="0">
                <a:solidFill>
                  <a:srgbClr val="000000"/>
                </a:solidFill>
                <a:latin typeface="나눔스퀘어_ac Bold" panose="020B0600000101010101" pitchFamily="50" charset="-127"/>
                <a:ea typeface="나눔스퀘어_ac Bold" panose="020B0600000101010101" pitchFamily="50" charset="-127"/>
              </a:rPr>
              <a:t>State</a:t>
            </a:r>
          </a:p>
          <a:p>
            <a:pPr algn="ctr">
              <a:lnSpc>
                <a:spcPct val="150000"/>
              </a:lnSpc>
            </a:pPr>
            <a:r>
              <a:rPr lang="en-US" altLang="ko-KR" sz="1400" dirty="0">
                <a:solidFill>
                  <a:srgbClr val="000000"/>
                </a:solidFill>
                <a:latin typeface="나눔스퀘어_ac Bold" panose="020B0600000101010101" pitchFamily="50" charset="-127"/>
                <a:ea typeface="나눔스퀘어_ac Bold" panose="020B0600000101010101" pitchFamily="50" charset="-127"/>
              </a:rPr>
              <a:t>K = Keys : </a:t>
            </a:r>
            <a:r>
              <a:rPr lang="ko-KR" altLang="en-US" sz="1400" dirty="0">
                <a:solidFill>
                  <a:srgbClr val="000000"/>
                </a:solidFill>
                <a:latin typeface="나눔스퀘어_ac Bold" panose="020B0600000101010101" pitchFamily="50" charset="-127"/>
                <a:ea typeface="나눔스퀘어_ac Bold" panose="020B0600000101010101" pitchFamily="50" charset="-127"/>
              </a:rPr>
              <a:t>모든 시점의 인코더 셀의 </a:t>
            </a:r>
            <a:r>
              <a:rPr lang="en-US" altLang="ko-KR" sz="1400" dirty="0">
                <a:solidFill>
                  <a:srgbClr val="000000"/>
                </a:solidFill>
                <a:latin typeface="나눔스퀘어_ac Bold" panose="020B0600000101010101" pitchFamily="50" charset="-127"/>
                <a:ea typeface="나눔스퀘어_ac Bold" panose="020B0600000101010101" pitchFamily="50" charset="-127"/>
              </a:rPr>
              <a:t>Hidden</a:t>
            </a:r>
            <a:r>
              <a:rPr lang="ko-KR" altLang="en-US" sz="1400" dirty="0">
                <a:solidFill>
                  <a:srgbClr val="000000"/>
                </a:solidFill>
                <a:latin typeface="나눔스퀘어_ac Bold" panose="020B0600000101010101" pitchFamily="50" charset="-127"/>
                <a:ea typeface="나눔스퀘어_ac Bold" panose="020B0600000101010101" pitchFamily="50" charset="-127"/>
              </a:rPr>
              <a:t> </a:t>
            </a:r>
            <a:r>
              <a:rPr lang="en-US" altLang="ko-KR" sz="1400" dirty="0">
                <a:solidFill>
                  <a:srgbClr val="000000"/>
                </a:solidFill>
                <a:latin typeface="나눔스퀘어_ac Bold" panose="020B0600000101010101" pitchFamily="50" charset="-127"/>
                <a:ea typeface="나눔스퀘어_ac Bold" panose="020B0600000101010101" pitchFamily="50" charset="-127"/>
              </a:rPr>
              <a:t>States</a:t>
            </a:r>
          </a:p>
        </p:txBody>
      </p:sp>
      <p:sp>
        <p:nvSpPr>
          <p:cNvPr id="32" name="직사각형 31">
            <a:extLst>
              <a:ext uri="{FF2B5EF4-FFF2-40B4-BE49-F238E27FC236}">
                <a16:creationId xmlns:a16="http://schemas.microsoft.com/office/drawing/2014/main" id="{CA2E7E2C-2559-478D-99CF-E32A33FC0832}"/>
              </a:ext>
            </a:extLst>
          </p:cNvPr>
          <p:cNvSpPr/>
          <p:nvPr/>
        </p:nvSpPr>
        <p:spPr>
          <a:xfrm>
            <a:off x="2130039" y="2715301"/>
            <a:ext cx="7616283" cy="2988527"/>
          </a:xfrm>
          <a:prstGeom prst="rect">
            <a:avLst/>
          </a:prstGeom>
          <a:solidFill>
            <a:schemeClr val="bg1">
              <a:lumMod val="8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a:extLst>
              <a:ext uri="{FF2B5EF4-FFF2-40B4-BE49-F238E27FC236}">
                <a16:creationId xmlns:a16="http://schemas.microsoft.com/office/drawing/2014/main" id="{DC423FC3-D0B3-4021-9F70-E3D37F3138EE}"/>
              </a:ext>
            </a:extLst>
          </p:cNvPr>
          <p:cNvSpPr>
            <a:spLocks noGrp="1"/>
          </p:cNvSpPr>
          <p:nvPr>
            <p:ph type="sldNum" sz="quarter" idx="12"/>
          </p:nvPr>
        </p:nvSpPr>
        <p:spPr/>
        <p:txBody>
          <a:bodyPr/>
          <a:lstStyle/>
          <a:p>
            <a:fld id="{8250BAE3-1FED-4EBA-80AA-AF0302E483EE}" type="slidenum">
              <a:rPr lang="ko-KR" altLang="en-US" smtClean="0"/>
              <a:t>11</a:t>
            </a:fld>
            <a:endParaRPr lang="ko-KR" altLang="en-US"/>
          </a:p>
        </p:txBody>
      </p:sp>
    </p:spTree>
    <p:extLst>
      <p:ext uri="{BB962C8B-B14F-4D97-AF65-F5344CB8AC3E}">
        <p14:creationId xmlns:p14="http://schemas.microsoft.com/office/powerpoint/2010/main" val="371065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ko-KR" altLang="en-US" dirty="0">
                <a:latin typeface="나눔스퀘어 Bold" panose="020B0600000101010101" pitchFamily="50" charset="-127"/>
                <a:ea typeface="나눔스퀘어 Bold" panose="020B0600000101010101" pitchFamily="50" charset="-127"/>
              </a:rPr>
              <a:t>기본 </a:t>
            </a:r>
            <a:r>
              <a:rPr lang="en-US" altLang="ko-KR" dirty="0">
                <a:latin typeface="나눔스퀘어 Bold" panose="020B0600000101010101" pitchFamily="50" charset="-127"/>
                <a:ea typeface="나눔스퀘어 Bold" panose="020B0600000101010101" pitchFamily="50" charset="-127"/>
              </a:rPr>
              <a:t>Seq2Seq</a:t>
            </a:r>
            <a:r>
              <a:rPr lang="ko-KR" altLang="en-US" dirty="0">
                <a:latin typeface="나눔스퀘어 Bold" panose="020B0600000101010101" pitchFamily="50" charset="-127"/>
                <a:ea typeface="나눔스퀘어 Bold" panose="020B0600000101010101" pitchFamily="50" charset="-127"/>
              </a:rPr>
              <a:t> 구조의 </a:t>
            </a:r>
            <a:r>
              <a:rPr lang="ko-KR" altLang="en-US" dirty="0">
                <a:solidFill>
                  <a:srgbClr val="C00000"/>
                </a:solidFill>
                <a:latin typeface="나눔스퀘어 Bold" panose="020B0600000101010101" pitchFamily="50" charset="-127"/>
                <a:ea typeface="나눔스퀘어 Bold" panose="020B0600000101010101" pitchFamily="50" charset="-127"/>
              </a:rPr>
              <a:t>한계</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pic>
        <p:nvPicPr>
          <p:cNvPr id="3" name="그림 2">
            <a:extLst>
              <a:ext uri="{FF2B5EF4-FFF2-40B4-BE49-F238E27FC236}">
                <a16:creationId xmlns:a16="http://schemas.microsoft.com/office/drawing/2014/main" id="{F0E82612-422F-4A83-B4BD-523380497944}"/>
              </a:ext>
            </a:extLst>
          </p:cNvPr>
          <p:cNvPicPr>
            <a:picLocks noChangeAspect="1"/>
          </p:cNvPicPr>
          <p:nvPr/>
        </p:nvPicPr>
        <p:blipFill>
          <a:blip r:embed="rId3"/>
          <a:stretch>
            <a:fillRect/>
          </a:stretch>
        </p:blipFill>
        <p:spPr>
          <a:xfrm>
            <a:off x="1048213" y="1671001"/>
            <a:ext cx="10325177" cy="2417005"/>
          </a:xfrm>
          <a:prstGeom prst="rect">
            <a:avLst/>
          </a:prstGeom>
        </p:spPr>
      </p:pic>
      <p:sp>
        <p:nvSpPr>
          <p:cNvPr id="4" name="TextBox 3">
            <a:extLst>
              <a:ext uri="{FF2B5EF4-FFF2-40B4-BE49-F238E27FC236}">
                <a16:creationId xmlns:a16="http://schemas.microsoft.com/office/drawing/2014/main" id="{6BEE7801-B7DD-4726-906D-1F85CEE30233}"/>
              </a:ext>
            </a:extLst>
          </p:cNvPr>
          <p:cNvSpPr txBox="1"/>
          <p:nvPr/>
        </p:nvSpPr>
        <p:spPr>
          <a:xfrm>
            <a:off x="1048212" y="4220210"/>
            <a:ext cx="10325177" cy="19034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dirty="0" err="1">
                <a:latin typeface="나눔스퀘어" panose="020B0600000101010101" pitchFamily="50" charset="-127"/>
                <a:ea typeface="나눔스퀘어" panose="020B0600000101010101" pitchFamily="50" charset="-127"/>
              </a:rPr>
              <a:t>디코더로</a:t>
            </a:r>
            <a:r>
              <a:rPr lang="ko-KR" altLang="en-US" sz="1600" dirty="0">
                <a:latin typeface="나눔스퀘어" panose="020B0600000101010101" pitchFamily="50" charset="-127"/>
                <a:ea typeface="나눔스퀘어" panose="020B0600000101010101" pitchFamily="50" charset="-127"/>
              </a:rPr>
              <a:t> 전달되는 </a:t>
            </a:r>
            <a:r>
              <a:rPr lang="en-US" altLang="ko-KR" sz="1600" b="1" dirty="0">
                <a:latin typeface="나눔스퀘어" panose="020B0600000101010101" pitchFamily="50" charset="-127"/>
                <a:ea typeface="나눔스퀘어" panose="020B0600000101010101" pitchFamily="50" charset="-127"/>
              </a:rPr>
              <a:t>context vector</a:t>
            </a:r>
            <a:r>
              <a:rPr lang="ko-KR" altLang="en-US" sz="1600" dirty="0">
                <a:latin typeface="나눔스퀘어" panose="020B0600000101010101" pitchFamily="50" charset="-127"/>
                <a:ea typeface="나눔스퀘어" panose="020B0600000101010101" pitchFamily="50" charset="-127"/>
              </a:rPr>
              <a:t>는 결국 </a:t>
            </a:r>
            <a:r>
              <a:rPr lang="ko-KR" altLang="en-US" sz="1600" b="1" dirty="0">
                <a:latin typeface="나눔스퀘어" panose="020B0600000101010101" pitchFamily="50" charset="-127"/>
                <a:ea typeface="나눔스퀘어" panose="020B0600000101010101" pitchFamily="50" charset="-127"/>
              </a:rPr>
              <a:t>인코더에서 출력된 마지막 </a:t>
            </a:r>
            <a:r>
              <a:rPr lang="en-US" altLang="ko-KR" sz="1600" b="1" dirty="0">
                <a:latin typeface="나눔스퀘어" panose="020B0600000101010101" pitchFamily="50" charset="-127"/>
                <a:ea typeface="나눔스퀘어" panose="020B0600000101010101" pitchFamily="50" charset="-127"/>
              </a:rPr>
              <a:t>hidden state</a:t>
            </a:r>
          </a:p>
          <a:p>
            <a:pPr marL="285750"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문장의 길이에</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상관 없이 </a:t>
            </a:r>
            <a:r>
              <a:rPr lang="ko-KR" altLang="en-US" sz="1600" b="1" dirty="0">
                <a:latin typeface="나눔스퀘어" panose="020B0600000101010101" pitchFamily="50" charset="-127"/>
                <a:ea typeface="나눔스퀘어" panose="020B0600000101010101" pitchFamily="50" charset="-127"/>
              </a:rPr>
              <a:t>고정된 크기의 벡터</a:t>
            </a:r>
            <a:r>
              <a:rPr lang="ko-KR" altLang="en-US" sz="1600" dirty="0">
                <a:latin typeface="나눔스퀘어" panose="020B0600000101010101" pitchFamily="50" charset="-127"/>
                <a:ea typeface="나눔스퀘어" panose="020B0600000101010101" pitchFamily="50" charset="-127"/>
              </a:rPr>
              <a:t>로 표현됨</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문장</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길이가 길어질수록 </a:t>
            </a:r>
            <a:r>
              <a:rPr lang="en-US" altLang="ko-KR" sz="1600" dirty="0">
                <a:latin typeface="나눔스퀘어" panose="020B0600000101010101" pitchFamily="50" charset="-127"/>
                <a:ea typeface="나눔스퀘어" panose="020B0600000101010101" pitchFamily="50" charset="-127"/>
              </a:rPr>
              <a:t>Seq2Seq </a:t>
            </a:r>
            <a:r>
              <a:rPr lang="ko-KR" altLang="en-US" sz="1600" dirty="0">
                <a:latin typeface="나눔스퀘어" panose="020B0600000101010101" pitchFamily="50" charset="-127"/>
                <a:ea typeface="나눔스퀘어" panose="020B0600000101010101" pitchFamily="50" charset="-127"/>
              </a:rPr>
              <a:t>모델의 성능이 떨어짐</a:t>
            </a:r>
            <a:endParaRPr lang="en-US" altLang="ko-KR" sz="1600" dirty="0">
              <a:latin typeface="나눔스퀘어" panose="020B0600000101010101" pitchFamily="50" charset="-127"/>
              <a:ea typeface="나눔스퀘어" panose="020B0600000101010101" pitchFamily="50" charset="-127"/>
            </a:endParaRPr>
          </a:p>
          <a:p>
            <a:pPr>
              <a:lnSpc>
                <a:spcPct val="150000"/>
              </a:lnSpc>
            </a:pP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latin typeface="나눔스퀘어" panose="020B0600000101010101" pitchFamily="50" charset="-127"/>
                <a:ea typeface="나눔스퀘어" panose="020B0600000101010101" pitchFamily="50" charset="-127"/>
              </a:rPr>
              <a:t>사람이 실제로 문장을 해석할 때 중요 단어에 집중해 읽으며 해석하듯</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모델도 중요 단어에 집중할 수 없을까</a:t>
            </a:r>
            <a:r>
              <a:rPr lang="en-US" altLang="ko-KR" sz="1600" dirty="0">
                <a:latin typeface="나눔스퀘어" panose="020B0600000101010101" pitchFamily="50" charset="-127"/>
                <a:ea typeface="나눔스퀘어" panose="020B0600000101010101" pitchFamily="50" charset="-127"/>
              </a:rPr>
              <a:t>?</a:t>
            </a:r>
          </a:p>
          <a:p>
            <a:pPr>
              <a:lnSpc>
                <a:spcPct val="150000"/>
              </a:lnSpc>
            </a:pPr>
            <a:r>
              <a:rPr lang="en-US" altLang="ko-KR" sz="1600" dirty="0">
                <a:latin typeface="나눔스퀘어" panose="020B0600000101010101" pitchFamily="50" charset="-127"/>
                <a:ea typeface="나눔스퀘어" panose="020B0600000101010101" pitchFamily="50" charset="-127"/>
              </a:rPr>
              <a:t>(Need to ‘attend’ to each individual</a:t>
            </a:r>
            <a:r>
              <a:rPr lang="ko-KR" altLang="en-US" sz="1600" dirty="0">
                <a:latin typeface="나눔스퀘어" panose="020B0600000101010101" pitchFamily="50" charset="-127"/>
                <a:ea typeface="나눔스퀘어" panose="020B0600000101010101" pitchFamily="50" charset="-127"/>
              </a:rPr>
              <a:t> </a:t>
            </a:r>
            <a:r>
              <a:rPr lang="en-US" altLang="ko-KR" sz="1600" dirty="0">
                <a:latin typeface="나눔스퀘어" panose="020B0600000101010101" pitchFamily="50" charset="-127"/>
                <a:ea typeface="나눔스퀘어" panose="020B0600000101010101" pitchFamily="50" charset="-127"/>
              </a:rPr>
              <a:t>word) </a:t>
            </a:r>
            <a:endParaRPr lang="ko-KR" altLang="en-US" sz="1600" dirty="0">
              <a:latin typeface="나눔스퀘어" panose="020B0600000101010101" pitchFamily="50" charset="-127"/>
              <a:ea typeface="나눔스퀘어" panose="020B0600000101010101" pitchFamily="50" charset="-127"/>
            </a:endParaRPr>
          </a:p>
        </p:txBody>
      </p:sp>
      <p:sp>
        <p:nvSpPr>
          <p:cNvPr id="17" name="제목 1">
            <a:extLst>
              <a:ext uri="{FF2B5EF4-FFF2-40B4-BE49-F238E27FC236}">
                <a16:creationId xmlns:a16="http://schemas.microsoft.com/office/drawing/2014/main" id="{EF9CF5E9-B067-46DD-ADB9-C1943B7A72B1}"/>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18" name="그룹 17">
            <a:extLst>
              <a:ext uri="{FF2B5EF4-FFF2-40B4-BE49-F238E27FC236}">
                <a16:creationId xmlns:a16="http://schemas.microsoft.com/office/drawing/2014/main" id="{B5C2DE7E-E3FF-4B45-88B4-24CC8C973AB3}"/>
              </a:ext>
            </a:extLst>
          </p:cNvPr>
          <p:cNvGrpSpPr/>
          <p:nvPr/>
        </p:nvGrpSpPr>
        <p:grpSpPr>
          <a:xfrm rot="5400000">
            <a:off x="79582" y="395374"/>
            <a:ext cx="502623" cy="100211"/>
            <a:chOff x="2508308" y="3229762"/>
            <a:chExt cx="7197754" cy="108000"/>
          </a:xfrm>
        </p:grpSpPr>
        <p:sp>
          <p:nvSpPr>
            <p:cNvPr id="19" name="직사각형 18">
              <a:extLst>
                <a:ext uri="{FF2B5EF4-FFF2-40B4-BE49-F238E27FC236}">
                  <a16:creationId xmlns:a16="http://schemas.microsoft.com/office/drawing/2014/main" id="{660982F6-9E3F-4D67-A48B-AC3828A8520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185EA80-A086-4E42-B0ED-FE5968F9FFDE}"/>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슬라이드 번호 개체 틀 1">
            <a:extLst>
              <a:ext uri="{FF2B5EF4-FFF2-40B4-BE49-F238E27FC236}">
                <a16:creationId xmlns:a16="http://schemas.microsoft.com/office/drawing/2014/main" id="{C77A133E-1758-4734-8345-F2EA2CB88D9F}"/>
              </a:ext>
            </a:extLst>
          </p:cNvPr>
          <p:cNvSpPr>
            <a:spLocks noGrp="1"/>
          </p:cNvSpPr>
          <p:nvPr>
            <p:ph type="sldNum" sz="quarter" idx="12"/>
          </p:nvPr>
        </p:nvSpPr>
        <p:spPr/>
        <p:txBody>
          <a:bodyPr/>
          <a:lstStyle/>
          <a:p>
            <a:fld id="{8250BAE3-1FED-4EBA-80AA-AF0302E483EE}" type="slidenum">
              <a:rPr lang="ko-KR" altLang="en-US" smtClean="0"/>
              <a:t>12</a:t>
            </a:fld>
            <a:endParaRPr lang="ko-KR" altLang="en-US"/>
          </a:p>
        </p:txBody>
      </p:sp>
    </p:spTree>
    <p:extLst>
      <p:ext uri="{BB962C8B-B14F-4D97-AF65-F5344CB8AC3E}">
        <p14:creationId xmlns:p14="http://schemas.microsoft.com/office/powerpoint/2010/main" val="63284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1400"/>
            <a:ext cx="9144000" cy="2387600"/>
          </a:xfrm>
        </p:spPr>
        <p:txBody>
          <a:bodyPr>
            <a:normAutofit/>
          </a:bodyPr>
          <a:lstStyle/>
          <a:p>
            <a:r>
              <a:rPr lang="en-US" altLang="ko-KR" sz="4000" dirty="0">
                <a:latin typeface="나눔스퀘어 Bold" panose="020B0600000101010101" pitchFamily="50" charset="-127"/>
                <a:ea typeface="나눔스퀘어 Bold" panose="020B0600000101010101" pitchFamily="50" charset="-127"/>
              </a:rPr>
              <a:t>Ⅱ. Attention Mechanism</a:t>
            </a:r>
            <a:endParaRPr lang="ko-KR" altLang="en-US" sz="40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3036000" y="3602400"/>
            <a:ext cx="6120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E05C3998-A8E9-44BD-AE0D-9A15B394502B}"/>
              </a:ext>
            </a:extLst>
          </p:cNvPr>
          <p:cNvSpPr/>
          <p:nvPr/>
        </p:nvSpPr>
        <p:spPr>
          <a:xfrm>
            <a:off x="2833750" y="3883800"/>
            <a:ext cx="6096000" cy="795474"/>
          </a:xfrm>
          <a:prstGeom prst="rect">
            <a:avLst/>
          </a:prstGeom>
        </p:spPr>
        <p:txBody>
          <a:bodyPr>
            <a:spAutoFit/>
          </a:bodyPr>
          <a:lstStyle/>
          <a:p>
            <a:pPr lvl="1" algn="ctr">
              <a:lnSpc>
                <a:spcPct val="150000"/>
              </a:lnSpc>
            </a:pPr>
            <a:r>
              <a:rPr lang="en-US" altLang="ko-KR" sz="1600" dirty="0">
                <a:latin typeface="나눔스퀘어" panose="020B0600000101010101" pitchFamily="50" charset="-127"/>
                <a:ea typeface="나눔스퀘어" panose="020B0600000101010101" pitchFamily="50" charset="-127"/>
              </a:rPr>
              <a:t>Neural Machine Translation by</a:t>
            </a:r>
          </a:p>
          <a:p>
            <a:pPr lvl="1" algn="ctr">
              <a:lnSpc>
                <a:spcPct val="150000"/>
              </a:lnSpc>
            </a:pPr>
            <a:r>
              <a:rPr lang="en-US" altLang="ko-KR" sz="1600" dirty="0">
                <a:latin typeface="나눔스퀘어" panose="020B0600000101010101" pitchFamily="50" charset="-127"/>
                <a:ea typeface="나눔스퀘어" panose="020B0600000101010101" pitchFamily="50" charset="-127"/>
              </a:rPr>
              <a:t>Jointly Learning to Align and Translate (Cho et al., 2014)</a:t>
            </a:r>
          </a:p>
        </p:txBody>
      </p:sp>
      <p:sp>
        <p:nvSpPr>
          <p:cNvPr id="6" name="슬라이드 번호 개체 틀 5">
            <a:extLst>
              <a:ext uri="{FF2B5EF4-FFF2-40B4-BE49-F238E27FC236}">
                <a16:creationId xmlns:a16="http://schemas.microsoft.com/office/drawing/2014/main" id="{5BE6E55C-D787-4075-B92B-DB8365E25DA8}"/>
              </a:ext>
            </a:extLst>
          </p:cNvPr>
          <p:cNvSpPr>
            <a:spLocks noGrp="1"/>
          </p:cNvSpPr>
          <p:nvPr>
            <p:ph type="sldNum" sz="quarter" idx="12"/>
          </p:nvPr>
        </p:nvSpPr>
        <p:spPr/>
        <p:txBody>
          <a:bodyPr/>
          <a:lstStyle/>
          <a:p>
            <a:fld id="{8250BAE3-1FED-4EBA-80AA-AF0302E483EE}" type="slidenum">
              <a:rPr lang="ko-KR" altLang="en-US" smtClean="0"/>
              <a:t>13</a:t>
            </a:fld>
            <a:endParaRPr lang="ko-KR" altLang="en-US"/>
          </a:p>
        </p:txBody>
      </p:sp>
    </p:spTree>
    <p:extLst>
      <p:ext uri="{BB962C8B-B14F-4D97-AF65-F5344CB8AC3E}">
        <p14:creationId xmlns:p14="http://schemas.microsoft.com/office/powerpoint/2010/main" val="336892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0DDDD55D-CE02-4C92-9A1E-B2FDE9549169}"/>
              </a:ext>
            </a:extLst>
          </p:cNvPr>
          <p:cNvSpPr txBox="1"/>
          <p:nvPr/>
        </p:nvSpPr>
        <p:spPr>
          <a:xfrm>
            <a:off x="1034895" y="1756317"/>
            <a:ext cx="10122210" cy="3523913"/>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기존 </a:t>
            </a:r>
            <a:r>
              <a:rPr lang="en-US" altLang="ko-KR" sz="1600" dirty="0">
                <a:latin typeface="나눔스퀘어 Bold" panose="020B0600000101010101" pitchFamily="50" charset="-127"/>
                <a:ea typeface="나눔스퀘어 Bold" panose="020B0600000101010101" pitchFamily="50" charset="-127"/>
              </a:rPr>
              <a:t>Seq2Seq</a:t>
            </a:r>
            <a:r>
              <a:rPr lang="ko-KR" altLang="en-US" sz="1600" dirty="0">
                <a:latin typeface="나눔스퀘어 Bold" panose="020B0600000101010101" pitchFamily="50" charset="-127"/>
                <a:ea typeface="나눔스퀘어 Bold" panose="020B0600000101010101" pitchFamily="50" charset="-127"/>
              </a:rPr>
              <a:t>에서는 </a:t>
            </a:r>
            <a:r>
              <a:rPr lang="ko-KR" altLang="en-US" sz="1600" dirty="0" err="1">
                <a:latin typeface="나눔스퀘어 Bold" panose="020B0600000101010101" pitchFamily="50" charset="-127"/>
                <a:ea typeface="나눔스퀘어 Bold" panose="020B0600000101010101" pitchFamily="50" charset="-127"/>
              </a:rPr>
              <a:t>디코더에서</a:t>
            </a:r>
            <a:r>
              <a:rPr lang="ko-KR" altLang="en-US" sz="1600" dirty="0">
                <a:latin typeface="나눔스퀘어 Bold" panose="020B0600000101010101" pitchFamily="50" charset="-127"/>
                <a:ea typeface="나눔스퀘어 Bold" panose="020B0600000101010101" pitchFamily="50" charset="-127"/>
              </a:rPr>
              <a:t> 단어를 하나씩 예측할 때</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인코더의 마지막 단어에 대한 </a:t>
            </a:r>
            <a:r>
              <a:rPr lang="en-US" altLang="ko-KR" sz="1600" dirty="0">
                <a:latin typeface="나눔스퀘어 Bold" panose="020B0600000101010101" pitchFamily="50" charset="-127"/>
                <a:ea typeface="나눔스퀘어 Bold" panose="020B0600000101010101" pitchFamily="50" charset="-127"/>
              </a:rPr>
              <a:t>hidden state vector</a:t>
            </a:r>
            <a:r>
              <a:rPr lang="ko-KR" altLang="en-US" sz="1600" dirty="0">
                <a:latin typeface="나눔스퀘어 Bold" panose="020B0600000101010101" pitchFamily="50" charset="-127"/>
                <a:ea typeface="나눔스퀘어 Bold" panose="020B0600000101010101" pitchFamily="50" charset="-127"/>
              </a:rPr>
              <a:t>가 </a:t>
            </a:r>
            <a:r>
              <a:rPr lang="en-US" altLang="ko-KR" sz="1600" dirty="0">
                <a:latin typeface="나눔스퀘어 Bold" panose="020B0600000101010101" pitchFamily="50" charset="-127"/>
                <a:ea typeface="나눔스퀘어 Bold" panose="020B0600000101010101" pitchFamily="50" charset="-127"/>
              </a:rPr>
              <a:t>context vector</a:t>
            </a:r>
            <a:r>
              <a:rPr lang="ko-KR" altLang="en-US" sz="1600" dirty="0">
                <a:latin typeface="나눔스퀘어 Bold" panose="020B0600000101010101" pitchFamily="50" charset="-127"/>
                <a:ea typeface="나눔스퀘어 Bold" panose="020B0600000101010101" pitchFamily="50" charset="-127"/>
              </a:rPr>
              <a:t>로 전달됨</a:t>
            </a:r>
            <a:r>
              <a:rPr lang="en-US" altLang="ko-KR" sz="1600" dirty="0">
                <a:latin typeface="나눔스퀘어 Bold" panose="020B0600000101010101" pitchFamily="50" charset="-127"/>
                <a:ea typeface="나눔스퀘어 Bold" panose="020B0600000101010101" pitchFamily="50" charset="-127"/>
              </a:rPr>
              <a:t>.</a:t>
            </a:r>
          </a:p>
          <a:p>
            <a:pPr marL="742950" lvl="1" indent="-285750">
              <a:lnSpc>
                <a:spcPct val="200000"/>
              </a:lnSpc>
              <a:buFont typeface="Arial" panose="020B0604020202020204" pitchFamily="34" charset="0"/>
              <a:buChar char="•"/>
            </a:pPr>
            <a:r>
              <a:rPr lang="ko-KR" altLang="en-US" sz="1600" dirty="0" err="1">
                <a:latin typeface="나눔스퀘어 Bold" panose="020B0600000101010101" pitchFamily="50" charset="-127"/>
                <a:ea typeface="나눔스퀘어 Bold" panose="020B0600000101010101" pitchFamily="50" charset="-127"/>
              </a:rPr>
              <a:t>디코더는</a:t>
            </a:r>
            <a:r>
              <a:rPr lang="ko-KR" altLang="en-US" sz="1600" dirty="0">
                <a:latin typeface="나눔스퀘어 Bold" panose="020B0600000101010101" pitchFamily="50" charset="-127"/>
                <a:ea typeface="나눔스퀘어 Bold" panose="020B0600000101010101" pitchFamily="50" charset="-127"/>
              </a:rPr>
              <a:t> 이 고정 길이의 </a:t>
            </a:r>
            <a:r>
              <a:rPr lang="en-US" altLang="ko-KR" sz="1600" dirty="0">
                <a:latin typeface="나눔스퀘어 Bold" panose="020B0600000101010101" pitchFamily="50" charset="-127"/>
                <a:ea typeface="나눔스퀘어 Bold" panose="020B0600000101010101" pitchFamily="50" charset="-127"/>
              </a:rPr>
              <a:t>context vector</a:t>
            </a:r>
            <a:r>
              <a:rPr lang="ko-KR" altLang="en-US" sz="1600" dirty="0">
                <a:latin typeface="나눔스퀘어 Bold" panose="020B0600000101010101" pitchFamily="50" charset="-127"/>
                <a:ea typeface="나눔스퀘어 Bold" panose="020B0600000101010101" pitchFamily="50" charset="-127"/>
              </a:rPr>
              <a:t>를 이용해 예측 단어 하나씩 출력</a:t>
            </a:r>
            <a:endParaRPr lang="en-US" altLang="ko-KR" sz="1600" dirty="0">
              <a:latin typeface="나눔스퀘어 Bold" panose="020B0600000101010101" pitchFamily="50" charset="-127"/>
              <a:ea typeface="나눔스퀘어 Bold" panose="020B0600000101010101" pitchFamily="50" charset="-127"/>
            </a:endParaRPr>
          </a:p>
          <a:p>
            <a:pPr marL="742950" lvl="1" indent="-285750">
              <a:lnSpc>
                <a:spcPct val="20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But, </a:t>
            </a:r>
            <a:r>
              <a:rPr lang="ko-KR" altLang="en-US" sz="1600" dirty="0">
                <a:solidFill>
                  <a:srgbClr val="C00000"/>
                </a:solidFill>
                <a:latin typeface="나눔스퀘어 Bold" panose="020B0600000101010101" pitchFamily="50" charset="-127"/>
                <a:ea typeface="나눔스퀘어 Bold" panose="020B0600000101010101" pitchFamily="50" charset="-127"/>
              </a:rPr>
              <a:t>입력 시퀀스의 길이가 길어질 수록 성능이 떨어진다</a:t>
            </a:r>
            <a:r>
              <a:rPr lang="en-US" altLang="ko-KR" sz="1600" dirty="0">
                <a:solidFill>
                  <a:srgbClr val="C00000"/>
                </a:solidFill>
                <a:latin typeface="나눔스퀘어 Bold" panose="020B0600000101010101" pitchFamily="50" charset="-127"/>
                <a:ea typeface="나눔스퀘어 Bold" panose="020B0600000101010101" pitchFamily="50" charset="-127"/>
              </a:rPr>
              <a:t>.</a:t>
            </a:r>
            <a:endParaRPr lang="en-US" altLang="ko-KR" sz="1600" dirty="0">
              <a:latin typeface="나눔스퀘어 Bold" panose="020B0600000101010101" pitchFamily="50" charset="-127"/>
              <a:ea typeface="나눔스퀘어 Bold" panose="020B0600000101010101" pitchFamily="50" charset="-127"/>
            </a:endParaRPr>
          </a:p>
          <a:p>
            <a:pPr marL="742950" lvl="1" indent="-285750">
              <a:lnSpc>
                <a:spcPct val="20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인코더의 마지막 </a:t>
            </a:r>
            <a:r>
              <a:rPr lang="en-US" altLang="ko-KR" sz="1600" dirty="0">
                <a:latin typeface="나눔스퀘어 Bold" panose="020B0600000101010101" pitchFamily="50" charset="-127"/>
                <a:ea typeface="나눔스퀘어 Bold" panose="020B0600000101010101" pitchFamily="50" charset="-127"/>
              </a:rPr>
              <a:t>hidden state</a:t>
            </a:r>
            <a:r>
              <a:rPr lang="ko-KR" altLang="en-US" sz="1600" dirty="0">
                <a:latin typeface="나눔스퀘어 Bold" panose="020B0600000101010101" pitchFamily="50" charset="-127"/>
                <a:ea typeface="나눔스퀘어 Bold" panose="020B0600000101010101" pitchFamily="50" charset="-127"/>
              </a:rPr>
              <a:t>만 사용하지 말고</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입력 단어 각각에 대한 </a:t>
            </a:r>
            <a:r>
              <a:rPr lang="en-US" altLang="ko-KR" sz="1600" dirty="0">
                <a:latin typeface="나눔스퀘어 Bold" panose="020B0600000101010101" pitchFamily="50" charset="-127"/>
                <a:ea typeface="나눔스퀘어 Bold" panose="020B0600000101010101" pitchFamily="50" charset="-127"/>
              </a:rPr>
              <a:t>hidden state</a:t>
            </a:r>
            <a:r>
              <a:rPr lang="en-US" altLang="ko-KR" sz="1600" b="1" dirty="0">
                <a:solidFill>
                  <a:schemeClr val="accent6">
                    <a:lumMod val="75000"/>
                  </a:schemeClr>
                </a:solidFill>
                <a:latin typeface="나눔스퀘어 Bold" panose="020B0600000101010101" pitchFamily="50" charset="-127"/>
                <a:ea typeface="나눔스퀘어 Bold" panose="020B0600000101010101" pitchFamily="50" charset="-127"/>
              </a:rPr>
              <a:t>(Key)</a:t>
            </a:r>
            <a:r>
              <a:rPr lang="ko-KR" altLang="en-US" sz="1600" dirty="0">
                <a:latin typeface="나눔스퀘어 Bold" panose="020B0600000101010101" pitchFamily="50" charset="-127"/>
                <a:ea typeface="나눔스퀘어 Bold" panose="020B0600000101010101" pitchFamily="50" charset="-127"/>
              </a:rPr>
              <a:t>를 전부 활용하여</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성능을 높일 수는 없을까</a:t>
            </a:r>
            <a:r>
              <a:rPr lang="en-US" altLang="ko-KR" sz="1600" dirty="0">
                <a:latin typeface="나눔스퀘어 Bold" panose="020B0600000101010101" pitchFamily="50" charset="-127"/>
                <a:ea typeface="나눔스퀘어 Bold" panose="020B0600000101010101" pitchFamily="50" charset="-127"/>
              </a:rPr>
              <a:t>?</a:t>
            </a:r>
          </a:p>
          <a:p>
            <a:pPr lvl="1">
              <a:lnSpc>
                <a:spcPct val="200000"/>
              </a:lnSpc>
            </a:pPr>
            <a:r>
              <a:rPr lang="en-US" altLang="ko-KR" sz="1600" dirty="0">
                <a:latin typeface="나눔스퀘어 Bold" panose="020B0600000101010101" pitchFamily="50" charset="-127"/>
                <a:ea typeface="나눔스퀘어 Bold" panose="020B0600000101010101" pitchFamily="50" charset="-127"/>
                <a:sym typeface="Wingdings" panose="05000000000000000000" pitchFamily="2" charset="2"/>
              </a:rPr>
              <a:t>	 Attention Mechanism!</a:t>
            </a:r>
            <a:endParaRPr lang="en-US" altLang="ko-KR" sz="1600" dirty="0">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A191106E-999C-4C29-96F7-DCC22E4AD412}"/>
              </a:ext>
            </a:extLst>
          </p:cNvPr>
          <p:cNvSpPr txBox="1"/>
          <p:nvPr/>
        </p:nvSpPr>
        <p:spPr>
          <a:xfrm>
            <a:off x="1616927" y="1170878"/>
            <a:ext cx="8954429" cy="369332"/>
          </a:xfrm>
          <a:prstGeom prst="rect">
            <a:avLst/>
          </a:prstGeom>
          <a:noFill/>
        </p:spPr>
        <p:txBody>
          <a:bodyPr wrap="square" rtlCol="0">
            <a:spAutoFit/>
          </a:bodyPr>
          <a:lstStyle/>
          <a:p>
            <a:pPr algn="ctr"/>
            <a:r>
              <a:rPr lang="ko-KR" altLang="en-US" dirty="0">
                <a:latin typeface="나눔스퀘어 Bold" panose="020B0600000101010101" pitchFamily="50" charset="-127"/>
                <a:ea typeface="나눔스퀘어 Bold" panose="020B0600000101010101" pitchFamily="50" charset="-127"/>
              </a:rPr>
              <a:t>출발점 </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기본 </a:t>
            </a:r>
            <a:r>
              <a:rPr lang="en-US" altLang="ko-KR" dirty="0">
                <a:latin typeface="나눔스퀘어 Bold" panose="020B0600000101010101" pitchFamily="50" charset="-127"/>
                <a:ea typeface="나눔스퀘어 Bold" panose="020B0600000101010101" pitchFamily="50" charset="-127"/>
              </a:rPr>
              <a:t>Seq2Seq </a:t>
            </a:r>
            <a:r>
              <a:rPr lang="ko-KR" altLang="en-US" dirty="0">
                <a:latin typeface="나눔스퀘어 Bold" panose="020B0600000101010101" pitchFamily="50" charset="-127"/>
                <a:ea typeface="나눔스퀘어 Bold" panose="020B0600000101010101" pitchFamily="50" charset="-127"/>
              </a:rPr>
              <a:t>구조의 한계를 해결하자</a:t>
            </a:r>
            <a:r>
              <a:rPr lang="en-US" altLang="ko-KR" dirty="0">
                <a:latin typeface="나눔스퀘어 Bold" panose="020B0600000101010101" pitchFamily="50" charset="-127"/>
                <a:ea typeface="나눔스퀘어 Bold" panose="020B0600000101010101" pitchFamily="50" charset="-127"/>
              </a:rPr>
              <a:t>!</a:t>
            </a:r>
            <a:endParaRPr lang="ko-KR" altLang="en-US" dirty="0">
              <a:latin typeface="나눔스퀘어 Bold" panose="020B0600000101010101" pitchFamily="50" charset="-127"/>
              <a:ea typeface="나눔스퀘어 Bold" panose="020B0600000101010101" pitchFamily="50" charset="-127"/>
            </a:endParaRPr>
          </a:p>
        </p:txBody>
      </p:sp>
      <p:sp>
        <p:nvSpPr>
          <p:cNvPr id="2" name="슬라이드 번호 개체 틀 1">
            <a:extLst>
              <a:ext uri="{FF2B5EF4-FFF2-40B4-BE49-F238E27FC236}">
                <a16:creationId xmlns:a16="http://schemas.microsoft.com/office/drawing/2014/main" id="{A0FAB5DF-9C78-430B-ADE9-44D495132DC4}"/>
              </a:ext>
            </a:extLst>
          </p:cNvPr>
          <p:cNvSpPr>
            <a:spLocks noGrp="1"/>
          </p:cNvSpPr>
          <p:nvPr>
            <p:ph type="sldNum" sz="quarter" idx="12"/>
          </p:nvPr>
        </p:nvSpPr>
        <p:spPr/>
        <p:txBody>
          <a:bodyPr/>
          <a:lstStyle/>
          <a:p>
            <a:fld id="{8250BAE3-1FED-4EBA-80AA-AF0302E483EE}" type="slidenum">
              <a:rPr lang="ko-KR" altLang="en-US" smtClean="0"/>
              <a:t>14</a:t>
            </a:fld>
            <a:endParaRPr lang="ko-KR" altLang="en-US"/>
          </a:p>
        </p:txBody>
      </p:sp>
    </p:spTree>
    <p:extLst>
      <p:ext uri="{BB962C8B-B14F-4D97-AF65-F5344CB8AC3E}">
        <p14:creationId xmlns:p14="http://schemas.microsoft.com/office/powerpoint/2010/main" val="308515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0DDDD55D-CE02-4C92-9A1E-B2FDE9549169}"/>
              </a:ext>
            </a:extLst>
          </p:cNvPr>
          <p:cNvSpPr txBox="1"/>
          <p:nvPr/>
        </p:nvSpPr>
        <p:spPr>
          <a:xfrm>
            <a:off x="1034895" y="5768546"/>
            <a:ext cx="10122210" cy="518475"/>
          </a:xfrm>
          <a:prstGeom prst="rect">
            <a:avLst/>
          </a:prstGeom>
          <a:noFill/>
        </p:spPr>
        <p:txBody>
          <a:bodyPr wrap="square" rtlCol="0">
            <a:spAutoFit/>
          </a:bodyPr>
          <a:lstStyle/>
          <a:p>
            <a:pPr lvl="1" algn="ctr">
              <a:lnSpc>
                <a:spcPct val="200000"/>
              </a:lnSpc>
            </a:pPr>
            <a:r>
              <a:rPr lang="ko-KR" altLang="en-US" sz="1600" dirty="0">
                <a:latin typeface="나눔스퀘어 Bold" panose="020B0600000101010101" pitchFamily="50" charset="-127"/>
                <a:ea typeface="나눔스퀘어 Bold" panose="020B0600000101010101" pitchFamily="50" charset="-127"/>
              </a:rPr>
              <a:t>목적</a:t>
            </a:r>
            <a:r>
              <a:rPr lang="en-US" altLang="ko-KR" sz="1600" dirty="0">
                <a:latin typeface="나눔스퀘어 Bold" panose="020B0600000101010101" pitchFamily="50" charset="-127"/>
                <a:ea typeface="나눔스퀘어 Bold" panose="020B0600000101010101" pitchFamily="50" charset="-127"/>
              </a:rPr>
              <a:t> : </a:t>
            </a:r>
            <a:r>
              <a:rPr lang="ko-KR" altLang="en-US" sz="1600" dirty="0" err="1">
                <a:latin typeface="나눔스퀘어 Bold" panose="020B0600000101010101" pitchFamily="50" charset="-127"/>
                <a:ea typeface="나눔스퀘어 Bold" panose="020B0600000101010101" pitchFamily="50" charset="-127"/>
              </a:rPr>
              <a:t>디코더에서</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단어를 예측하기 위해 해당 시점과 가장 관련 있는 입력 문장의 단어를 찾아보자</a:t>
            </a:r>
            <a:r>
              <a:rPr lang="en-US" altLang="ko-KR" sz="1600" dirty="0">
                <a:latin typeface="나눔스퀘어 Bold" panose="020B0600000101010101" pitchFamily="50" charset="-127"/>
                <a:ea typeface="나눔스퀘어 Bold" panose="020B0600000101010101" pitchFamily="50" charset="-127"/>
              </a:rPr>
              <a:t>.</a:t>
            </a:r>
          </a:p>
        </p:txBody>
      </p:sp>
      <p:pic>
        <p:nvPicPr>
          <p:cNvPr id="17410" name="Picture 2" descr="https://wikidocs.net/images/page/22893/dotproductattention1_final.PNG">
            <a:extLst>
              <a:ext uri="{FF2B5EF4-FFF2-40B4-BE49-F238E27FC236}">
                <a16:creationId xmlns:a16="http://schemas.microsoft.com/office/drawing/2014/main" id="{1766F38C-6960-4C9E-BB7F-650C393EA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140" y="749423"/>
            <a:ext cx="6185719" cy="4937723"/>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0683271F-EB1D-4EDB-874C-DF345C14EECC}"/>
              </a:ext>
            </a:extLst>
          </p:cNvPr>
          <p:cNvSpPr>
            <a:spLocks noGrp="1"/>
          </p:cNvSpPr>
          <p:nvPr>
            <p:ph type="sldNum" sz="quarter" idx="12"/>
          </p:nvPr>
        </p:nvSpPr>
        <p:spPr/>
        <p:txBody>
          <a:bodyPr/>
          <a:lstStyle/>
          <a:p>
            <a:fld id="{8250BAE3-1FED-4EBA-80AA-AF0302E483EE}" type="slidenum">
              <a:rPr lang="ko-KR" altLang="en-US" smtClean="0"/>
              <a:t>15</a:t>
            </a:fld>
            <a:endParaRPr lang="ko-KR" altLang="en-US"/>
          </a:p>
        </p:txBody>
      </p:sp>
    </p:spTree>
    <p:extLst>
      <p:ext uri="{BB962C8B-B14F-4D97-AF65-F5344CB8AC3E}">
        <p14:creationId xmlns:p14="http://schemas.microsoft.com/office/powerpoint/2010/main" val="10585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0DDDD55D-CE02-4C92-9A1E-B2FDE9549169}"/>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Review) </a:t>
            </a:r>
            <a:r>
              <a:rPr lang="ko-KR" altLang="en-US" dirty="0">
                <a:latin typeface="나눔스퀘어 Bold" panose="020B0600000101010101" pitchFamily="50" charset="-127"/>
                <a:ea typeface="나눔스퀘어 Bold" panose="020B0600000101010101" pitchFamily="50" charset="-127"/>
              </a:rPr>
              <a:t>인코더의 각 </a:t>
            </a:r>
            <a:r>
              <a:rPr lang="en-US" altLang="ko-KR" dirty="0">
                <a:latin typeface="나눔스퀘어 Bold" panose="020B0600000101010101" pitchFamily="50" charset="-127"/>
                <a:ea typeface="나눔스퀘어 Bold" panose="020B0600000101010101" pitchFamily="50" charset="-127"/>
              </a:rPr>
              <a:t>hidden state vector</a:t>
            </a:r>
            <a:r>
              <a:rPr lang="ko-KR" altLang="en-US" dirty="0">
                <a:latin typeface="나눔스퀘어 Bold" panose="020B0600000101010101" pitchFamily="50" charset="-127"/>
                <a:ea typeface="나눔스퀘어 Bold" panose="020B0600000101010101" pitchFamily="50" charset="-127"/>
              </a:rPr>
              <a:t>를 </a:t>
            </a:r>
            <a:r>
              <a:rPr lang="en-US" altLang="ko-KR" dirty="0">
                <a:latin typeface="나눔스퀘어 Bold" panose="020B0600000101010101" pitchFamily="50" charset="-127"/>
                <a:ea typeface="나눔스퀘어 Bold" panose="020B0600000101010101" pitchFamily="50" charset="-127"/>
              </a:rPr>
              <a:t>Key</a:t>
            </a:r>
            <a:r>
              <a:rPr lang="ko-KR" altLang="en-US" dirty="0">
                <a:latin typeface="나눔스퀘어 Bold" panose="020B0600000101010101" pitchFamily="50" charset="-127"/>
                <a:ea typeface="나눔스퀘어 Bold" panose="020B0600000101010101" pitchFamily="50" charset="-127"/>
              </a:rPr>
              <a:t>라고 부르겠습니다</a:t>
            </a:r>
            <a:r>
              <a:rPr lang="en-US" altLang="ko-KR" dirty="0">
                <a:latin typeface="나눔스퀘어 Bold" panose="020B0600000101010101" pitchFamily="50" charset="-127"/>
                <a:ea typeface="나눔스퀘어 Bold" panose="020B0600000101010101" pitchFamily="50" charset="-127"/>
              </a:rPr>
              <a:t>!</a:t>
            </a:r>
          </a:p>
        </p:txBody>
      </p:sp>
      <p:pic>
        <p:nvPicPr>
          <p:cNvPr id="13314" name="Picture 2" descr="https://miro.medium.com/max/1463/1*qzWqd8mpvSdM7zZE330E3w.gif">
            <a:extLst>
              <a:ext uri="{FF2B5EF4-FFF2-40B4-BE49-F238E27FC236}">
                <a16:creationId xmlns:a16="http://schemas.microsoft.com/office/drawing/2014/main" id="{3F0A35EE-B8CC-499C-A538-382CE499581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30966" y="1396973"/>
            <a:ext cx="7197937" cy="5461027"/>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CF7C5701-6298-436C-BF07-A18F36C8AF39}"/>
              </a:ext>
            </a:extLst>
          </p:cNvPr>
          <p:cNvSpPr>
            <a:spLocks noGrp="1"/>
          </p:cNvSpPr>
          <p:nvPr>
            <p:ph type="sldNum" sz="quarter" idx="12"/>
          </p:nvPr>
        </p:nvSpPr>
        <p:spPr/>
        <p:txBody>
          <a:bodyPr/>
          <a:lstStyle/>
          <a:p>
            <a:fld id="{8250BAE3-1FED-4EBA-80AA-AF0302E483EE}" type="slidenum">
              <a:rPr lang="ko-KR" altLang="en-US" smtClean="0"/>
              <a:t>16</a:t>
            </a:fld>
            <a:endParaRPr lang="ko-KR" altLang="en-US"/>
          </a:p>
        </p:txBody>
      </p:sp>
    </p:spTree>
    <p:extLst>
      <p:ext uri="{BB962C8B-B14F-4D97-AF65-F5344CB8AC3E}">
        <p14:creationId xmlns:p14="http://schemas.microsoft.com/office/powerpoint/2010/main" val="1831111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599" y="222544"/>
            <a:ext cx="10445595"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 (Dot-Product</a:t>
            </a:r>
            <a:r>
              <a:rPr lang="ko-KR" altLang="en-US" sz="2400" dirty="0">
                <a:latin typeface="나눔스퀘어_ac Bold" panose="020B0600000101010101" pitchFamily="50" charset="-127"/>
                <a:ea typeface="나눔스퀘어_ac Bold" panose="020B0600000101010101" pitchFamily="50" charset="-127"/>
              </a:rPr>
              <a:t> </a:t>
            </a:r>
            <a:r>
              <a:rPr lang="en-US" altLang="ko-KR" sz="2400" dirty="0">
                <a:latin typeface="나눔스퀘어_ac Bold" panose="020B0600000101010101" pitchFamily="50" charset="-127"/>
                <a:ea typeface="나눔스퀘어_ac Bold" panose="020B0600000101010101" pitchFamily="50" charset="-127"/>
              </a:rPr>
              <a:t>Attention)</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0DDDD55D-CE02-4C92-9A1E-B2FDE9549169}"/>
              </a:ext>
            </a:extLst>
          </p:cNvPr>
          <p:cNvSpPr txBox="1"/>
          <p:nvPr/>
        </p:nvSpPr>
        <p:spPr>
          <a:xfrm>
            <a:off x="482599" y="6098107"/>
            <a:ext cx="11219579" cy="389209"/>
          </a:xfrm>
          <a:prstGeom prst="rect">
            <a:avLst/>
          </a:prstGeom>
          <a:noFill/>
        </p:spPr>
        <p:txBody>
          <a:bodyPr wrap="square" rtlCol="0">
            <a:spAutoFit/>
          </a:bodyPr>
          <a:lstStyle/>
          <a:p>
            <a:pPr algn="ctr">
              <a:lnSpc>
                <a:spcPct val="130000"/>
              </a:lnSpc>
            </a:pPr>
            <a:r>
              <a:rPr lang="en-US" altLang="ko-KR" sz="1600" dirty="0">
                <a:latin typeface="나눔스퀘어 Bold" panose="020B0600000101010101" pitchFamily="50" charset="-127"/>
                <a:ea typeface="나눔스퀘어 Bold" panose="020B0600000101010101" pitchFamily="50" charset="-127"/>
              </a:rPr>
              <a:t>1. </a:t>
            </a:r>
            <a:r>
              <a:rPr lang="ko-KR" altLang="en-US" sz="1600" dirty="0" err="1">
                <a:latin typeface="나눔스퀘어 Bold" panose="020B0600000101010101" pitchFamily="50" charset="-127"/>
                <a:ea typeface="나눔스퀘어 Bold" panose="020B0600000101010101" pitchFamily="50" charset="-127"/>
              </a:rPr>
              <a:t>디코더</a:t>
            </a:r>
            <a:r>
              <a:rPr lang="ko-KR" altLang="en-US" sz="1600" dirty="0">
                <a:latin typeface="나눔스퀘어 Bold" panose="020B0600000101010101" pitchFamily="50" charset="-127"/>
                <a:ea typeface="나눔스퀘어 Bold" panose="020B0600000101010101" pitchFamily="50" charset="-127"/>
              </a:rPr>
              <a:t> </a:t>
            </a:r>
            <a:r>
              <a:rPr lang="en-US" altLang="ko-KR" sz="1600" dirty="0">
                <a:latin typeface="나눔스퀘어 Bold" panose="020B0600000101010101" pitchFamily="50" charset="-127"/>
                <a:ea typeface="나눔스퀘어 Bold" panose="020B0600000101010101" pitchFamily="50" charset="-127"/>
              </a:rPr>
              <a:t>hidden state</a:t>
            </a:r>
            <a:r>
              <a:rPr lang="en-US" altLang="ko-KR" sz="1600" dirty="0">
                <a:solidFill>
                  <a:srgbClr val="FF0000"/>
                </a:solidFill>
                <a:latin typeface="나눔스퀘어 Bold" panose="020B0600000101010101" pitchFamily="50" charset="-127"/>
                <a:ea typeface="나눔스퀘어 Bold" panose="020B0600000101010101" pitchFamily="50" charset="-127"/>
              </a:rPr>
              <a:t>(Query)</a:t>
            </a:r>
            <a:r>
              <a:rPr lang="ko-KR" altLang="en-US" sz="1600" dirty="0">
                <a:latin typeface="나눔스퀘어 Bold" panose="020B0600000101010101" pitchFamily="50" charset="-127"/>
                <a:ea typeface="나눔스퀘어 Bold" panose="020B0600000101010101" pitchFamily="50" charset="-127"/>
              </a:rPr>
              <a:t>와 관련 있는 인코더 </a:t>
            </a:r>
            <a:r>
              <a:rPr lang="en-US" altLang="ko-KR" sz="1600" dirty="0">
                <a:latin typeface="나눔스퀘어 Bold" panose="020B0600000101010101" pitchFamily="50" charset="-127"/>
                <a:ea typeface="나눔스퀘어 Bold" panose="020B0600000101010101" pitchFamily="50" charset="-127"/>
              </a:rPr>
              <a:t>hidden state</a:t>
            </a:r>
            <a:r>
              <a:rPr lang="en-US" altLang="ko-KR" sz="1600" dirty="0">
                <a:solidFill>
                  <a:schemeClr val="accent6">
                    <a:lumMod val="75000"/>
                  </a:schemeClr>
                </a:solidFill>
                <a:latin typeface="나눔스퀘어 Bold" panose="020B0600000101010101" pitchFamily="50" charset="-127"/>
                <a:ea typeface="나눔스퀘어 Bold" panose="020B0600000101010101" pitchFamily="50" charset="-127"/>
              </a:rPr>
              <a:t>(Key)</a:t>
            </a:r>
            <a:r>
              <a:rPr lang="ko-KR" altLang="en-US" sz="1600" dirty="0">
                <a:latin typeface="나눔스퀘어 Bold" panose="020B0600000101010101" pitchFamily="50" charset="-127"/>
                <a:ea typeface="나눔스퀘어 Bold" panose="020B0600000101010101" pitchFamily="50" charset="-127"/>
              </a:rPr>
              <a:t>를 찾기 위해 두 벡터를 </a:t>
            </a:r>
            <a:r>
              <a:rPr lang="ko-KR" altLang="en-US" sz="1600" dirty="0" err="1">
                <a:latin typeface="나눔스퀘어 Bold" panose="020B0600000101010101" pitchFamily="50" charset="-127"/>
                <a:ea typeface="나눔스퀘어 Bold" panose="020B0600000101010101" pitchFamily="50" charset="-127"/>
              </a:rPr>
              <a:t>내적해</a:t>
            </a:r>
            <a:r>
              <a:rPr lang="ko-KR" altLang="en-US" sz="1600" dirty="0">
                <a:latin typeface="나눔스퀘어 Bold" panose="020B0600000101010101" pitchFamily="50" charset="-127"/>
                <a:ea typeface="나눔스퀘어 Bold" panose="020B0600000101010101" pitchFamily="50" charset="-127"/>
              </a:rPr>
              <a:t> </a:t>
            </a:r>
            <a:r>
              <a:rPr lang="en-US" altLang="ko-KR" sz="1600" dirty="0">
                <a:latin typeface="나눔스퀘어 Bold" panose="020B0600000101010101" pitchFamily="50" charset="-127"/>
                <a:ea typeface="나눔스퀘어 Bold" panose="020B0600000101010101" pitchFamily="50" charset="-127"/>
              </a:rPr>
              <a:t>attention score</a:t>
            </a:r>
            <a:r>
              <a:rPr lang="ko-KR" altLang="en-US" sz="1600" dirty="0">
                <a:latin typeface="나눔스퀘어 Bold" panose="020B0600000101010101" pitchFamily="50" charset="-127"/>
                <a:ea typeface="나눔스퀘어 Bold" panose="020B0600000101010101" pitchFamily="50" charset="-127"/>
              </a:rPr>
              <a:t>를 구합니다</a:t>
            </a:r>
            <a:r>
              <a:rPr lang="en-US" altLang="ko-KR" sz="1600" dirty="0">
                <a:latin typeface="나눔스퀘어 Bold" panose="020B0600000101010101" pitchFamily="50" charset="-127"/>
                <a:ea typeface="나눔스퀘어 Bold" panose="020B0600000101010101" pitchFamily="50" charset="-127"/>
              </a:rPr>
              <a:t>.</a:t>
            </a:r>
          </a:p>
        </p:txBody>
      </p:sp>
      <p:pic>
        <p:nvPicPr>
          <p:cNvPr id="15362" name="Picture 2" descr="https://miro.medium.com/max/1463/1*xoeI4Gz1nQFvntQA3jRq5w.gif">
            <a:extLst>
              <a:ext uri="{FF2B5EF4-FFF2-40B4-BE49-F238E27FC236}">
                <a16:creationId xmlns:a16="http://schemas.microsoft.com/office/drawing/2014/main" id="{24468FAB-D06B-49CC-B152-C324178F53C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8754" y="696675"/>
            <a:ext cx="7214491" cy="547358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589D186B-2E8F-4E06-872B-B213BCC2E52C}"/>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FADEDB4-1690-4E42-BAF1-0E97C14BDE0A}"/>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12" name="직사각형 11">
            <a:extLst>
              <a:ext uri="{FF2B5EF4-FFF2-40B4-BE49-F238E27FC236}">
                <a16:creationId xmlns:a16="http://schemas.microsoft.com/office/drawing/2014/main" id="{472E6D48-ADA4-4093-8F33-E91B2BA991D2}"/>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A9AD400-3AF6-4677-9F4F-2182FEE26864}"/>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5" name="TextBox 4">
            <a:extLst>
              <a:ext uri="{FF2B5EF4-FFF2-40B4-BE49-F238E27FC236}">
                <a16:creationId xmlns:a16="http://schemas.microsoft.com/office/drawing/2014/main" id="{AF626121-48F4-432B-93B1-FBC78755D594}"/>
              </a:ext>
            </a:extLst>
          </p:cNvPr>
          <p:cNvSpPr txBox="1"/>
          <p:nvPr/>
        </p:nvSpPr>
        <p:spPr>
          <a:xfrm>
            <a:off x="7652853" y="6460725"/>
            <a:ext cx="2263698" cy="307777"/>
          </a:xfrm>
          <a:prstGeom prst="rect">
            <a:avLst/>
          </a:prstGeom>
          <a:noFill/>
        </p:spPr>
        <p:txBody>
          <a:bodyPr wrap="square" rtlCol="0">
            <a:spAutoFit/>
          </a:bodyPr>
          <a:lstStyle/>
          <a:p>
            <a:pPr algn="ctr"/>
            <a:r>
              <a:rPr lang="en-US" altLang="ko-KR" sz="1400" dirty="0">
                <a:latin typeface="나눔스퀘어 Bold" panose="020B0600000101010101" pitchFamily="50" charset="-127"/>
                <a:ea typeface="나눔스퀘어 Bold" panose="020B0600000101010101" pitchFamily="50" charset="-127"/>
              </a:rPr>
              <a:t>(Dot-product)</a:t>
            </a:r>
            <a:endParaRPr lang="ko-KR" altLang="en-US" sz="1400" dirty="0">
              <a:latin typeface="나눔스퀘어 Bold" panose="020B0600000101010101" pitchFamily="50" charset="-127"/>
              <a:ea typeface="나눔스퀘어 Bold" panose="020B0600000101010101" pitchFamily="50" charset="-127"/>
            </a:endParaRPr>
          </a:p>
        </p:txBody>
      </p:sp>
      <p:sp>
        <p:nvSpPr>
          <p:cNvPr id="6" name="슬라이드 번호 개체 틀 5">
            <a:extLst>
              <a:ext uri="{FF2B5EF4-FFF2-40B4-BE49-F238E27FC236}">
                <a16:creationId xmlns:a16="http://schemas.microsoft.com/office/drawing/2014/main" id="{F90B531C-B617-453E-B7DA-BF02BFB16836}"/>
              </a:ext>
            </a:extLst>
          </p:cNvPr>
          <p:cNvSpPr>
            <a:spLocks noGrp="1"/>
          </p:cNvSpPr>
          <p:nvPr>
            <p:ph type="sldNum" sz="quarter" idx="12"/>
          </p:nvPr>
        </p:nvSpPr>
        <p:spPr/>
        <p:txBody>
          <a:bodyPr/>
          <a:lstStyle/>
          <a:p>
            <a:fld id="{8250BAE3-1FED-4EBA-80AA-AF0302E483EE}" type="slidenum">
              <a:rPr lang="ko-KR" altLang="en-US" smtClean="0"/>
              <a:t>17</a:t>
            </a:fld>
            <a:endParaRPr lang="ko-KR" altLang="en-US"/>
          </a:p>
        </p:txBody>
      </p:sp>
    </p:spTree>
    <p:extLst>
      <p:ext uri="{BB962C8B-B14F-4D97-AF65-F5344CB8AC3E}">
        <p14:creationId xmlns:p14="http://schemas.microsoft.com/office/powerpoint/2010/main" val="417110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15364" name="Picture 4" descr="https://miro.medium.com/max/1463/1*4Zk-5y_XZdD3x7xk6JytGA.gif">
            <a:extLst>
              <a:ext uri="{FF2B5EF4-FFF2-40B4-BE49-F238E27FC236}">
                <a16:creationId xmlns:a16="http://schemas.microsoft.com/office/drawing/2014/main" id="{729693D2-C7FA-4553-AC05-DFE10B9B793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21986" y="674946"/>
            <a:ext cx="7148028" cy="54231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F780796-C803-481E-8664-1C2BF4319C4F}"/>
              </a:ext>
            </a:extLst>
          </p:cNvPr>
          <p:cNvSpPr txBox="1"/>
          <p:nvPr/>
        </p:nvSpPr>
        <p:spPr>
          <a:xfrm>
            <a:off x="674214" y="5989676"/>
            <a:ext cx="11023134" cy="709297"/>
          </a:xfrm>
          <a:prstGeom prst="rect">
            <a:avLst/>
          </a:prstGeom>
          <a:noFill/>
        </p:spPr>
        <p:txBody>
          <a:bodyPr wrap="square" rtlCol="0">
            <a:spAutoFit/>
          </a:bodyPr>
          <a:lstStyle/>
          <a:p>
            <a:pPr algn="ctr">
              <a:lnSpc>
                <a:spcPct val="130000"/>
              </a:lnSpc>
            </a:pPr>
            <a:r>
              <a:rPr lang="en-US" altLang="ko-KR" sz="1600" dirty="0">
                <a:latin typeface="나눔스퀘어 Bold" panose="020B0600000101010101" pitchFamily="50" charset="-127"/>
                <a:ea typeface="나눔스퀘어 Bold" panose="020B0600000101010101" pitchFamily="50" charset="-127"/>
              </a:rPr>
              <a:t>2. Query</a:t>
            </a:r>
            <a:r>
              <a:rPr lang="ko-KR" altLang="en-US" sz="1600" dirty="0">
                <a:latin typeface="나눔스퀘어 Bold" panose="020B0600000101010101" pitchFamily="50" charset="-127"/>
                <a:ea typeface="나눔스퀘어 Bold" panose="020B0600000101010101" pitchFamily="50" charset="-127"/>
              </a:rPr>
              <a:t>와 </a:t>
            </a:r>
            <a:r>
              <a:rPr lang="en-US" altLang="ko-KR" sz="1600" dirty="0">
                <a:latin typeface="나눔스퀘어 Bold" panose="020B0600000101010101" pitchFamily="50" charset="-127"/>
                <a:ea typeface="나눔스퀘어 Bold" panose="020B0600000101010101" pitchFamily="50" charset="-127"/>
              </a:rPr>
              <a:t>Key</a:t>
            </a:r>
            <a:r>
              <a:rPr lang="ko-KR" altLang="en-US" sz="1600" dirty="0">
                <a:latin typeface="나눔스퀘어 Bold" panose="020B0600000101010101" pitchFamily="50" charset="-127"/>
                <a:ea typeface="나눔스퀘어 Bold" panose="020B0600000101010101" pitchFamily="50" charset="-127"/>
              </a:rPr>
              <a:t>를 </a:t>
            </a:r>
            <a:r>
              <a:rPr lang="ko-KR" altLang="en-US" sz="1600" dirty="0" err="1">
                <a:latin typeface="나눔스퀘어 Bold" panose="020B0600000101010101" pitchFamily="50" charset="-127"/>
                <a:ea typeface="나눔스퀘어 Bold" panose="020B0600000101010101" pitchFamily="50" charset="-127"/>
              </a:rPr>
              <a:t>내적해</a:t>
            </a:r>
            <a:r>
              <a:rPr lang="ko-KR" altLang="en-US" sz="1600" dirty="0">
                <a:latin typeface="나눔스퀘어 Bold" panose="020B0600000101010101" pitchFamily="50" charset="-127"/>
                <a:ea typeface="나눔스퀘어 Bold" panose="020B0600000101010101" pitchFamily="50" charset="-127"/>
              </a:rPr>
              <a:t> 얻은 </a:t>
            </a:r>
            <a:r>
              <a:rPr lang="en-US" altLang="ko-KR" sz="1600" dirty="0">
                <a:latin typeface="나눔스퀘어 Bold" panose="020B0600000101010101" pitchFamily="50" charset="-127"/>
                <a:ea typeface="나눔스퀘어 Bold" panose="020B0600000101010101" pitchFamily="50" charset="-127"/>
              </a:rPr>
              <a:t>attention score</a:t>
            </a:r>
            <a:r>
              <a:rPr lang="ko-KR" altLang="en-US" sz="1600" dirty="0">
                <a:latin typeface="나눔스퀘어 Bold" panose="020B0600000101010101" pitchFamily="50" charset="-127"/>
                <a:ea typeface="나눔스퀘어 Bold" panose="020B0600000101010101" pitchFamily="50" charset="-127"/>
              </a:rPr>
              <a:t>에</a:t>
            </a:r>
            <a:r>
              <a:rPr lang="en-US" altLang="ko-KR" sz="1600" dirty="0">
                <a:latin typeface="나눔스퀘어 Bold" panose="020B0600000101010101" pitchFamily="50" charset="-127"/>
                <a:ea typeface="나눔스퀘어 Bold" panose="020B0600000101010101" pitchFamily="50" charset="-127"/>
              </a:rPr>
              <a:t> </a:t>
            </a:r>
            <a:r>
              <a:rPr lang="en-US" altLang="ko-KR" sz="1600" dirty="0" err="1">
                <a:latin typeface="나눔스퀘어 Bold" panose="020B0600000101010101" pitchFamily="50" charset="-127"/>
                <a:ea typeface="나눔스퀘어 Bold" panose="020B0600000101010101" pitchFamily="50" charset="-127"/>
              </a:rPr>
              <a:t>softmax</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함수를 취합니다</a:t>
            </a:r>
            <a:r>
              <a:rPr lang="en-US" altLang="ko-KR" sz="1600" dirty="0">
                <a:latin typeface="나눔스퀘어 Bold" panose="020B0600000101010101" pitchFamily="50" charset="-127"/>
                <a:ea typeface="나눔스퀘어 Bold" panose="020B0600000101010101" pitchFamily="50" charset="-127"/>
              </a:rPr>
              <a:t>.</a:t>
            </a:r>
          </a:p>
          <a:p>
            <a:pPr algn="ctr">
              <a:lnSpc>
                <a:spcPct val="130000"/>
              </a:lnSpc>
            </a:pPr>
            <a:r>
              <a:rPr lang="en-US" altLang="ko-KR" sz="1600" dirty="0">
                <a:latin typeface="나눔스퀘어 Bold" panose="020B0600000101010101" pitchFamily="50" charset="-127"/>
                <a:ea typeface="나눔스퀘어 Bold" panose="020B0600000101010101" pitchFamily="50" charset="-127"/>
              </a:rPr>
              <a:t>(0~1</a:t>
            </a:r>
            <a:r>
              <a:rPr lang="ko-KR" altLang="en-US" sz="1600" dirty="0">
                <a:latin typeface="나눔스퀘어 Bold" panose="020B0600000101010101" pitchFamily="50" charset="-127"/>
                <a:ea typeface="나눔스퀘어 Bold" panose="020B0600000101010101" pitchFamily="50" charset="-127"/>
              </a:rPr>
              <a:t>사이 값으로 </a:t>
            </a:r>
            <a:r>
              <a:rPr lang="en-US" altLang="ko-KR" sz="1600" dirty="0">
                <a:latin typeface="나눔스퀘어 Bold" panose="020B0600000101010101" pitchFamily="50" charset="-127"/>
                <a:ea typeface="나눔스퀘어 Bold" panose="020B0600000101010101" pitchFamily="50" charset="-127"/>
              </a:rPr>
              <a:t>normalize)</a:t>
            </a:r>
          </a:p>
        </p:txBody>
      </p:sp>
      <p:sp>
        <p:nvSpPr>
          <p:cNvPr id="16" name="직사각형 15">
            <a:extLst>
              <a:ext uri="{FF2B5EF4-FFF2-40B4-BE49-F238E27FC236}">
                <a16:creationId xmlns:a16="http://schemas.microsoft.com/office/drawing/2014/main" id="{613765B8-9F78-4777-8E2E-6E78C72C2064}"/>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2D6618D-D5F2-40B5-B8DC-9C420AFB19E4}"/>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19" name="직사각형 18">
            <a:extLst>
              <a:ext uri="{FF2B5EF4-FFF2-40B4-BE49-F238E27FC236}">
                <a16:creationId xmlns:a16="http://schemas.microsoft.com/office/drawing/2014/main" id="{C2FEA972-739B-4CC7-8B8A-54EC55356BED}"/>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7F0E355-5BF9-44EA-A561-8A35F2DD3317}"/>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21" name="TextBox 20">
            <a:extLst>
              <a:ext uri="{FF2B5EF4-FFF2-40B4-BE49-F238E27FC236}">
                <a16:creationId xmlns:a16="http://schemas.microsoft.com/office/drawing/2014/main" id="{A34E09F1-4AB5-4E20-B689-28B4CE9ACC16}"/>
              </a:ext>
            </a:extLst>
          </p:cNvPr>
          <p:cNvSpPr txBox="1"/>
          <p:nvPr/>
        </p:nvSpPr>
        <p:spPr>
          <a:xfrm>
            <a:off x="4741974" y="2965404"/>
            <a:ext cx="646770" cy="400110"/>
          </a:xfrm>
          <a:prstGeom prst="rect">
            <a:avLst/>
          </a:prstGeom>
          <a:noFill/>
        </p:spPr>
        <p:txBody>
          <a:bodyPr wrap="square" rtlCol="0">
            <a:spAutoFit/>
          </a:bodyPr>
          <a:lstStyle/>
          <a:p>
            <a:r>
              <a:rPr lang="en-US" altLang="ko-KR" sz="2000" b="1" dirty="0">
                <a:solidFill>
                  <a:srgbClr val="6D9EEB"/>
                </a:solidFill>
              </a:rPr>
              <a:t>0.6</a:t>
            </a:r>
            <a:endParaRPr lang="ko-KR" altLang="en-US" sz="2000" b="1" dirty="0">
              <a:solidFill>
                <a:srgbClr val="6D9EEB"/>
              </a:solidFill>
            </a:endParaRPr>
          </a:p>
        </p:txBody>
      </p:sp>
      <p:sp>
        <p:nvSpPr>
          <p:cNvPr id="22" name="TextBox 21">
            <a:extLst>
              <a:ext uri="{FF2B5EF4-FFF2-40B4-BE49-F238E27FC236}">
                <a16:creationId xmlns:a16="http://schemas.microsoft.com/office/drawing/2014/main" id="{EDE6EA15-A6AE-467C-8B10-63A5CC64F281}"/>
              </a:ext>
            </a:extLst>
          </p:cNvPr>
          <p:cNvSpPr txBox="1"/>
          <p:nvPr/>
        </p:nvSpPr>
        <p:spPr>
          <a:xfrm>
            <a:off x="6127399" y="2965404"/>
            <a:ext cx="771389" cy="400110"/>
          </a:xfrm>
          <a:prstGeom prst="rect">
            <a:avLst/>
          </a:prstGeom>
          <a:noFill/>
        </p:spPr>
        <p:txBody>
          <a:bodyPr wrap="square" rtlCol="0">
            <a:spAutoFit/>
          </a:bodyPr>
          <a:lstStyle/>
          <a:p>
            <a:r>
              <a:rPr lang="en-US" altLang="ko-KR" sz="2000" b="1" dirty="0">
                <a:solidFill>
                  <a:srgbClr val="6D9EEB"/>
                </a:solidFill>
              </a:rPr>
              <a:t>0.2</a:t>
            </a:r>
            <a:endParaRPr lang="ko-KR" altLang="en-US" sz="2000" b="1" dirty="0">
              <a:solidFill>
                <a:srgbClr val="6D9EEB"/>
              </a:solidFill>
            </a:endParaRPr>
          </a:p>
        </p:txBody>
      </p:sp>
      <p:sp>
        <p:nvSpPr>
          <p:cNvPr id="23" name="TextBox 22">
            <a:extLst>
              <a:ext uri="{FF2B5EF4-FFF2-40B4-BE49-F238E27FC236}">
                <a16:creationId xmlns:a16="http://schemas.microsoft.com/office/drawing/2014/main" id="{92DA214D-F84A-4F46-87B5-B1820C65E297}"/>
              </a:ext>
            </a:extLst>
          </p:cNvPr>
          <p:cNvSpPr txBox="1"/>
          <p:nvPr/>
        </p:nvSpPr>
        <p:spPr>
          <a:xfrm>
            <a:off x="7450252" y="2965404"/>
            <a:ext cx="771389" cy="400110"/>
          </a:xfrm>
          <a:prstGeom prst="rect">
            <a:avLst/>
          </a:prstGeom>
          <a:noFill/>
        </p:spPr>
        <p:txBody>
          <a:bodyPr wrap="square" rtlCol="0">
            <a:spAutoFit/>
          </a:bodyPr>
          <a:lstStyle/>
          <a:p>
            <a:r>
              <a:rPr lang="en-US" altLang="ko-KR" sz="2000" b="1" dirty="0">
                <a:solidFill>
                  <a:srgbClr val="6D9EEB"/>
                </a:solidFill>
              </a:rPr>
              <a:t>0.15</a:t>
            </a:r>
            <a:endParaRPr lang="ko-KR" altLang="en-US" sz="2000" b="1" dirty="0">
              <a:solidFill>
                <a:srgbClr val="6D9EEB"/>
              </a:solidFill>
            </a:endParaRPr>
          </a:p>
        </p:txBody>
      </p:sp>
      <p:sp>
        <p:nvSpPr>
          <p:cNvPr id="24" name="TextBox 23">
            <a:extLst>
              <a:ext uri="{FF2B5EF4-FFF2-40B4-BE49-F238E27FC236}">
                <a16:creationId xmlns:a16="http://schemas.microsoft.com/office/drawing/2014/main" id="{2D07AE97-F0DD-4630-92BD-5E9AD892DA20}"/>
              </a:ext>
            </a:extLst>
          </p:cNvPr>
          <p:cNvSpPr txBox="1"/>
          <p:nvPr/>
        </p:nvSpPr>
        <p:spPr>
          <a:xfrm>
            <a:off x="8773103" y="2965404"/>
            <a:ext cx="771389" cy="400110"/>
          </a:xfrm>
          <a:prstGeom prst="rect">
            <a:avLst/>
          </a:prstGeom>
          <a:noFill/>
        </p:spPr>
        <p:txBody>
          <a:bodyPr wrap="square" rtlCol="0">
            <a:spAutoFit/>
          </a:bodyPr>
          <a:lstStyle/>
          <a:p>
            <a:r>
              <a:rPr lang="en-US" altLang="ko-KR" sz="2000" b="1" dirty="0">
                <a:solidFill>
                  <a:srgbClr val="6D9EEB"/>
                </a:solidFill>
              </a:rPr>
              <a:t>0.05</a:t>
            </a:r>
            <a:endParaRPr lang="ko-KR" altLang="en-US" sz="2000" b="1" dirty="0">
              <a:solidFill>
                <a:srgbClr val="6D9EEB"/>
              </a:solidFill>
            </a:endParaRPr>
          </a:p>
        </p:txBody>
      </p:sp>
      <p:sp>
        <p:nvSpPr>
          <p:cNvPr id="2" name="슬라이드 번호 개체 틀 1">
            <a:extLst>
              <a:ext uri="{FF2B5EF4-FFF2-40B4-BE49-F238E27FC236}">
                <a16:creationId xmlns:a16="http://schemas.microsoft.com/office/drawing/2014/main" id="{7ED4ED29-6F27-43AB-A503-E9105E990495}"/>
              </a:ext>
            </a:extLst>
          </p:cNvPr>
          <p:cNvSpPr>
            <a:spLocks noGrp="1"/>
          </p:cNvSpPr>
          <p:nvPr>
            <p:ph type="sldNum" sz="quarter" idx="12"/>
          </p:nvPr>
        </p:nvSpPr>
        <p:spPr/>
        <p:txBody>
          <a:bodyPr/>
          <a:lstStyle/>
          <a:p>
            <a:fld id="{8250BAE3-1FED-4EBA-80AA-AF0302E483EE}" type="slidenum">
              <a:rPr lang="ko-KR" altLang="en-US" smtClean="0"/>
              <a:t>18</a:t>
            </a:fld>
            <a:endParaRPr lang="ko-KR" altLang="en-US"/>
          </a:p>
        </p:txBody>
      </p:sp>
    </p:spTree>
    <p:extLst>
      <p:ext uri="{BB962C8B-B14F-4D97-AF65-F5344CB8AC3E}">
        <p14:creationId xmlns:p14="http://schemas.microsoft.com/office/powerpoint/2010/main" val="387868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miro.medium.com/max/1463/1*To0B46mMA8sHuHqJMwnQbg.gif">
            <a:extLst>
              <a:ext uri="{FF2B5EF4-FFF2-40B4-BE49-F238E27FC236}">
                <a16:creationId xmlns:a16="http://schemas.microsoft.com/office/drawing/2014/main" id="{331F240E-4604-4606-BB78-774C94C7EB8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9797" y="646668"/>
            <a:ext cx="7213448" cy="5472795"/>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F780796-C803-481E-8664-1C2BF4319C4F}"/>
              </a:ext>
            </a:extLst>
          </p:cNvPr>
          <p:cNvSpPr txBox="1"/>
          <p:nvPr/>
        </p:nvSpPr>
        <p:spPr>
          <a:xfrm>
            <a:off x="679044" y="6098107"/>
            <a:ext cx="11023134" cy="426335"/>
          </a:xfrm>
          <a:prstGeom prst="rect">
            <a:avLst/>
          </a:prstGeom>
          <a:noFill/>
        </p:spPr>
        <p:txBody>
          <a:bodyPr wrap="square" rtlCol="0">
            <a:spAutoFit/>
          </a:bodyPr>
          <a:lstStyle/>
          <a:p>
            <a:pPr algn="ctr">
              <a:lnSpc>
                <a:spcPct val="130000"/>
              </a:lnSpc>
            </a:pPr>
            <a:r>
              <a:rPr lang="en-US" altLang="ko-KR" dirty="0">
                <a:latin typeface="나눔스퀘어 Bold" panose="020B0600000101010101" pitchFamily="50" charset="-127"/>
                <a:ea typeface="나눔스퀘어 Bold" panose="020B0600000101010101" pitchFamily="50" charset="-127"/>
              </a:rPr>
              <a:t>3. </a:t>
            </a:r>
            <a:r>
              <a:rPr lang="ko-KR" altLang="en-US" dirty="0">
                <a:latin typeface="나눔스퀘어 Bold" panose="020B0600000101010101" pitchFamily="50" charset="-127"/>
                <a:ea typeface="나눔스퀘어 Bold" panose="020B0600000101010101" pitchFamily="50" charset="-127"/>
              </a:rPr>
              <a:t>각 인코더</a:t>
            </a:r>
            <a:r>
              <a:rPr lang="en-US" altLang="ko-KR" dirty="0">
                <a:latin typeface="나눔스퀘어 Bold" panose="020B0600000101010101" pitchFamily="50" charset="-127"/>
                <a:ea typeface="나눔스퀘어 Bold" panose="020B0600000101010101" pitchFamily="50" charset="-127"/>
              </a:rPr>
              <a:t> hidden state</a:t>
            </a:r>
            <a:r>
              <a:rPr lang="en-US" altLang="ko-KR" dirty="0">
                <a:solidFill>
                  <a:schemeClr val="accent6">
                    <a:lumMod val="75000"/>
                  </a:schemeClr>
                </a:solidFill>
                <a:latin typeface="나눔스퀘어 Bold" panose="020B0600000101010101" pitchFamily="50" charset="-127"/>
                <a:ea typeface="나눔스퀘어 Bold" panose="020B0600000101010101" pitchFamily="50" charset="-127"/>
              </a:rPr>
              <a:t>(Key)</a:t>
            </a:r>
            <a:r>
              <a:rPr lang="ko-KR" altLang="en-US" dirty="0">
                <a:latin typeface="나눔스퀘어 Bold" panose="020B0600000101010101" pitchFamily="50" charset="-127"/>
                <a:ea typeface="나눔스퀘어 Bold" panose="020B0600000101010101" pitchFamily="50" charset="-127"/>
              </a:rPr>
              <a:t>에 </a:t>
            </a:r>
            <a:r>
              <a:rPr lang="en-US" altLang="ko-KR" dirty="0" err="1">
                <a:latin typeface="나눔스퀘어 Bold" panose="020B0600000101010101" pitchFamily="50" charset="-127"/>
                <a:ea typeface="나눔스퀘어 Bold" panose="020B0600000101010101" pitchFamily="50" charset="-127"/>
              </a:rPr>
              <a:t>Softmaxed</a:t>
            </a:r>
            <a:r>
              <a:rPr lang="en-US" altLang="ko-KR" dirty="0">
                <a:latin typeface="나눔스퀘어 Bold" panose="020B0600000101010101" pitchFamily="50" charset="-127"/>
                <a:ea typeface="나눔스퀘어 Bold" panose="020B0600000101010101" pitchFamily="50" charset="-127"/>
              </a:rPr>
              <a:t> score</a:t>
            </a:r>
            <a:r>
              <a:rPr lang="ko-KR" altLang="en-US" dirty="0">
                <a:latin typeface="나눔스퀘어 Bold" panose="020B0600000101010101" pitchFamily="50" charset="-127"/>
                <a:ea typeface="나눔스퀘어 Bold" panose="020B0600000101010101" pitchFamily="50" charset="-127"/>
              </a:rPr>
              <a:t>를</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곱해 </a:t>
            </a:r>
            <a:r>
              <a:rPr lang="ko-KR" altLang="en-US" dirty="0" err="1">
                <a:latin typeface="나눔스퀘어 Bold" panose="020B0600000101010101" pitchFamily="50" charset="-127"/>
                <a:ea typeface="나눔스퀘어 Bold" panose="020B0600000101010101" pitchFamily="50" charset="-127"/>
              </a:rPr>
              <a:t>가중합</a:t>
            </a:r>
            <a:r>
              <a:rPr lang="ko-KR" altLang="en-US" dirty="0">
                <a:latin typeface="나눔스퀘어 Bold" panose="020B0600000101010101" pitchFamily="50" charset="-127"/>
                <a:ea typeface="나눔스퀘어 Bold" panose="020B0600000101010101" pitchFamily="50" charset="-127"/>
              </a:rPr>
              <a:t> 된 벡터들</a:t>
            </a:r>
            <a:r>
              <a:rPr lang="en-US" altLang="ko-KR" b="1" dirty="0">
                <a:solidFill>
                  <a:srgbClr val="7030A0"/>
                </a:solidFill>
                <a:latin typeface="나눔스퀘어 Bold" panose="020B0600000101010101" pitchFamily="50" charset="-127"/>
                <a:ea typeface="나눔스퀘어 Bold" panose="020B0600000101010101" pitchFamily="50" charset="-127"/>
              </a:rPr>
              <a:t>(Values)</a:t>
            </a:r>
            <a:r>
              <a:rPr lang="ko-KR" altLang="en-US" dirty="0">
                <a:latin typeface="나눔스퀘어 Bold" panose="020B0600000101010101" pitchFamily="50" charset="-127"/>
                <a:ea typeface="나눔스퀘어 Bold" panose="020B0600000101010101" pitchFamily="50" charset="-127"/>
              </a:rPr>
              <a:t>를 구합니다</a:t>
            </a:r>
            <a:r>
              <a:rPr lang="en-US" altLang="ko-KR" dirty="0">
                <a:latin typeface="나눔스퀘어 Bold" panose="020B0600000101010101" pitchFamily="50" charset="-127"/>
                <a:ea typeface="나눔스퀘어 Bold" panose="020B0600000101010101" pitchFamily="50" charset="-127"/>
              </a:rPr>
              <a:t>.</a:t>
            </a:r>
          </a:p>
        </p:txBody>
      </p:sp>
      <p:sp>
        <p:nvSpPr>
          <p:cNvPr id="16" name="직사각형 15">
            <a:extLst>
              <a:ext uri="{FF2B5EF4-FFF2-40B4-BE49-F238E27FC236}">
                <a16:creationId xmlns:a16="http://schemas.microsoft.com/office/drawing/2014/main" id="{613765B8-9F78-4777-8E2E-6E78C72C2064}"/>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2D6618D-D5F2-40B5-B8DC-9C420AFB19E4}"/>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19" name="직사각형 18">
            <a:extLst>
              <a:ext uri="{FF2B5EF4-FFF2-40B4-BE49-F238E27FC236}">
                <a16:creationId xmlns:a16="http://schemas.microsoft.com/office/drawing/2014/main" id="{C2FEA972-739B-4CC7-8B8A-54EC55356BED}"/>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7F0E355-5BF9-44EA-A561-8A35F2DD3317}"/>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2" name="TextBox 1">
            <a:extLst>
              <a:ext uri="{FF2B5EF4-FFF2-40B4-BE49-F238E27FC236}">
                <a16:creationId xmlns:a16="http://schemas.microsoft.com/office/drawing/2014/main" id="{DA9D786B-AB02-4CDF-B579-8B527588DF95}"/>
              </a:ext>
            </a:extLst>
          </p:cNvPr>
          <p:cNvSpPr txBox="1"/>
          <p:nvPr/>
        </p:nvSpPr>
        <p:spPr>
          <a:xfrm>
            <a:off x="4886937" y="2708929"/>
            <a:ext cx="646770" cy="400110"/>
          </a:xfrm>
          <a:prstGeom prst="rect">
            <a:avLst/>
          </a:prstGeom>
          <a:noFill/>
        </p:spPr>
        <p:txBody>
          <a:bodyPr wrap="square" rtlCol="0">
            <a:spAutoFit/>
          </a:bodyPr>
          <a:lstStyle/>
          <a:p>
            <a:r>
              <a:rPr lang="en-US" altLang="ko-KR" sz="2000" b="1" dirty="0">
                <a:solidFill>
                  <a:srgbClr val="6D9EEB"/>
                </a:solidFill>
              </a:rPr>
              <a:t>0.6</a:t>
            </a:r>
            <a:endParaRPr lang="ko-KR" altLang="en-US" sz="2000" b="1" dirty="0">
              <a:solidFill>
                <a:srgbClr val="6D9EEB"/>
              </a:solidFill>
            </a:endParaRPr>
          </a:p>
        </p:txBody>
      </p:sp>
      <p:sp>
        <p:nvSpPr>
          <p:cNvPr id="15" name="TextBox 14">
            <a:extLst>
              <a:ext uri="{FF2B5EF4-FFF2-40B4-BE49-F238E27FC236}">
                <a16:creationId xmlns:a16="http://schemas.microsoft.com/office/drawing/2014/main" id="{FA2EDCF0-1D8E-4145-AE64-C7423320487E}"/>
              </a:ext>
            </a:extLst>
          </p:cNvPr>
          <p:cNvSpPr txBox="1"/>
          <p:nvPr/>
        </p:nvSpPr>
        <p:spPr>
          <a:xfrm>
            <a:off x="6272362" y="2708929"/>
            <a:ext cx="771389" cy="400110"/>
          </a:xfrm>
          <a:prstGeom prst="rect">
            <a:avLst/>
          </a:prstGeom>
          <a:noFill/>
        </p:spPr>
        <p:txBody>
          <a:bodyPr wrap="square" rtlCol="0">
            <a:spAutoFit/>
          </a:bodyPr>
          <a:lstStyle/>
          <a:p>
            <a:r>
              <a:rPr lang="en-US" altLang="ko-KR" sz="2000" b="1" dirty="0">
                <a:solidFill>
                  <a:srgbClr val="6D9EEB"/>
                </a:solidFill>
              </a:rPr>
              <a:t>0.2</a:t>
            </a:r>
            <a:endParaRPr lang="ko-KR" altLang="en-US" sz="2000" b="1" dirty="0">
              <a:solidFill>
                <a:srgbClr val="6D9EEB"/>
              </a:solidFill>
            </a:endParaRPr>
          </a:p>
        </p:txBody>
      </p:sp>
      <p:sp>
        <p:nvSpPr>
          <p:cNvPr id="18" name="TextBox 17">
            <a:extLst>
              <a:ext uri="{FF2B5EF4-FFF2-40B4-BE49-F238E27FC236}">
                <a16:creationId xmlns:a16="http://schemas.microsoft.com/office/drawing/2014/main" id="{6395F653-6782-4582-8F6A-0C7D4F36A531}"/>
              </a:ext>
            </a:extLst>
          </p:cNvPr>
          <p:cNvSpPr txBox="1"/>
          <p:nvPr/>
        </p:nvSpPr>
        <p:spPr>
          <a:xfrm>
            <a:off x="7595215" y="2708929"/>
            <a:ext cx="771389" cy="400110"/>
          </a:xfrm>
          <a:prstGeom prst="rect">
            <a:avLst/>
          </a:prstGeom>
          <a:noFill/>
        </p:spPr>
        <p:txBody>
          <a:bodyPr wrap="square" rtlCol="0">
            <a:spAutoFit/>
          </a:bodyPr>
          <a:lstStyle/>
          <a:p>
            <a:r>
              <a:rPr lang="en-US" altLang="ko-KR" sz="2000" b="1" dirty="0">
                <a:solidFill>
                  <a:srgbClr val="6D9EEB"/>
                </a:solidFill>
              </a:rPr>
              <a:t>0.15</a:t>
            </a:r>
            <a:endParaRPr lang="ko-KR" altLang="en-US" sz="2000" b="1" dirty="0">
              <a:solidFill>
                <a:srgbClr val="6D9EEB"/>
              </a:solidFill>
            </a:endParaRPr>
          </a:p>
        </p:txBody>
      </p:sp>
      <p:sp>
        <p:nvSpPr>
          <p:cNvPr id="21" name="TextBox 20">
            <a:extLst>
              <a:ext uri="{FF2B5EF4-FFF2-40B4-BE49-F238E27FC236}">
                <a16:creationId xmlns:a16="http://schemas.microsoft.com/office/drawing/2014/main" id="{CFD7E880-BF5D-4E40-AF9D-8492DB9A3206}"/>
              </a:ext>
            </a:extLst>
          </p:cNvPr>
          <p:cNvSpPr txBox="1"/>
          <p:nvPr/>
        </p:nvSpPr>
        <p:spPr>
          <a:xfrm>
            <a:off x="8918066" y="2708929"/>
            <a:ext cx="771389" cy="400110"/>
          </a:xfrm>
          <a:prstGeom prst="rect">
            <a:avLst/>
          </a:prstGeom>
          <a:noFill/>
        </p:spPr>
        <p:txBody>
          <a:bodyPr wrap="square" rtlCol="0">
            <a:spAutoFit/>
          </a:bodyPr>
          <a:lstStyle/>
          <a:p>
            <a:r>
              <a:rPr lang="en-US" altLang="ko-KR" sz="2000" b="1" dirty="0">
                <a:solidFill>
                  <a:srgbClr val="6D9EEB"/>
                </a:solidFill>
              </a:rPr>
              <a:t>0.05</a:t>
            </a:r>
            <a:endParaRPr lang="ko-KR" altLang="en-US" sz="2000" b="1" dirty="0">
              <a:solidFill>
                <a:srgbClr val="6D9EEB"/>
              </a:solidFill>
            </a:endParaRPr>
          </a:p>
        </p:txBody>
      </p:sp>
      <p:sp>
        <p:nvSpPr>
          <p:cNvPr id="3" name="직사각형 2">
            <a:extLst>
              <a:ext uri="{FF2B5EF4-FFF2-40B4-BE49-F238E27FC236}">
                <a16:creationId xmlns:a16="http://schemas.microsoft.com/office/drawing/2014/main" id="{7A488DFB-C585-487A-9B3A-95E36194F1A2}"/>
              </a:ext>
            </a:extLst>
          </p:cNvPr>
          <p:cNvSpPr/>
          <p:nvPr/>
        </p:nvSpPr>
        <p:spPr>
          <a:xfrm>
            <a:off x="4077439" y="2446733"/>
            <a:ext cx="780663" cy="369332"/>
          </a:xfrm>
          <a:prstGeom prst="rect">
            <a:avLst/>
          </a:prstGeom>
        </p:spPr>
        <p:txBody>
          <a:bodyPr wrap="none">
            <a:spAutoFit/>
          </a:bodyPr>
          <a:lstStyle/>
          <a:p>
            <a:r>
              <a:rPr lang="en-US" altLang="ko-KR" b="1" dirty="0">
                <a:solidFill>
                  <a:srgbClr val="7030A0"/>
                </a:solidFill>
                <a:latin typeface="나눔스퀘어 Bold" panose="020B0600000101010101" pitchFamily="50" charset="-127"/>
                <a:ea typeface="나눔스퀘어 Bold" panose="020B0600000101010101" pitchFamily="50" charset="-127"/>
              </a:rPr>
              <a:t>Value</a:t>
            </a:r>
            <a:endParaRPr lang="ko-KR" altLang="en-US" b="1" dirty="0"/>
          </a:p>
        </p:txBody>
      </p:sp>
      <p:sp>
        <p:nvSpPr>
          <p:cNvPr id="22" name="직사각형 21">
            <a:extLst>
              <a:ext uri="{FF2B5EF4-FFF2-40B4-BE49-F238E27FC236}">
                <a16:creationId xmlns:a16="http://schemas.microsoft.com/office/drawing/2014/main" id="{92D12B55-2FCE-4C1F-829A-85CC5FFCAF80}"/>
              </a:ext>
            </a:extLst>
          </p:cNvPr>
          <p:cNvSpPr/>
          <p:nvPr/>
        </p:nvSpPr>
        <p:spPr>
          <a:xfrm>
            <a:off x="5479484" y="2446733"/>
            <a:ext cx="780663" cy="369332"/>
          </a:xfrm>
          <a:prstGeom prst="rect">
            <a:avLst/>
          </a:prstGeom>
        </p:spPr>
        <p:txBody>
          <a:bodyPr wrap="none">
            <a:spAutoFit/>
          </a:bodyPr>
          <a:lstStyle/>
          <a:p>
            <a:r>
              <a:rPr lang="en-US" altLang="ko-KR" b="1" dirty="0">
                <a:solidFill>
                  <a:srgbClr val="7030A0"/>
                </a:solidFill>
                <a:latin typeface="나눔스퀘어 Bold" panose="020B0600000101010101" pitchFamily="50" charset="-127"/>
                <a:ea typeface="나눔스퀘어 Bold" panose="020B0600000101010101" pitchFamily="50" charset="-127"/>
              </a:rPr>
              <a:t>Value</a:t>
            </a:r>
            <a:endParaRPr lang="ko-KR" altLang="en-US" b="1" dirty="0"/>
          </a:p>
        </p:txBody>
      </p:sp>
      <p:sp>
        <p:nvSpPr>
          <p:cNvPr id="23" name="직사각형 22">
            <a:extLst>
              <a:ext uri="{FF2B5EF4-FFF2-40B4-BE49-F238E27FC236}">
                <a16:creationId xmlns:a16="http://schemas.microsoft.com/office/drawing/2014/main" id="{6FAB9910-462A-40A3-9A3A-FF3BB83EC234}"/>
              </a:ext>
            </a:extLst>
          </p:cNvPr>
          <p:cNvSpPr/>
          <p:nvPr/>
        </p:nvSpPr>
        <p:spPr>
          <a:xfrm>
            <a:off x="6865299" y="2446733"/>
            <a:ext cx="780663" cy="369332"/>
          </a:xfrm>
          <a:prstGeom prst="rect">
            <a:avLst/>
          </a:prstGeom>
        </p:spPr>
        <p:txBody>
          <a:bodyPr wrap="none">
            <a:spAutoFit/>
          </a:bodyPr>
          <a:lstStyle/>
          <a:p>
            <a:r>
              <a:rPr lang="en-US" altLang="ko-KR" b="1" dirty="0">
                <a:solidFill>
                  <a:srgbClr val="7030A0"/>
                </a:solidFill>
                <a:latin typeface="나눔스퀘어 Bold" panose="020B0600000101010101" pitchFamily="50" charset="-127"/>
                <a:ea typeface="나눔스퀘어 Bold" panose="020B0600000101010101" pitchFamily="50" charset="-127"/>
              </a:rPr>
              <a:t>Value</a:t>
            </a:r>
            <a:endParaRPr lang="ko-KR" altLang="en-US" b="1" dirty="0"/>
          </a:p>
        </p:txBody>
      </p:sp>
      <p:sp>
        <p:nvSpPr>
          <p:cNvPr id="24" name="직사각형 23">
            <a:extLst>
              <a:ext uri="{FF2B5EF4-FFF2-40B4-BE49-F238E27FC236}">
                <a16:creationId xmlns:a16="http://schemas.microsoft.com/office/drawing/2014/main" id="{A2EA2477-F27A-42EF-897A-66D14EE9B842}"/>
              </a:ext>
            </a:extLst>
          </p:cNvPr>
          <p:cNvSpPr/>
          <p:nvPr/>
        </p:nvSpPr>
        <p:spPr>
          <a:xfrm>
            <a:off x="8137403" y="2446733"/>
            <a:ext cx="780663" cy="369332"/>
          </a:xfrm>
          <a:prstGeom prst="rect">
            <a:avLst/>
          </a:prstGeom>
        </p:spPr>
        <p:txBody>
          <a:bodyPr wrap="none">
            <a:spAutoFit/>
          </a:bodyPr>
          <a:lstStyle/>
          <a:p>
            <a:r>
              <a:rPr lang="en-US" altLang="ko-KR" b="1" dirty="0">
                <a:solidFill>
                  <a:srgbClr val="7030A0"/>
                </a:solidFill>
                <a:latin typeface="나눔스퀘어 Bold" panose="020B0600000101010101" pitchFamily="50" charset="-127"/>
                <a:ea typeface="나눔스퀘어 Bold" panose="020B0600000101010101" pitchFamily="50" charset="-127"/>
              </a:rPr>
              <a:t>Value</a:t>
            </a:r>
            <a:endParaRPr lang="ko-KR" altLang="en-US" b="1" dirty="0"/>
          </a:p>
        </p:txBody>
      </p:sp>
      <p:sp>
        <p:nvSpPr>
          <p:cNvPr id="4" name="슬라이드 번호 개체 틀 3">
            <a:extLst>
              <a:ext uri="{FF2B5EF4-FFF2-40B4-BE49-F238E27FC236}">
                <a16:creationId xmlns:a16="http://schemas.microsoft.com/office/drawing/2014/main" id="{7F2F1762-7EA3-49D6-9629-E5D83C2CB75F}"/>
              </a:ext>
            </a:extLst>
          </p:cNvPr>
          <p:cNvSpPr>
            <a:spLocks noGrp="1"/>
          </p:cNvSpPr>
          <p:nvPr>
            <p:ph type="sldNum" sz="quarter" idx="12"/>
          </p:nvPr>
        </p:nvSpPr>
        <p:spPr/>
        <p:txBody>
          <a:bodyPr/>
          <a:lstStyle/>
          <a:p>
            <a:fld id="{8250BAE3-1FED-4EBA-80AA-AF0302E483EE}" type="slidenum">
              <a:rPr lang="ko-KR" altLang="en-US" smtClean="0"/>
              <a:t>19</a:t>
            </a:fld>
            <a:endParaRPr lang="ko-KR" altLang="en-US"/>
          </a:p>
        </p:txBody>
      </p:sp>
    </p:spTree>
    <p:extLst>
      <p:ext uri="{BB962C8B-B14F-4D97-AF65-F5344CB8AC3E}">
        <p14:creationId xmlns:p14="http://schemas.microsoft.com/office/powerpoint/2010/main" val="317167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2865156" y="773678"/>
            <a:ext cx="1152577" cy="890961"/>
          </a:xfrm>
        </p:spPr>
        <p:txBody>
          <a:bodyPr>
            <a:normAutofit/>
          </a:bodyPr>
          <a:lstStyle/>
          <a:p>
            <a:pPr algn="dist"/>
            <a:r>
              <a:rPr lang="ko-KR" altLang="en-US" sz="4000" dirty="0">
                <a:latin typeface="나눔스퀘어 Bold" panose="020B0600000101010101" pitchFamily="50" charset="-127"/>
                <a:ea typeface="나눔스퀘어 Bold" panose="020B0600000101010101" pitchFamily="50" charset="-127"/>
              </a:rPr>
              <a:t>목차</a:t>
            </a:r>
          </a:p>
        </p:txBody>
      </p:sp>
      <p:sp>
        <p:nvSpPr>
          <p:cNvPr id="3" name="부제목 2">
            <a:extLst>
              <a:ext uri="{FF2B5EF4-FFF2-40B4-BE49-F238E27FC236}">
                <a16:creationId xmlns:a16="http://schemas.microsoft.com/office/drawing/2014/main" id="{9239A9C3-BD03-4F97-9532-9C9419A47068}"/>
              </a:ext>
            </a:extLst>
          </p:cNvPr>
          <p:cNvSpPr>
            <a:spLocks noGrp="1"/>
          </p:cNvSpPr>
          <p:nvPr>
            <p:ph type="subTitle" idx="1"/>
          </p:nvPr>
        </p:nvSpPr>
        <p:spPr>
          <a:xfrm>
            <a:off x="5009276" y="875520"/>
            <a:ext cx="5574485" cy="4866308"/>
          </a:xfrm>
        </p:spPr>
        <p:txBody>
          <a:bodyPr>
            <a:normAutofit/>
          </a:bodyPr>
          <a:lstStyle/>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Seq2Seq</a:t>
            </a:r>
          </a:p>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Seq2Seq with Attention</a:t>
            </a:r>
          </a:p>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Transformer (Encoder </a:t>
            </a:r>
            <a:r>
              <a:rPr lang="ko-KR" altLang="en-US" sz="2000" dirty="0">
                <a:latin typeface="나눔스퀘어_ac Bold" panose="020B0600000101010101" pitchFamily="50" charset="-127"/>
                <a:ea typeface="나눔스퀘어_ac Bold" panose="020B0600000101010101" pitchFamily="50" charset="-127"/>
              </a:rPr>
              <a:t>위주</a:t>
            </a:r>
            <a:r>
              <a:rPr lang="en-US" altLang="ko-KR" sz="2000" dirty="0">
                <a:latin typeface="나눔스퀘어_ac Bold" panose="020B0600000101010101" pitchFamily="50" charset="-127"/>
                <a:ea typeface="나눔스퀘어_ac Bold" panose="020B0600000101010101" pitchFamily="50" charset="-127"/>
              </a:rPr>
              <a:t>)</a:t>
            </a:r>
          </a:p>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BERT</a:t>
            </a:r>
          </a:p>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BERT </a:t>
            </a:r>
            <a:r>
              <a:rPr lang="ko-KR" altLang="en-US" sz="2000" dirty="0">
                <a:latin typeface="나눔스퀘어_ac Bold" panose="020B0600000101010101" pitchFamily="50" charset="-127"/>
                <a:ea typeface="나눔스퀘어_ac Bold" panose="020B0600000101010101" pitchFamily="50" charset="-127"/>
              </a:rPr>
              <a:t>실습 </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네이버 영화 리뷰 감성분류</a:t>
            </a:r>
            <a:endParaRPr lang="en-US" altLang="ko-KR" sz="2000" dirty="0">
              <a:latin typeface="나눔스퀘어_ac Bold" panose="020B0600000101010101" pitchFamily="50" charset="-127"/>
              <a:ea typeface="나눔스퀘어_ac Bold" panose="020B0600000101010101" pitchFamily="50" charset="-127"/>
            </a:endParaRPr>
          </a:p>
          <a:p>
            <a:pPr marL="514350" indent="-514350" algn="l">
              <a:lnSpc>
                <a:spcPct val="200000"/>
              </a:lnSpc>
              <a:buFont typeface="+mj-lt"/>
              <a:buAutoNum type="romanUcPeriod"/>
            </a:pPr>
            <a:r>
              <a:rPr lang="en-US" altLang="ko-KR" sz="2000" dirty="0">
                <a:latin typeface="나눔스퀘어_ac Bold" panose="020B0600000101010101" pitchFamily="50" charset="-127"/>
                <a:ea typeface="나눔스퀘어_ac Bold" panose="020B0600000101010101" pitchFamily="50" charset="-127"/>
              </a:rPr>
              <a:t>Reference</a:t>
            </a:r>
          </a:p>
        </p:txBody>
      </p:sp>
      <p:grpSp>
        <p:nvGrpSpPr>
          <p:cNvPr id="7" name="그룹 6">
            <a:extLst>
              <a:ext uri="{FF2B5EF4-FFF2-40B4-BE49-F238E27FC236}">
                <a16:creationId xmlns:a16="http://schemas.microsoft.com/office/drawing/2014/main" id="{0A6F6CF5-0502-450A-8182-B9432F4456AA}"/>
              </a:ext>
            </a:extLst>
          </p:cNvPr>
          <p:cNvGrpSpPr/>
          <p:nvPr/>
        </p:nvGrpSpPr>
        <p:grpSpPr>
          <a:xfrm rot="5400000">
            <a:off x="2430936" y="1313718"/>
            <a:ext cx="609955" cy="92171"/>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6" name="슬라이드 번호 개체 틀 5">
            <a:extLst>
              <a:ext uri="{FF2B5EF4-FFF2-40B4-BE49-F238E27FC236}">
                <a16:creationId xmlns:a16="http://schemas.microsoft.com/office/drawing/2014/main" id="{280D57F8-ADAD-4A77-8A71-E93BBD942AB6}"/>
              </a:ext>
            </a:extLst>
          </p:cNvPr>
          <p:cNvSpPr>
            <a:spLocks noGrp="1"/>
          </p:cNvSpPr>
          <p:nvPr>
            <p:ph type="sldNum" sz="quarter" idx="12"/>
          </p:nvPr>
        </p:nvSpPr>
        <p:spPr/>
        <p:txBody>
          <a:bodyPr/>
          <a:lstStyle/>
          <a:p>
            <a:fld id="{8250BAE3-1FED-4EBA-80AA-AF0302E483EE}" type="slidenum">
              <a:rPr lang="ko-KR" altLang="en-US" smtClean="0"/>
              <a:t>2</a:t>
            </a:fld>
            <a:endParaRPr lang="ko-KR" altLang="en-US"/>
          </a:p>
        </p:txBody>
      </p:sp>
    </p:spTree>
    <p:extLst>
      <p:ext uri="{BB962C8B-B14F-4D97-AF65-F5344CB8AC3E}">
        <p14:creationId xmlns:p14="http://schemas.microsoft.com/office/powerpoint/2010/main" val="637500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miro.medium.com/max/1463/1*yba9dZaE9bEYtDxLqX1tow.gif">
            <a:extLst>
              <a:ext uri="{FF2B5EF4-FFF2-40B4-BE49-F238E27FC236}">
                <a16:creationId xmlns:a16="http://schemas.microsoft.com/office/drawing/2014/main" id="{DA9F7F85-09DC-469C-B28A-A30B863E5E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02545" y="711218"/>
            <a:ext cx="7313856" cy="5548974"/>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F780796-C803-481E-8664-1C2BF4319C4F}"/>
              </a:ext>
            </a:extLst>
          </p:cNvPr>
          <p:cNvSpPr txBox="1"/>
          <p:nvPr/>
        </p:nvSpPr>
        <p:spPr>
          <a:xfrm>
            <a:off x="679044" y="6098107"/>
            <a:ext cx="11023134" cy="426335"/>
          </a:xfrm>
          <a:prstGeom prst="rect">
            <a:avLst/>
          </a:prstGeom>
          <a:noFill/>
        </p:spPr>
        <p:txBody>
          <a:bodyPr wrap="square" rtlCol="0">
            <a:spAutoFit/>
          </a:bodyPr>
          <a:lstStyle/>
          <a:p>
            <a:pPr algn="ctr">
              <a:lnSpc>
                <a:spcPct val="130000"/>
              </a:lnSpc>
            </a:pPr>
            <a:r>
              <a:rPr lang="en-US" altLang="ko-KR" dirty="0">
                <a:latin typeface="나눔스퀘어 Bold" panose="020B0600000101010101" pitchFamily="50" charset="-127"/>
                <a:ea typeface="나눔스퀘어 Bold" panose="020B0600000101010101" pitchFamily="50" charset="-127"/>
              </a:rPr>
              <a:t>4. Attention</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Score</a:t>
            </a:r>
            <a:r>
              <a:rPr lang="ko-KR" altLang="en-US" dirty="0">
                <a:latin typeface="나눔스퀘어 Bold" panose="020B0600000101010101" pitchFamily="50" charset="-127"/>
                <a:ea typeface="나눔스퀘어 Bold" panose="020B0600000101010101" pitchFamily="50" charset="-127"/>
              </a:rPr>
              <a:t>가 </a:t>
            </a:r>
            <a:r>
              <a:rPr lang="ko-KR" altLang="en-US" dirty="0" err="1">
                <a:latin typeface="나눔스퀘어 Bold" panose="020B0600000101010101" pitchFamily="50" charset="-127"/>
                <a:ea typeface="나눔스퀘어 Bold" panose="020B0600000101010101" pitchFamily="50" charset="-127"/>
              </a:rPr>
              <a:t>가중합</a:t>
            </a:r>
            <a:r>
              <a:rPr lang="ko-KR" altLang="en-US" dirty="0">
                <a:latin typeface="나눔스퀘어 Bold" panose="020B0600000101010101" pitchFamily="50" charset="-127"/>
                <a:ea typeface="나눔스퀘어 Bold" panose="020B0600000101010101" pitchFamily="50" charset="-127"/>
              </a:rPr>
              <a:t> 된 인코더 </a:t>
            </a:r>
            <a:r>
              <a:rPr lang="en-US" altLang="ko-KR" dirty="0">
                <a:latin typeface="나눔스퀘어 Bold" panose="020B0600000101010101" pitchFamily="50" charset="-127"/>
                <a:ea typeface="나눔스퀘어 Bold" panose="020B0600000101010101" pitchFamily="50" charset="-127"/>
              </a:rPr>
              <a:t>Hidden State </a:t>
            </a:r>
            <a:r>
              <a:rPr lang="ko-KR" altLang="en-US" dirty="0">
                <a:latin typeface="나눔스퀘어 Bold" panose="020B0600000101010101" pitchFamily="50" charset="-127"/>
                <a:ea typeface="나눔스퀘어 Bold" panose="020B0600000101010101" pitchFamily="50" charset="-127"/>
              </a:rPr>
              <a:t>벡터들</a:t>
            </a:r>
            <a:r>
              <a:rPr lang="en-US" altLang="ko-KR" dirty="0">
                <a:latin typeface="나눔스퀘어 Bold" panose="020B0600000101010101" pitchFamily="50" charset="-127"/>
                <a:ea typeface="나눔스퀘어 Bold" panose="020B0600000101010101" pitchFamily="50" charset="-127"/>
              </a:rPr>
              <a:t>(Values)</a:t>
            </a:r>
            <a:r>
              <a:rPr lang="ko-KR" altLang="en-US" dirty="0">
                <a:latin typeface="나눔스퀘어 Bold" panose="020B0600000101010101" pitchFamily="50" charset="-127"/>
                <a:ea typeface="나눔스퀘어 Bold" panose="020B0600000101010101" pitchFamily="50" charset="-127"/>
              </a:rPr>
              <a:t>을 모두 더합니다</a:t>
            </a:r>
            <a:r>
              <a:rPr lang="en-US" altLang="ko-KR" dirty="0">
                <a:latin typeface="나눔스퀘어 Bold" panose="020B0600000101010101" pitchFamily="50" charset="-127"/>
                <a:ea typeface="나눔스퀘어 Bold" panose="020B0600000101010101" pitchFamily="50" charset="-127"/>
              </a:rPr>
              <a:t>.</a:t>
            </a:r>
          </a:p>
        </p:txBody>
      </p:sp>
      <p:sp>
        <p:nvSpPr>
          <p:cNvPr id="16" name="직사각형 15">
            <a:extLst>
              <a:ext uri="{FF2B5EF4-FFF2-40B4-BE49-F238E27FC236}">
                <a16:creationId xmlns:a16="http://schemas.microsoft.com/office/drawing/2014/main" id="{613765B8-9F78-4777-8E2E-6E78C72C2064}"/>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2D6618D-D5F2-40B5-B8DC-9C420AFB19E4}"/>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19" name="직사각형 18">
            <a:extLst>
              <a:ext uri="{FF2B5EF4-FFF2-40B4-BE49-F238E27FC236}">
                <a16:creationId xmlns:a16="http://schemas.microsoft.com/office/drawing/2014/main" id="{C2FEA972-739B-4CC7-8B8A-54EC55356BED}"/>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7F0E355-5BF9-44EA-A561-8A35F2DD3317}"/>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2" name="슬라이드 번호 개체 틀 1">
            <a:extLst>
              <a:ext uri="{FF2B5EF4-FFF2-40B4-BE49-F238E27FC236}">
                <a16:creationId xmlns:a16="http://schemas.microsoft.com/office/drawing/2014/main" id="{988C5410-4F1C-4BD1-A626-A57E09BB53DC}"/>
              </a:ext>
            </a:extLst>
          </p:cNvPr>
          <p:cNvSpPr>
            <a:spLocks noGrp="1"/>
          </p:cNvSpPr>
          <p:nvPr>
            <p:ph type="sldNum" sz="quarter" idx="12"/>
          </p:nvPr>
        </p:nvSpPr>
        <p:spPr/>
        <p:txBody>
          <a:bodyPr/>
          <a:lstStyle/>
          <a:p>
            <a:fld id="{8250BAE3-1FED-4EBA-80AA-AF0302E483EE}" type="slidenum">
              <a:rPr lang="ko-KR" altLang="en-US" smtClean="0"/>
              <a:t>20</a:t>
            </a:fld>
            <a:endParaRPr lang="ko-KR" altLang="en-US"/>
          </a:p>
        </p:txBody>
      </p:sp>
    </p:spTree>
    <p:extLst>
      <p:ext uri="{BB962C8B-B14F-4D97-AF65-F5344CB8AC3E}">
        <p14:creationId xmlns:p14="http://schemas.microsoft.com/office/powerpoint/2010/main" val="142344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F780796-C803-481E-8664-1C2BF4319C4F}"/>
              </a:ext>
            </a:extLst>
          </p:cNvPr>
          <p:cNvSpPr txBox="1"/>
          <p:nvPr/>
        </p:nvSpPr>
        <p:spPr>
          <a:xfrm>
            <a:off x="679044" y="6098107"/>
            <a:ext cx="11023134" cy="426335"/>
          </a:xfrm>
          <a:prstGeom prst="rect">
            <a:avLst/>
          </a:prstGeom>
          <a:noFill/>
        </p:spPr>
        <p:txBody>
          <a:bodyPr wrap="square" rtlCol="0">
            <a:spAutoFit/>
          </a:bodyPr>
          <a:lstStyle/>
          <a:p>
            <a:pPr algn="ctr">
              <a:lnSpc>
                <a:spcPct val="130000"/>
              </a:lnSpc>
            </a:pPr>
            <a:r>
              <a:rPr lang="en-US" altLang="ko-KR" dirty="0">
                <a:latin typeface="나눔스퀘어 Bold" panose="020B0600000101010101" pitchFamily="50" charset="-127"/>
                <a:ea typeface="나눔스퀘어 Bold" panose="020B0600000101010101" pitchFamily="50" charset="-127"/>
              </a:rPr>
              <a:t>4. Attention</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Score</a:t>
            </a:r>
            <a:r>
              <a:rPr lang="ko-KR" altLang="en-US" dirty="0">
                <a:latin typeface="나눔스퀘어 Bold" panose="020B0600000101010101" pitchFamily="50" charset="-127"/>
                <a:ea typeface="나눔스퀘어 Bold" panose="020B0600000101010101" pitchFamily="50" charset="-127"/>
              </a:rPr>
              <a:t>가 </a:t>
            </a:r>
            <a:r>
              <a:rPr lang="ko-KR" altLang="en-US" dirty="0" err="1">
                <a:latin typeface="나눔스퀘어 Bold" panose="020B0600000101010101" pitchFamily="50" charset="-127"/>
                <a:ea typeface="나눔스퀘어 Bold" panose="020B0600000101010101" pitchFamily="50" charset="-127"/>
              </a:rPr>
              <a:t>가중합</a:t>
            </a:r>
            <a:r>
              <a:rPr lang="ko-KR" altLang="en-US" dirty="0">
                <a:latin typeface="나눔스퀘어 Bold" panose="020B0600000101010101" pitchFamily="50" charset="-127"/>
                <a:ea typeface="나눔스퀘어 Bold" panose="020B0600000101010101" pitchFamily="50" charset="-127"/>
              </a:rPr>
              <a:t> 된 인코더 </a:t>
            </a:r>
            <a:r>
              <a:rPr lang="en-US" altLang="ko-KR" dirty="0">
                <a:latin typeface="나눔스퀘어 Bold" panose="020B0600000101010101" pitchFamily="50" charset="-127"/>
                <a:ea typeface="나눔스퀘어 Bold" panose="020B0600000101010101" pitchFamily="50" charset="-127"/>
              </a:rPr>
              <a:t>Hidden State </a:t>
            </a:r>
            <a:r>
              <a:rPr lang="ko-KR" altLang="en-US" dirty="0">
                <a:latin typeface="나눔스퀘어 Bold" panose="020B0600000101010101" pitchFamily="50" charset="-127"/>
                <a:ea typeface="나눔스퀘어 Bold" panose="020B0600000101010101" pitchFamily="50" charset="-127"/>
              </a:rPr>
              <a:t>벡터들</a:t>
            </a:r>
            <a:r>
              <a:rPr lang="en-US" altLang="ko-KR" dirty="0">
                <a:latin typeface="나눔스퀘어 Bold" panose="020B0600000101010101" pitchFamily="50" charset="-127"/>
                <a:ea typeface="나눔스퀘어 Bold" panose="020B0600000101010101" pitchFamily="50" charset="-127"/>
              </a:rPr>
              <a:t>(Values)</a:t>
            </a:r>
            <a:r>
              <a:rPr lang="ko-KR" altLang="en-US" dirty="0">
                <a:latin typeface="나눔스퀘어 Bold" panose="020B0600000101010101" pitchFamily="50" charset="-127"/>
                <a:ea typeface="나눔스퀘어 Bold" panose="020B0600000101010101" pitchFamily="50" charset="-127"/>
              </a:rPr>
              <a:t>을 모두 더합니다</a:t>
            </a:r>
            <a:r>
              <a:rPr lang="en-US" altLang="ko-KR" dirty="0">
                <a:latin typeface="나눔스퀘어 Bold" panose="020B0600000101010101" pitchFamily="50" charset="-127"/>
                <a:ea typeface="나눔스퀘어 Bold" panose="020B0600000101010101" pitchFamily="50" charset="-127"/>
              </a:rPr>
              <a:t>.</a:t>
            </a:r>
          </a:p>
        </p:txBody>
      </p:sp>
      <p:pic>
        <p:nvPicPr>
          <p:cNvPr id="2" name="그림 1">
            <a:extLst>
              <a:ext uri="{FF2B5EF4-FFF2-40B4-BE49-F238E27FC236}">
                <a16:creationId xmlns:a16="http://schemas.microsoft.com/office/drawing/2014/main" id="{AEB88496-9EEB-45EF-BF6F-87FB1887E328}"/>
              </a:ext>
            </a:extLst>
          </p:cNvPr>
          <p:cNvPicPr>
            <a:picLocks noChangeAspect="1"/>
          </p:cNvPicPr>
          <p:nvPr/>
        </p:nvPicPr>
        <p:blipFill>
          <a:blip r:embed="rId3"/>
          <a:stretch>
            <a:fillRect/>
          </a:stretch>
        </p:blipFill>
        <p:spPr>
          <a:xfrm>
            <a:off x="2853446" y="1649486"/>
            <a:ext cx="6485107" cy="3559027"/>
          </a:xfrm>
          <a:prstGeom prst="rect">
            <a:avLst/>
          </a:prstGeom>
        </p:spPr>
      </p:pic>
      <p:sp>
        <p:nvSpPr>
          <p:cNvPr id="3" name="슬라이드 번호 개체 틀 2">
            <a:extLst>
              <a:ext uri="{FF2B5EF4-FFF2-40B4-BE49-F238E27FC236}">
                <a16:creationId xmlns:a16="http://schemas.microsoft.com/office/drawing/2014/main" id="{692FA77D-DB02-45EC-879F-98EC70DDA502}"/>
              </a:ext>
            </a:extLst>
          </p:cNvPr>
          <p:cNvSpPr>
            <a:spLocks noGrp="1"/>
          </p:cNvSpPr>
          <p:nvPr>
            <p:ph type="sldNum" sz="quarter" idx="12"/>
          </p:nvPr>
        </p:nvSpPr>
        <p:spPr/>
        <p:txBody>
          <a:bodyPr/>
          <a:lstStyle/>
          <a:p>
            <a:fld id="{8250BAE3-1FED-4EBA-80AA-AF0302E483EE}" type="slidenum">
              <a:rPr lang="ko-KR" altLang="en-US" smtClean="0"/>
              <a:t>21</a:t>
            </a:fld>
            <a:endParaRPr lang="ko-KR" altLang="en-US"/>
          </a:p>
        </p:txBody>
      </p:sp>
    </p:spTree>
    <p:extLst>
      <p:ext uri="{BB962C8B-B14F-4D97-AF65-F5344CB8AC3E}">
        <p14:creationId xmlns:p14="http://schemas.microsoft.com/office/powerpoint/2010/main" val="4084491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miro.medium.com/max/1463/1*2dLzmSops3jTvTR1wzRX0w.gif">
            <a:extLst>
              <a:ext uri="{FF2B5EF4-FFF2-40B4-BE49-F238E27FC236}">
                <a16:creationId xmlns:a16="http://schemas.microsoft.com/office/drawing/2014/main" id="{CE6DAC6D-EAAB-4C19-AF71-E47ABBB5F90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95110" y="570979"/>
            <a:ext cx="7302747" cy="554054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F780796-C803-481E-8664-1C2BF4319C4F}"/>
              </a:ext>
            </a:extLst>
          </p:cNvPr>
          <p:cNvSpPr txBox="1"/>
          <p:nvPr/>
        </p:nvSpPr>
        <p:spPr>
          <a:xfrm>
            <a:off x="674214" y="5988157"/>
            <a:ext cx="11023134" cy="709297"/>
          </a:xfrm>
          <a:prstGeom prst="rect">
            <a:avLst/>
          </a:prstGeom>
          <a:noFill/>
        </p:spPr>
        <p:txBody>
          <a:bodyPr wrap="square" rtlCol="0">
            <a:spAutoFit/>
          </a:bodyPr>
          <a:lstStyle/>
          <a:p>
            <a:pPr algn="ctr">
              <a:lnSpc>
                <a:spcPct val="130000"/>
              </a:lnSpc>
            </a:pPr>
            <a:r>
              <a:rPr lang="en-US" altLang="ko-KR" sz="1600" dirty="0">
                <a:latin typeface="나눔스퀘어 Bold" panose="020B0600000101010101" pitchFamily="50" charset="-127"/>
                <a:ea typeface="나눔스퀘어 Bold" panose="020B0600000101010101" pitchFamily="50" charset="-127"/>
              </a:rPr>
              <a:t>5. </a:t>
            </a:r>
            <a:r>
              <a:rPr lang="ko-KR" altLang="en-US" sz="1600" dirty="0">
                <a:latin typeface="나눔스퀘어 Bold" panose="020B0600000101010101" pitchFamily="50" charset="-127"/>
                <a:ea typeface="나눔스퀘어 Bold" panose="020B0600000101010101" pitchFamily="50" charset="-127"/>
              </a:rPr>
              <a:t>이렇게 </a:t>
            </a:r>
            <a:r>
              <a:rPr lang="en-US" altLang="ko-KR" sz="1600" dirty="0">
                <a:latin typeface="나눔스퀘어 Bold" panose="020B0600000101010101" pitchFamily="50" charset="-127"/>
                <a:ea typeface="나눔스퀘어 Bold" panose="020B0600000101010101" pitchFamily="50" charset="-127"/>
              </a:rPr>
              <a:t>Query</a:t>
            </a:r>
            <a:r>
              <a:rPr lang="ko-KR" altLang="en-US" sz="1600" dirty="0">
                <a:latin typeface="나눔스퀘어 Bold" panose="020B0600000101010101" pitchFamily="50" charset="-127"/>
                <a:ea typeface="나눔스퀘어 Bold" panose="020B0600000101010101" pitchFamily="50" charset="-127"/>
              </a:rPr>
              <a:t>와의 관련도를 반영한 인코더 </a:t>
            </a:r>
            <a:r>
              <a:rPr lang="en-US" altLang="ko-KR" sz="1600" dirty="0">
                <a:latin typeface="나눔스퀘어 Bold" panose="020B0600000101010101" pitchFamily="50" charset="-127"/>
                <a:ea typeface="나눔스퀘어 Bold" panose="020B0600000101010101" pitchFamily="50" charset="-127"/>
              </a:rPr>
              <a:t>hidden state</a:t>
            </a:r>
            <a:r>
              <a:rPr lang="ko-KR" altLang="en-US" sz="1600" dirty="0">
                <a:latin typeface="나눔스퀘어 Bold" panose="020B0600000101010101" pitchFamily="50" charset="-127"/>
                <a:ea typeface="나눔스퀘어 Bold" panose="020B0600000101010101" pitchFamily="50" charset="-127"/>
              </a:rPr>
              <a:t>들을 모두 더한 벡터를</a:t>
            </a:r>
            <a:endParaRPr lang="en-US" altLang="ko-KR" sz="1600" dirty="0">
              <a:latin typeface="나눔스퀘어 Bold" panose="020B0600000101010101" pitchFamily="50" charset="-127"/>
              <a:ea typeface="나눔스퀘어 Bold" panose="020B0600000101010101" pitchFamily="50" charset="-127"/>
            </a:endParaRPr>
          </a:p>
          <a:p>
            <a:pPr algn="ctr">
              <a:lnSpc>
                <a:spcPct val="130000"/>
              </a:lnSpc>
            </a:pPr>
            <a:r>
              <a:rPr lang="ko-KR" altLang="en-US" sz="1600" dirty="0">
                <a:latin typeface="나눔스퀘어 Bold" panose="020B0600000101010101" pitchFamily="50" charset="-127"/>
                <a:ea typeface="나눔스퀘어 Bold" panose="020B0600000101010101" pitchFamily="50" charset="-127"/>
              </a:rPr>
              <a:t>다시 </a:t>
            </a:r>
            <a:r>
              <a:rPr lang="en-US" altLang="ko-KR" sz="1600" dirty="0">
                <a:latin typeface="나눔스퀘어 Bold" panose="020B0600000101010101" pitchFamily="50" charset="-127"/>
                <a:ea typeface="나눔스퀘어 Bold" panose="020B0600000101010101" pitchFamily="50" charset="-127"/>
              </a:rPr>
              <a:t>Query</a:t>
            </a:r>
            <a:r>
              <a:rPr lang="ko-KR" altLang="en-US" sz="1600" dirty="0">
                <a:latin typeface="나눔스퀘어 Bold" panose="020B0600000101010101" pitchFamily="50" charset="-127"/>
                <a:ea typeface="나눔스퀘어 Bold" panose="020B0600000101010101" pitchFamily="50" charset="-127"/>
              </a:rPr>
              <a:t>와 </a:t>
            </a:r>
            <a:r>
              <a:rPr lang="en-US" altLang="ko-KR" sz="1600" dirty="0">
                <a:latin typeface="나눔스퀘어 Bold" panose="020B0600000101010101" pitchFamily="50" charset="-127"/>
                <a:ea typeface="나눔스퀘어 Bold" panose="020B0600000101010101" pitchFamily="50" charset="-127"/>
              </a:rPr>
              <a:t>concatenate</a:t>
            </a:r>
            <a:r>
              <a:rPr lang="ko-KR" altLang="en-US" sz="1600" dirty="0">
                <a:latin typeface="나눔스퀘어 Bold" panose="020B0600000101010101" pitchFamily="50" charset="-127"/>
                <a:ea typeface="나눔스퀘어 Bold" panose="020B0600000101010101" pitchFamily="50" charset="-127"/>
              </a:rPr>
              <a:t>해 최종 벡터를 얻습니다</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최종 벡터는 </a:t>
            </a:r>
            <a:r>
              <a:rPr lang="en-US" altLang="ko-KR" sz="1600" dirty="0">
                <a:latin typeface="나눔스퀘어 Bold" panose="020B0600000101010101" pitchFamily="50" charset="-127"/>
                <a:ea typeface="나눔스퀘어 Bold" panose="020B0600000101010101" pitchFamily="50" charset="-127"/>
              </a:rPr>
              <a:t>FFN</a:t>
            </a:r>
            <a:r>
              <a:rPr lang="ko-KR" altLang="en-US" sz="1600" dirty="0">
                <a:latin typeface="나눔스퀘어 Bold" panose="020B0600000101010101" pitchFamily="50" charset="-127"/>
                <a:ea typeface="나눔스퀘어 Bold" panose="020B0600000101010101" pitchFamily="50" charset="-127"/>
              </a:rPr>
              <a:t>을 거쳐 출력 값을 예측합니다</a:t>
            </a:r>
            <a:r>
              <a:rPr lang="en-US" altLang="ko-KR" sz="1600" dirty="0">
                <a:latin typeface="나눔스퀘어 Bold" panose="020B0600000101010101" pitchFamily="50" charset="-127"/>
                <a:ea typeface="나눔스퀘어 Bold" panose="020B0600000101010101" pitchFamily="50" charset="-127"/>
              </a:rPr>
              <a:t>.</a:t>
            </a:r>
          </a:p>
        </p:txBody>
      </p:sp>
      <p:sp>
        <p:nvSpPr>
          <p:cNvPr id="16" name="직사각형 15">
            <a:extLst>
              <a:ext uri="{FF2B5EF4-FFF2-40B4-BE49-F238E27FC236}">
                <a16:creationId xmlns:a16="http://schemas.microsoft.com/office/drawing/2014/main" id="{613765B8-9F78-4777-8E2E-6E78C72C2064}"/>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52D6618D-D5F2-40B5-B8DC-9C420AFB19E4}"/>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19" name="직사각형 18">
            <a:extLst>
              <a:ext uri="{FF2B5EF4-FFF2-40B4-BE49-F238E27FC236}">
                <a16:creationId xmlns:a16="http://schemas.microsoft.com/office/drawing/2014/main" id="{C2FEA972-739B-4CC7-8B8A-54EC55356BED}"/>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7F0E355-5BF9-44EA-A561-8A35F2DD3317}"/>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2" name="슬라이드 번호 개체 틀 1">
            <a:extLst>
              <a:ext uri="{FF2B5EF4-FFF2-40B4-BE49-F238E27FC236}">
                <a16:creationId xmlns:a16="http://schemas.microsoft.com/office/drawing/2014/main" id="{C62A14D1-F414-49A9-9B23-2D33336E532A}"/>
              </a:ext>
            </a:extLst>
          </p:cNvPr>
          <p:cNvSpPr>
            <a:spLocks noGrp="1"/>
          </p:cNvSpPr>
          <p:nvPr>
            <p:ph type="sldNum" sz="quarter" idx="12"/>
          </p:nvPr>
        </p:nvSpPr>
        <p:spPr/>
        <p:txBody>
          <a:bodyPr/>
          <a:lstStyle/>
          <a:p>
            <a:fld id="{8250BAE3-1FED-4EBA-80AA-AF0302E483EE}" type="slidenum">
              <a:rPr lang="ko-KR" altLang="en-US" smtClean="0"/>
              <a:t>22</a:t>
            </a:fld>
            <a:endParaRPr lang="ko-KR" altLang="en-US"/>
          </a:p>
        </p:txBody>
      </p:sp>
    </p:spTree>
    <p:extLst>
      <p:ext uri="{BB962C8B-B14F-4D97-AF65-F5344CB8AC3E}">
        <p14:creationId xmlns:p14="http://schemas.microsoft.com/office/powerpoint/2010/main" val="49707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22530" name="Picture 2" descr="https://miro.medium.com/max/1463/1*wBHsGZ-BdmTKS7b-BtkqFQ.gif">
            <a:extLst>
              <a:ext uri="{FF2B5EF4-FFF2-40B4-BE49-F238E27FC236}">
                <a16:creationId xmlns:a16="http://schemas.microsoft.com/office/drawing/2014/main" id="{665CD8B0-D729-4DCE-926F-086503E946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3496" y="572219"/>
            <a:ext cx="8285008" cy="6285781"/>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A15B8C41-12C1-4723-A2BD-20EE043F3AC6}"/>
              </a:ext>
            </a:extLst>
          </p:cNvPr>
          <p:cNvSpPr>
            <a:spLocks noGrp="1"/>
          </p:cNvSpPr>
          <p:nvPr>
            <p:ph type="sldNum" sz="quarter" idx="12"/>
          </p:nvPr>
        </p:nvSpPr>
        <p:spPr/>
        <p:txBody>
          <a:bodyPr/>
          <a:lstStyle/>
          <a:p>
            <a:fld id="{8250BAE3-1FED-4EBA-80AA-AF0302E483EE}" type="slidenum">
              <a:rPr lang="ko-KR" altLang="en-US" smtClean="0"/>
              <a:t>23</a:t>
            </a:fld>
            <a:endParaRPr lang="ko-KR" altLang="en-US"/>
          </a:p>
        </p:txBody>
      </p:sp>
    </p:spTree>
    <p:extLst>
      <p:ext uri="{BB962C8B-B14F-4D97-AF65-F5344CB8AC3E}">
        <p14:creationId xmlns:p14="http://schemas.microsoft.com/office/powerpoint/2010/main" val="46275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12" name="Picture 4" descr="https://miro.medium.com/max/1452/1*oosK1XGaYr0AoSxfs9fx5A.png">
            <a:extLst>
              <a:ext uri="{FF2B5EF4-FFF2-40B4-BE49-F238E27FC236}">
                <a16:creationId xmlns:a16="http://schemas.microsoft.com/office/drawing/2014/main" id="{251D3CE2-8E48-48B8-9C26-1DAB7F66D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65" y="1402208"/>
            <a:ext cx="9188469" cy="52332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0038A88-9290-4923-A32B-565DEB19F8B6}"/>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ko-KR" altLang="en-US" dirty="0">
                <a:latin typeface="나눔스퀘어 Bold" panose="020B0600000101010101" pitchFamily="50" charset="-127"/>
                <a:ea typeface="나눔스퀘어 Bold" panose="020B0600000101010101" pitchFamily="50" charset="-127"/>
              </a:rPr>
              <a:t>다양한 </a:t>
            </a:r>
            <a:r>
              <a:rPr lang="en-US" altLang="ko-KR" dirty="0">
                <a:latin typeface="나눔스퀘어 Bold" panose="020B0600000101010101" pitchFamily="50" charset="-127"/>
                <a:ea typeface="나눔스퀘어 Bold" panose="020B0600000101010101" pitchFamily="50" charset="-127"/>
              </a:rPr>
              <a:t>Score Functions</a:t>
            </a:r>
          </a:p>
        </p:txBody>
      </p:sp>
      <p:sp>
        <p:nvSpPr>
          <p:cNvPr id="2" name="사각형: 둥근 모서리 1">
            <a:extLst>
              <a:ext uri="{FF2B5EF4-FFF2-40B4-BE49-F238E27FC236}">
                <a16:creationId xmlns:a16="http://schemas.microsoft.com/office/drawing/2014/main" id="{A51EB6BA-7E07-4A95-A5C6-2035441173E0}"/>
              </a:ext>
            </a:extLst>
          </p:cNvPr>
          <p:cNvSpPr/>
          <p:nvPr/>
        </p:nvSpPr>
        <p:spPr>
          <a:xfrm>
            <a:off x="3958684" y="2442117"/>
            <a:ext cx="2620536" cy="188455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a:extLst>
              <a:ext uri="{FF2B5EF4-FFF2-40B4-BE49-F238E27FC236}">
                <a16:creationId xmlns:a16="http://schemas.microsoft.com/office/drawing/2014/main" id="{4FA22442-A424-4A38-B6DB-CD5D09EAF85B}"/>
              </a:ext>
            </a:extLst>
          </p:cNvPr>
          <p:cNvSpPr/>
          <p:nvPr/>
        </p:nvSpPr>
        <p:spPr>
          <a:xfrm>
            <a:off x="6757640" y="2442117"/>
            <a:ext cx="3847170" cy="188455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EAC3C75C-3CC3-4DA8-827C-5694B41535A2}"/>
              </a:ext>
            </a:extLst>
          </p:cNvPr>
          <p:cNvSpPr>
            <a:spLocks noGrp="1"/>
          </p:cNvSpPr>
          <p:nvPr>
            <p:ph type="sldNum" sz="quarter" idx="12"/>
          </p:nvPr>
        </p:nvSpPr>
        <p:spPr/>
        <p:txBody>
          <a:bodyPr/>
          <a:lstStyle/>
          <a:p>
            <a:fld id="{8250BAE3-1FED-4EBA-80AA-AF0302E483EE}" type="slidenum">
              <a:rPr lang="ko-KR" altLang="en-US" smtClean="0"/>
              <a:t>24</a:t>
            </a:fld>
            <a:endParaRPr lang="ko-KR" altLang="en-US"/>
          </a:p>
        </p:txBody>
      </p:sp>
    </p:spTree>
    <p:extLst>
      <p:ext uri="{BB962C8B-B14F-4D97-AF65-F5344CB8AC3E}">
        <p14:creationId xmlns:p14="http://schemas.microsoft.com/office/powerpoint/2010/main" val="185100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DBFADC-3840-4B53-BC6D-84896B4F8D80}"/>
              </a:ext>
            </a:extLst>
          </p:cNvPr>
          <p:cNvPicPr>
            <a:picLocks noChangeAspect="1"/>
          </p:cNvPicPr>
          <p:nvPr/>
        </p:nvPicPr>
        <p:blipFill rotWithShape="1">
          <a:blip r:embed="rId3"/>
          <a:srcRect l="1761"/>
          <a:stretch/>
        </p:blipFill>
        <p:spPr>
          <a:xfrm>
            <a:off x="2470516" y="2527230"/>
            <a:ext cx="7250967" cy="3959435"/>
          </a:xfrm>
          <a:prstGeom prst="rect">
            <a:avLst/>
          </a:prstGeom>
        </p:spPr>
      </p:pic>
      <p:sp>
        <p:nvSpPr>
          <p:cNvPr id="4" name="TextBox 3">
            <a:extLst>
              <a:ext uri="{FF2B5EF4-FFF2-40B4-BE49-F238E27FC236}">
                <a16:creationId xmlns:a16="http://schemas.microsoft.com/office/drawing/2014/main" id="{D12DB320-E182-41B3-9D37-4EECE016B26A}"/>
              </a:ext>
            </a:extLst>
          </p:cNvPr>
          <p:cNvSpPr txBox="1"/>
          <p:nvPr/>
        </p:nvSpPr>
        <p:spPr>
          <a:xfrm>
            <a:off x="482600" y="3105195"/>
            <a:ext cx="1812022" cy="523220"/>
          </a:xfrm>
          <a:prstGeom prst="rect">
            <a:avLst/>
          </a:prstGeom>
          <a:noFill/>
        </p:spPr>
        <p:txBody>
          <a:bodyPr wrap="square" rtlCol="0">
            <a:spAutoFit/>
          </a:bodyPr>
          <a:lstStyle/>
          <a:p>
            <a:r>
              <a:rPr lang="en-US" altLang="ko-KR" sz="1400" dirty="0">
                <a:latin typeface="나눔스퀘어" panose="020B0600000101010101" pitchFamily="50" charset="-127"/>
                <a:ea typeface="나눔스퀘어" panose="020B0600000101010101" pitchFamily="50" charset="-127"/>
              </a:rPr>
              <a:t>X</a:t>
            </a:r>
            <a:r>
              <a:rPr lang="ko-KR" altLang="en-US" sz="1400" dirty="0">
                <a:latin typeface="나눔스퀘어" panose="020B0600000101010101" pitchFamily="50" charset="-127"/>
                <a:ea typeface="나눔스퀘어" panose="020B0600000101010101" pitchFamily="50" charset="-127"/>
              </a:rPr>
              <a:t>축 </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입력</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문장</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Y</a:t>
            </a:r>
            <a:r>
              <a:rPr lang="ko-KR" altLang="en-US" sz="1400" dirty="0">
                <a:latin typeface="나눔스퀘어" panose="020B0600000101010101" pitchFamily="50" charset="-127"/>
                <a:ea typeface="나눔스퀘어" panose="020B0600000101010101" pitchFamily="50" charset="-127"/>
              </a:rPr>
              <a:t>축 </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출력 문장</a:t>
            </a:r>
          </a:p>
        </p:txBody>
      </p:sp>
      <p:sp>
        <p:nvSpPr>
          <p:cNvPr id="5" name="TextBox 4">
            <a:extLst>
              <a:ext uri="{FF2B5EF4-FFF2-40B4-BE49-F238E27FC236}">
                <a16:creationId xmlns:a16="http://schemas.microsoft.com/office/drawing/2014/main" id="{A903D1E8-1871-44B4-874D-0E1096850FA2}"/>
              </a:ext>
            </a:extLst>
          </p:cNvPr>
          <p:cNvSpPr txBox="1"/>
          <p:nvPr/>
        </p:nvSpPr>
        <p:spPr>
          <a:xfrm>
            <a:off x="932217" y="1438040"/>
            <a:ext cx="9722638" cy="793230"/>
          </a:xfrm>
          <a:prstGeom prst="rect">
            <a:avLst/>
          </a:prstGeom>
          <a:noFill/>
        </p:spPr>
        <p:txBody>
          <a:bodyPr wrap="square" rtlCol="0">
            <a:spAutoFit/>
          </a:bodyPr>
          <a:lstStyle/>
          <a:p>
            <a:pPr>
              <a:lnSpc>
                <a:spcPct val="150000"/>
              </a:lnSpc>
            </a:pPr>
            <a:r>
              <a:rPr lang="en-US" altLang="ko-KR" sz="1600" dirty="0">
                <a:latin typeface="나눔스퀘어" panose="020B0600000101010101" pitchFamily="50" charset="-127"/>
                <a:ea typeface="나눔스퀘어" panose="020B0600000101010101" pitchFamily="50" charset="-127"/>
              </a:rPr>
              <a:t>- attention score</a:t>
            </a:r>
            <a:r>
              <a:rPr lang="ko-KR" altLang="en-US" sz="1600" dirty="0">
                <a:latin typeface="나눔스퀘어" panose="020B0600000101010101" pitchFamily="50" charset="-127"/>
                <a:ea typeface="나눔스퀘어" panose="020B0600000101010101" pitchFamily="50" charset="-127"/>
              </a:rPr>
              <a:t>에 </a:t>
            </a:r>
            <a:r>
              <a:rPr lang="en-US" altLang="ko-KR" sz="1600" dirty="0" err="1">
                <a:latin typeface="나눔스퀘어" panose="020B0600000101010101" pitchFamily="50" charset="-127"/>
                <a:ea typeface="나눔스퀘어" panose="020B0600000101010101" pitchFamily="50" charset="-127"/>
              </a:rPr>
              <a:t>softmax</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함수를 취해 구한 </a:t>
            </a:r>
            <a:r>
              <a:rPr lang="en-US" altLang="ko-KR" sz="1600" dirty="0">
                <a:latin typeface="나눔스퀘어" panose="020B0600000101010101" pitchFamily="50" charset="-127"/>
                <a:ea typeface="나눔스퀘어" panose="020B0600000101010101" pitchFamily="50" charset="-127"/>
              </a:rPr>
              <a:t>attention weight distribution</a:t>
            </a:r>
            <a:r>
              <a:rPr lang="ko-KR" altLang="en-US" sz="1600" dirty="0">
                <a:latin typeface="나눔스퀘어" panose="020B0600000101010101" pitchFamily="50" charset="-127"/>
                <a:ea typeface="나눔스퀘어" panose="020B0600000101010101" pitchFamily="50" charset="-127"/>
              </a:rPr>
              <a:t>을 시각화</a:t>
            </a:r>
            <a:endParaRPr lang="en-US" altLang="ko-KR" sz="1600" dirty="0">
              <a:latin typeface="나눔스퀘어" panose="020B0600000101010101" pitchFamily="50" charset="-127"/>
              <a:ea typeface="나눔스퀘어" panose="020B0600000101010101" pitchFamily="50" charset="-127"/>
            </a:endParaRPr>
          </a:p>
          <a:p>
            <a:pPr>
              <a:lnSpc>
                <a:spcPct val="150000"/>
              </a:lnSpc>
            </a:pPr>
            <a:r>
              <a:rPr lang="en-US" altLang="ko-KR" sz="1600" dirty="0">
                <a:latin typeface="나눔스퀘어" panose="020B0600000101010101" pitchFamily="50" charset="-127"/>
                <a:ea typeface="나눔스퀘어" panose="020B0600000101010101" pitchFamily="50" charset="-127"/>
              </a:rPr>
              <a:t>- Weight</a:t>
            </a:r>
            <a:r>
              <a:rPr lang="ko-KR" altLang="en-US" sz="1600" dirty="0">
                <a:latin typeface="나눔스퀘어" panose="020B0600000101010101" pitchFamily="50" charset="-127"/>
                <a:ea typeface="나눔스퀘어" panose="020B0600000101010101" pitchFamily="50" charset="-127"/>
              </a:rPr>
              <a:t>가</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클수록 밝게 표현 </a:t>
            </a: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밝게 표현되었다는 것은 그만큼 관련이 높은 것</a:t>
            </a:r>
            <a:endParaRPr lang="ko-KR" altLang="en-US" sz="1600" dirty="0">
              <a:latin typeface="나눔스퀘어" panose="020B0600000101010101" pitchFamily="50" charset="-127"/>
              <a:ea typeface="나눔스퀘어" panose="020B0600000101010101" pitchFamily="50" charset="-127"/>
            </a:endParaRPr>
          </a:p>
        </p:txBody>
      </p:sp>
      <p:sp>
        <p:nvSpPr>
          <p:cNvPr id="6" name="TextBox 5">
            <a:extLst>
              <a:ext uri="{FF2B5EF4-FFF2-40B4-BE49-F238E27FC236}">
                <a16:creationId xmlns:a16="http://schemas.microsoft.com/office/drawing/2014/main" id="{97992C1A-5402-4002-ACF7-DE557C5791B7}"/>
              </a:ext>
            </a:extLst>
          </p:cNvPr>
          <p:cNvSpPr txBox="1"/>
          <p:nvPr/>
        </p:nvSpPr>
        <p:spPr>
          <a:xfrm>
            <a:off x="9721483" y="4257399"/>
            <a:ext cx="1988191" cy="738664"/>
          </a:xfrm>
          <a:prstGeom prst="rect">
            <a:avLst/>
          </a:prstGeom>
          <a:noFill/>
        </p:spPr>
        <p:txBody>
          <a:bodyPr wrap="square" rtlCol="0">
            <a:spAutoFit/>
          </a:bodyPr>
          <a:lstStyle/>
          <a:p>
            <a:r>
              <a:rPr lang="ko-KR" altLang="en-US" sz="1400" dirty="0">
                <a:latin typeface="나눔스퀘어" panose="020B0600000101010101" pitchFamily="50" charset="-127"/>
                <a:ea typeface="나눔스퀘어" panose="020B0600000101010101" pitchFamily="50" charset="-127"/>
              </a:rPr>
              <a:t>관사가 여러 개인데</a:t>
            </a:r>
            <a:r>
              <a:rPr lang="en-US" altLang="ko-KR" sz="1400" dirty="0">
                <a:latin typeface="나눔스퀘어" panose="020B0600000101010101" pitchFamily="50" charset="-127"/>
                <a:ea typeface="나눔스퀘어" panose="020B0600000101010101" pitchFamily="50" charset="-127"/>
              </a:rPr>
              <a:t>, the man </a:t>
            </a:r>
            <a:r>
              <a:rPr lang="ko-KR" altLang="en-US" sz="1400" dirty="0">
                <a:latin typeface="나눔스퀘어" panose="020B0600000101010101" pitchFamily="50" charset="-127"/>
                <a:ea typeface="나눔스퀘어" panose="020B0600000101010101" pitchFamily="50" charset="-127"/>
              </a:rPr>
              <a:t>의 </a:t>
            </a:r>
            <a:r>
              <a:rPr lang="en-US" altLang="ko-KR" sz="1400" dirty="0">
                <a:latin typeface="나눔스퀘어" panose="020B0600000101010101" pitchFamily="50" charset="-127"/>
                <a:ea typeface="나눔스퀘어" panose="020B0600000101010101" pitchFamily="50" charset="-127"/>
              </a:rPr>
              <a:t>man</a:t>
            </a:r>
            <a:r>
              <a:rPr lang="ko-KR" altLang="en-US" sz="1400" dirty="0">
                <a:latin typeface="나눔스퀘어" panose="020B0600000101010101" pitchFamily="50" charset="-127"/>
                <a:ea typeface="나눔스퀘어" panose="020B0600000101010101" pitchFamily="50" charset="-127"/>
              </a:rPr>
              <a:t>까지 보고 올바른 정관사 찾았음</a:t>
            </a:r>
          </a:p>
        </p:txBody>
      </p:sp>
      <p:sp>
        <p:nvSpPr>
          <p:cNvPr id="17" name="제목 1">
            <a:extLst>
              <a:ext uri="{FF2B5EF4-FFF2-40B4-BE49-F238E27FC236}">
                <a16:creationId xmlns:a16="http://schemas.microsoft.com/office/drawing/2014/main" id="{BD19F3EB-6923-43D6-8346-73522B20C218}"/>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18" name="그룹 17">
            <a:extLst>
              <a:ext uri="{FF2B5EF4-FFF2-40B4-BE49-F238E27FC236}">
                <a16:creationId xmlns:a16="http://schemas.microsoft.com/office/drawing/2014/main" id="{C3474297-36FD-4DFB-9D14-FAC2ED393033}"/>
              </a:ext>
            </a:extLst>
          </p:cNvPr>
          <p:cNvGrpSpPr/>
          <p:nvPr/>
        </p:nvGrpSpPr>
        <p:grpSpPr>
          <a:xfrm rot="5400000">
            <a:off x="79582" y="395374"/>
            <a:ext cx="502623" cy="100211"/>
            <a:chOff x="2508308" y="3229762"/>
            <a:chExt cx="7197754" cy="108000"/>
          </a:xfrm>
        </p:grpSpPr>
        <p:sp>
          <p:nvSpPr>
            <p:cNvPr id="19" name="직사각형 18">
              <a:extLst>
                <a:ext uri="{FF2B5EF4-FFF2-40B4-BE49-F238E27FC236}">
                  <a16:creationId xmlns:a16="http://schemas.microsoft.com/office/drawing/2014/main" id="{DB25A4E8-C29F-4FC5-A11C-2281354021AA}"/>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57EB4CE2-A0AE-4914-9D52-20FEE9FFCF9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240BC70E-10A7-44CA-96A0-66AF7F16F6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Attention Map</a:t>
            </a:r>
          </a:p>
        </p:txBody>
      </p:sp>
      <p:sp>
        <p:nvSpPr>
          <p:cNvPr id="3" name="슬라이드 번호 개체 틀 2">
            <a:extLst>
              <a:ext uri="{FF2B5EF4-FFF2-40B4-BE49-F238E27FC236}">
                <a16:creationId xmlns:a16="http://schemas.microsoft.com/office/drawing/2014/main" id="{B126BF6C-626D-4514-95A4-6B90E8C35868}"/>
              </a:ext>
            </a:extLst>
          </p:cNvPr>
          <p:cNvSpPr>
            <a:spLocks noGrp="1"/>
          </p:cNvSpPr>
          <p:nvPr>
            <p:ph type="sldNum" sz="quarter" idx="12"/>
          </p:nvPr>
        </p:nvSpPr>
        <p:spPr/>
        <p:txBody>
          <a:bodyPr/>
          <a:lstStyle/>
          <a:p>
            <a:fld id="{8250BAE3-1FED-4EBA-80AA-AF0302E483EE}" type="slidenum">
              <a:rPr lang="ko-KR" altLang="en-US" smtClean="0"/>
              <a:t>25</a:t>
            </a:fld>
            <a:endParaRPr lang="ko-KR" altLang="en-US"/>
          </a:p>
        </p:txBody>
      </p:sp>
    </p:spTree>
    <p:extLst>
      <p:ext uri="{BB962C8B-B14F-4D97-AF65-F5344CB8AC3E}">
        <p14:creationId xmlns:p14="http://schemas.microsoft.com/office/powerpoint/2010/main" val="1914160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Ⅱ. Attention Mechanism</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Seq2Seq</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with Attention</a:t>
            </a:r>
            <a:r>
              <a:rPr lang="ko-KR" altLang="en-US" dirty="0">
                <a:latin typeface="나눔스퀘어 Bold" panose="020B0600000101010101" pitchFamily="50" charset="-127"/>
                <a:ea typeface="나눔스퀘어 Bold" panose="020B0600000101010101" pitchFamily="50" charset="-127"/>
              </a:rPr>
              <a:t>의 </a:t>
            </a:r>
            <a:r>
              <a:rPr lang="ko-KR" altLang="en-US" dirty="0">
                <a:solidFill>
                  <a:srgbClr val="C00000"/>
                </a:solidFill>
                <a:latin typeface="나눔스퀘어 Bold" panose="020B0600000101010101" pitchFamily="50" charset="-127"/>
                <a:ea typeface="나눔스퀘어 Bold" panose="020B0600000101010101" pitchFamily="50" charset="-127"/>
              </a:rPr>
              <a:t>한계</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pic>
        <p:nvPicPr>
          <p:cNvPr id="17" name="seq2seq_1">
            <a:hlinkClick r:id="" action="ppaction://media"/>
            <a:extLst>
              <a:ext uri="{FF2B5EF4-FFF2-40B4-BE49-F238E27FC236}">
                <a16:creationId xmlns:a16="http://schemas.microsoft.com/office/drawing/2014/main" id="{31F8AC67-5445-4B6D-9304-D2AB57157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44153" y="1380998"/>
            <a:ext cx="6303694" cy="1891108"/>
          </a:xfrm>
          <a:prstGeom prst="rect">
            <a:avLst/>
          </a:prstGeom>
        </p:spPr>
      </p:pic>
      <p:sp>
        <p:nvSpPr>
          <p:cNvPr id="3" name="TextBox 2">
            <a:extLst>
              <a:ext uri="{FF2B5EF4-FFF2-40B4-BE49-F238E27FC236}">
                <a16:creationId xmlns:a16="http://schemas.microsoft.com/office/drawing/2014/main" id="{EC3F4234-4B1F-4A6F-A5DA-C922373ED8EA}"/>
              </a:ext>
            </a:extLst>
          </p:cNvPr>
          <p:cNvSpPr txBox="1"/>
          <p:nvPr/>
        </p:nvSpPr>
        <p:spPr>
          <a:xfrm>
            <a:off x="1055648" y="3098542"/>
            <a:ext cx="10080703" cy="3378554"/>
          </a:xfrm>
          <a:prstGeom prst="rect">
            <a:avLst/>
          </a:prstGeom>
          <a:noFill/>
        </p:spPr>
        <p:txBody>
          <a:bodyPr wrap="square" rtlCol="0">
            <a:spAutoFit/>
          </a:bodyPr>
          <a:lstStyle/>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기본 </a:t>
            </a:r>
            <a:r>
              <a:rPr lang="en-US" altLang="ko-KR" sz="1600" dirty="0">
                <a:latin typeface="나눔스퀘어" panose="020B0600000101010101" pitchFamily="50" charset="-127"/>
                <a:ea typeface="나눔스퀘어" panose="020B0600000101010101" pitchFamily="50" charset="-127"/>
              </a:rPr>
              <a:t>Seq2Seq </a:t>
            </a:r>
            <a:r>
              <a:rPr lang="ko-KR" altLang="en-US" sz="1600" dirty="0">
                <a:latin typeface="나눔스퀘어" panose="020B0600000101010101" pitchFamily="50" charset="-127"/>
                <a:ea typeface="나눔스퀘어" panose="020B0600000101010101" pitchFamily="50" charset="-127"/>
              </a:rPr>
              <a:t>구조는 입력</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문장을 고정 길이의 벡터 하나로 압축하며</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정보가 일부 손실되는 한계가 있었음</a:t>
            </a:r>
            <a:r>
              <a:rPr lang="en-US" altLang="ko-KR" sz="1600" dirty="0">
                <a:latin typeface="나눔스퀘어" panose="020B0600000101010101" pitchFamily="50" charset="-127"/>
                <a:ea typeface="나눔스퀘어" panose="020B0600000101010101" pitchFamily="50" charset="-127"/>
              </a:rPr>
              <a:t>(bottleneck problem)</a:t>
            </a:r>
          </a:p>
          <a:p>
            <a:pPr marL="742950" lvl="1"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문장의 길이가 길어질수록 성능이 떨어짐 </a:t>
            </a:r>
            <a:r>
              <a:rPr lang="en-US" altLang="ko-KR" sz="1600" dirty="0">
                <a:latin typeface="나눔스퀘어" panose="020B0600000101010101" pitchFamily="50" charset="-127"/>
                <a:ea typeface="나눔스퀘어" panose="020B0600000101010101" pitchFamily="50" charset="-127"/>
              </a:rPr>
              <a:t>(long-term dependency)</a:t>
            </a:r>
          </a:p>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이를 해결하기 위해 입력 문장의 단어 중 어떤 단어에 더욱 초점을 맞출지 계산하는 </a:t>
            </a:r>
            <a:r>
              <a:rPr lang="en-US" altLang="ko-KR" sz="1600" dirty="0">
                <a:latin typeface="나눔스퀘어" panose="020B0600000101010101" pitchFamily="50" charset="-127"/>
                <a:ea typeface="나눔스퀘어" panose="020B0600000101010101" pitchFamily="50" charset="-127"/>
              </a:rPr>
              <a:t>Attention Mechanism</a:t>
            </a:r>
            <a:r>
              <a:rPr lang="ko-KR" altLang="en-US" sz="1600" dirty="0">
                <a:latin typeface="나눔스퀘어" panose="020B0600000101010101" pitchFamily="50" charset="-127"/>
                <a:ea typeface="나눔스퀘어" panose="020B0600000101010101" pitchFamily="50" charset="-127"/>
              </a:rPr>
              <a:t>을</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적용할 수 있었음</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But,</a:t>
            </a:r>
            <a:r>
              <a:rPr lang="ko-KR" altLang="en-US" sz="1600" dirty="0">
                <a:latin typeface="나눔스퀘어" panose="020B0600000101010101" pitchFamily="50" charset="-127"/>
                <a:ea typeface="나눔스퀘어" panose="020B0600000101010101" pitchFamily="50" charset="-127"/>
              </a:rPr>
              <a:t> 여전히 모델은 입력 문장의 단어 하나씩 순차적으로 받기에 </a:t>
            </a:r>
            <a:r>
              <a:rPr lang="ko-KR" altLang="en-US" sz="1600" b="1" dirty="0">
                <a:latin typeface="나눔스퀘어" panose="020B0600000101010101" pitchFamily="50" charset="-127"/>
                <a:ea typeface="나눔스퀘어" panose="020B0600000101010101" pitchFamily="50" charset="-127"/>
              </a:rPr>
              <a:t>학습 속도</a:t>
            </a:r>
            <a:r>
              <a:rPr lang="ko-KR" altLang="en-US" sz="1600" dirty="0">
                <a:latin typeface="나눔스퀘어" panose="020B0600000101010101" pitchFamily="50" charset="-127"/>
                <a:ea typeface="나눔스퀘어" panose="020B0600000101010101" pitchFamily="50" charset="-127"/>
              </a:rPr>
              <a:t>가 느리며 </a:t>
            </a:r>
            <a:r>
              <a:rPr lang="en-US" altLang="ko-KR" sz="1600" b="1" dirty="0">
                <a:latin typeface="나눔스퀘어" panose="020B0600000101010101" pitchFamily="50" charset="-127"/>
                <a:ea typeface="나눔스퀘어" panose="020B0600000101010101" pitchFamily="50" charset="-127"/>
              </a:rPr>
              <a:t>RNN</a:t>
            </a:r>
            <a:r>
              <a:rPr lang="ko-KR" altLang="en-US" sz="1600" b="1" dirty="0">
                <a:latin typeface="나눔스퀘어" panose="020B0600000101010101" pitchFamily="50" charset="-127"/>
                <a:ea typeface="나눔스퀘어" panose="020B0600000101010101" pitchFamily="50" charset="-127"/>
              </a:rPr>
              <a:t>의 고질적인 문제인 </a:t>
            </a:r>
            <a:r>
              <a:rPr lang="en-US" altLang="ko-KR" sz="1600" b="1" dirty="0">
                <a:latin typeface="나눔스퀘어" panose="020B0600000101010101" pitchFamily="50" charset="-127"/>
                <a:ea typeface="나눔스퀘어" panose="020B0600000101010101" pitchFamily="50" charset="-127"/>
              </a:rPr>
              <a:t>Vanishing Gradient </a:t>
            </a:r>
            <a:r>
              <a:rPr lang="ko-KR" altLang="en-US" sz="1600" b="1" dirty="0">
                <a:latin typeface="나눔스퀘어" panose="020B0600000101010101" pitchFamily="50" charset="-127"/>
                <a:ea typeface="나눔스퀘어" panose="020B0600000101010101" pitchFamily="50" charset="-127"/>
              </a:rPr>
              <a:t>문제 존재</a:t>
            </a:r>
            <a:endParaRPr lang="en-US" altLang="ko-KR" sz="1600" b="1" dirty="0">
              <a:latin typeface="나눔스퀘어" panose="020B0600000101010101" pitchFamily="50" charset="-127"/>
              <a:ea typeface="나눔스퀘어" panose="020B0600000101010101" pitchFamily="50" charset="-127"/>
            </a:endParaRPr>
          </a:p>
          <a:p>
            <a:pPr marL="285750" indent="-285750">
              <a:lnSpc>
                <a:spcPct val="150000"/>
              </a:lnSpc>
              <a:buFontTx/>
              <a:buChar char="-"/>
            </a:pPr>
            <a:endParaRPr lang="en-US" altLang="ko-KR" sz="1600" b="1" dirty="0">
              <a:latin typeface="나눔스퀘어" panose="020B0600000101010101" pitchFamily="50" charset="-127"/>
              <a:ea typeface="나눔스퀘어" panose="020B0600000101010101" pitchFamily="50" charset="-127"/>
            </a:endParaRPr>
          </a:p>
          <a:p>
            <a:pPr>
              <a:lnSpc>
                <a:spcPct val="150000"/>
              </a:lnSpc>
            </a:pP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아예</a:t>
            </a: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 RNN</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 없이 </a:t>
            </a: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Attention</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 </a:t>
            </a: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Mechanism </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자체만으로 인코더 </a:t>
            </a:r>
            <a:r>
              <a:rPr lang="ko-KR" altLang="en-US" sz="1600" dirty="0" err="1">
                <a:latin typeface="나눔스퀘어" panose="020B0600000101010101" pitchFamily="50" charset="-127"/>
                <a:ea typeface="나눔스퀘어" panose="020B0600000101010101" pitchFamily="50" charset="-127"/>
                <a:sym typeface="Wingdings" panose="05000000000000000000" pitchFamily="2" charset="2"/>
              </a:rPr>
              <a:t>디코더를</a:t>
            </a:r>
            <a:r>
              <a:rPr lang="ko-KR" altLang="en-US" sz="1600" dirty="0">
                <a:latin typeface="나눔스퀘어" panose="020B0600000101010101" pitchFamily="50" charset="-127"/>
                <a:ea typeface="나눔스퀘어" panose="020B0600000101010101" pitchFamily="50" charset="-127"/>
                <a:sym typeface="Wingdings" panose="05000000000000000000" pitchFamily="2" charset="2"/>
              </a:rPr>
              <a:t> 만들 수는 없을까</a:t>
            </a:r>
            <a:r>
              <a:rPr lang="en-US" altLang="ko-KR" sz="1600" dirty="0">
                <a:latin typeface="나눔스퀘어" panose="020B0600000101010101" pitchFamily="50" charset="-127"/>
                <a:ea typeface="나눔스퀘어" panose="020B0600000101010101" pitchFamily="50" charset="-127"/>
                <a:sym typeface="Wingdings" panose="05000000000000000000" pitchFamily="2" charset="2"/>
              </a:rPr>
              <a:t>?</a:t>
            </a:r>
            <a:endParaRPr lang="en-US" altLang="ko-KR" sz="1600" dirty="0">
              <a:latin typeface="나눔스퀘어" panose="020B0600000101010101" pitchFamily="50" charset="-127"/>
              <a:ea typeface="나눔스퀘어" panose="020B0600000101010101" pitchFamily="50" charset="-127"/>
            </a:endParaRPr>
          </a:p>
        </p:txBody>
      </p:sp>
      <p:sp>
        <p:nvSpPr>
          <p:cNvPr id="2" name="슬라이드 번호 개체 틀 1">
            <a:extLst>
              <a:ext uri="{FF2B5EF4-FFF2-40B4-BE49-F238E27FC236}">
                <a16:creationId xmlns:a16="http://schemas.microsoft.com/office/drawing/2014/main" id="{1B7F3696-A363-4AFE-AE74-2123DE17B5A8}"/>
              </a:ext>
            </a:extLst>
          </p:cNvPr>
          <p:cNvSpPr>
            <a:spLocks noGrp="1"/>
          </p:cNvSpPr>
          <p:nvPr>
            <p:ph type="sldNum" sz="quarter" idx="12"/>
          </p:nvPr>
        </p:nvSpPr>
        <p:spPr/>
        <p:txBody>
          <a:bodyPr/>
          <a:lstStyle/>
          <a:p>
            <a:fld id="{8250BAE3-1FED-4EBA-80AA-AF0302E483EE}" type="slidenum">
              <a:rPr lang="ko-KR" altLang="en-US" smtClean="0"/>
              <a:t>26</a:t>
            </a:fld>
            <a:endParaRPr lang="ko-KR" altLang="en-US"/>
          </a:p>
        </p:txBody>
      </p:sp>
    </p:spTree>
    <p:extLst>
      <p:ext uri="{BB962C8B-B14F-4D97-AF65-F5344CB8AC3E}">
        <p14:creationId xmlns:p14="http://schemas.microsoft.com/office/powerpoint/2010/main" val="209423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4000" dirty="0">
                <a:latin typeface="나눔스퀘어_ac Bold" panose="020B0600000101010101" pitchFamily="50" charset="-127"/>
                <a:ea typeface="나눔스퀘어_ac Bold" panose="020B0600000101010101" pitchFamily="50" charset="-127"/>
              </a:rPr>
              <a:t>Ⅲ. Transformer</a:t>
            </a:r>
            <a:endParaRPr lang="ko-KR" altLang="en-US" sz="40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4170000" y="3610932"/>
            <a:ext cx="3852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6" name="부제목 2">
            <a:extLst>
              <a:ext uri="{FF2B5EF4-FFF2-40B4-BE49-F238E27FC236}">
                <a16:creationId xmlns:a16="http://schemas.microsoft.com/office/drawing/2014/main" id="{359B1448-C631-4B8E-B294-C77DB74A8A94}"/>
              </a:ext>
            </a:extLst>
          </p:cNvPr>
          <p:cNvSpPr>
            <a:spLocks noGrp="1"/>
          </p:cNvSpPr>
          <p:nvPr>
            <p:ph type="subTitle" idx="1"/>
          </p:nvPr>
        </p:nvSpPr>
        <p:spPr>
          <a:xfrm>
            <a:off x="1524000" y="3892332"/>
            <a:ext cx="9144000" cy="1655762"/>
          </a:xfrm>
        </p:spPr>
        <p:txBody>
          <a:bodyPr>
            <a:normAutofit/>
          </a:bodyPr>
          <a:lstStyle/>
          <a:p>
            <a:pPr>
              <a:lnSpc>
                <a:spcPct val="110000"/>
              </a:lnSpc>
            </a:pPr>
            <a:r>
              <a:rPr lang="en-US" altLang="ko-KR" sz="2000" dirty="0">
                <a:latin typeface="나눔스퀘어" panose="020B0600000101010101" pitchFamily="50" charset="-127"/>
                <a:ea typeface="나눔스퀘어" panose="020B0600000101010101" pitchFamily="50" charset="-127"/>
              </a:rPr>
              <a:t>Attention is All You Need (2017)</a:t>
            </a:r>
            <a:endParaRPr lang="en-US" altLang="ko-KR" sz="2800" dirty="0">
              <a:latin typeface="나눔스퀘어" panose="020B0600000101010101" pitchFamily="50" charset="-127"/>
              <a:ea typeface="나눔스퀘어" panose="020B0600000101010101" pitchFamily="50" charset="-127"/>
            </a:endParaRPr>
          </a:p>
        </p:txBody>
      </p:sp>
      <p:sp>
        <p:nvSpPr>
          <p:cNvPr id="3" name="슬라이드 번호 개체 틀 2">
            <a:extLst>
              <a:ext uri="{FF2B5EF4-FFF2-40B4-BE49-F238E27FC236}">
                <a16:creationId xmlns:a16="http://schemas.microsoft.com/office/drawing/2014/main" id="{46D39736-4332-44EB-8B87-F6A91DBDCE37}"/>
              </a:ext>
            </a:extLst>
          </p:cNvPr>
          <p:cNvSpPr>
            <a:spLocks noGrp="1"/>
          </p:cNvSpPr>
          <p:nvPr>
            <p:ph type="sldNum" sz="quarter" idx="12"/>
          </p:nvPr>
        </p:nvSpPr>
        <p:spPr/>
        <p:txBody>
          <a:bodyPr/>
          <a:lstStyle/>
          <a:p>
            <a:fld id="{8250BAE3-1FED-4EBA-80AA-AF0302E483EE}" type="slidenum">
              <a:rPr lang="ko-KR" altLang="en-US" smtClean="0"/>
              <a:t>27</a:t>
            </a:fld>
            <a:endParaRPr lang="ko-KR" altLang="en-US"/>
          </a:p>
        </p:txBody>
      </p:sp>
    </p:spTree>
    <p:extLst>
      <p:ext uri="{BB962C8B-B14F-4D97-AF65-F5344CB8AC3E}">
        <p14:creationId xmlns:p14="http://schemas.microsoft.com/office/powerpoint/2010/main" val="2817378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Attention is All You Need</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EC3F4234-4B1F-4A6F-A5DA-C922373ED8EA}"/>
              </a:ext>
            </a:extLst>
          </p:cNvPr>
          <p:cNvSpPr txBox="1"/>
          <p:nvPr/>
        </p:nvSpPr>
        <p:spPr>
          <a:xfrm>
            <a:off x="785625" y="1475350"/>
            <a:ext cx="6484970" cy="3750129"/>
          </a:xfrm>
          <a:prstGeom prst="rect">
            <a:avLst/>
          </a:prstGeom>
          <a:noFill/>
        </p:spPr>
        <p:txBody>
          <a:bodyPr wrap="square" rtlCol="0">
            <a:spAutoFit/>
          </a:bodyPr>
          <a:lstStyle/>
          <a:p>
            <a:pPr marL="285750"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2017</a:t>
            </a:r>
            <a:r>
              <a:rPr lang="ko-KR" altLang="en-US" sz="1600" dirty="0">
                <a:latin typeface="나눔스퀘어" panose="020B0600000101010101" pitchFamily="50" charset="-127"/>
                <a:ea typeface="나눔스퀘어" panose="020B0600000101010101" pitchFamily="50" charset="-127"/>
              </a:rPr>
              <a:t>년 </a:t>
            </a:r>
            <a:r>
              <a:rPr lang="en-US" altLang="ko-KR" sz="1600" dirty="0">
                <a:latin typeface="나눔스퀘어" panose="020B0600000101010101" pitchFamily="50" charset="-127"/>
                <a:ea typeface="나눔스퀘어" panose="020B0600000101010101" pitchFamily="50" charset="-127"/>
              </a:rPr>
              <a:t>Google Brain</a:t>
            </a:r>
            <a:r>
              <a:rPr lang="ko-KR" altLang="en-US" sz="1600" dirty="0">
                <a:latin typeface="나눔스퀘어" panose="020B0600000101010101" pitchFamily="50" charset="-127"/>
                <a:ea typeface="나눔스퀘어" panose="020B0600000101010101" pitchFamily="50" charset="-127"/>
              </a:rPr>
              <a:t>과</a:t>
            </a:r>
            <a:r>
              <a:rPr lang="en-US" altLang="ko-KR" sz="1600" dirty="0">
                <a:latin typeface="나눔스퀘어" panose="020B0600000101010101" pitchFamily="50" charset="-127"/>
                <a:ea typeface="나눔스퀘어" panose="020B0600000101010101" pitchFamily="50" charset="-127"/>
              </a:rPr>
              <a:t> Google Research</a:t>
            </a:r>
            <a:r>
              <a:rPr lang="ko-KR" altLang="en-US" sz="1600" dirty="0">
                <a:latin typeface="나눔스퀘어" panose="020B0600000101010101" pitchFamily="50" charset="-127"/>
                <a:ea typeface="나눔스퀘어" panose="020B0600000101010101" pitchFamily="50" charset="-127"/>
              </a:rPr>
              <a:t>에서 발표한 논문 </a:t>
            </a:r>
            <a:r>
              <a:rPr lang="en-US" altLang="ko-KR" sz="1600" dirty="0">
                <a:latin typeface="나눔스퀘어" panose="020B0600000101010101" pitchFamily="50" charset="-127"/>
                <a:ea typeface="나눔스퀘어" panose="020B0600000101010101" pitchFamily="50" charset="-127"/>
              </a:rPr>
              <a:t>(</a:t>
            </a:r>
            <a:r>
              <a:rPr lang="en-US" altLang="ko-KR" sz="1600" dirty="0" err="1">
                <a:latin typeface="나눔스퀘어" panose="020B0600000101010101" pitchFamily="50" charset="-127"/>
                <a:ea typeface="나눔스퀘어" panose="020B0600000101010101" pitchFamily="50" charset="-127"/>
              </a:rPr>
              <a:t>NeurIPS</a:t>
            </a:r>
            <a:r>
              <a:rPr lang="en-US" altLang="ko-KR" sz="1600" dirty="0">
                <a:latin typeface="나눔스퀘어" panose="020B0600000101010101" pitchFamily="50" charset="-127"/>
                <a:ea typeface="나눔스퀘어" panose="020B0600000101010101" pitchFamily="50" charset="-127"/>
              </a:rPr>
              <a:t>)</a:t>
            </a:r>
          </a:p>
          <a:p>
            <a:pPr marL="285750"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2021</a:t>
            </a:r>
            <a:r>
              <a:rPr lang="ko-KR" altLang="en-US" sz="1600" dirty="0">
                <a:latin typeface="나눔스퀘어" panose="020B0600000101010101" pitchFamily="50" charset="-127"/>
                <a:ea typeface="나눔스퀘어" panose="020B0600000101010101" pitchFamily="50" charset="-127"/>
              </a:rPr>
              <a:t>년 현재 </a:t>
            </a:r>
            <a:r>
              <a:rPr lang="en-US" altLang="ko-KR" sz="1600" dirty="0">
                <a:latin typeface="나눔스퀘어" panose="020B0600000101010101" pitchFamily="50" charset="-127"/>
                <a:ea typeface="나눔스퀘어" panose="020B0600000101010101" pitchFamily="50" charset="-127"/>
              </a:rPr>
              <a:t>NLP</a:t>
            </a:r>
            <a:r>
              <a:rPr lang="ko-KR" altLang="en-US" sz="1600" dirty="0">
                <a:latin typeface="나눔스퀘어" panose="020B0600000101010101" pitchFamily="50" charset="-127"/>
                <a:ea typeface="나눔스퀘어" panose="020B0600000101010101" pitchFamily="50" charset="-127"/>
              </a:rPr>
              <a:t>에서 핵심이 되는 모델</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sz="1600" dirty="0">
                <a:latin typeface="나눔스퀘어 Bold" panose="020B0600000101010101" pitchFamily="50" charset="-127"/>
                <a:ea typeface="나눔스퀘어 Bold" panose="020B0600000101010101" pitchFamily="50" charset="-127"/>
              </a:rPr>
              <a:t>트랜스포머 이전의 </a:t>
            </a:r>
            <a:r>
              <a:rPr lang="en-US" altLang="ko-KR" sz="1600" dirty="0">
                <a:latin typeface="나눔스퀘어 Bold" panose="020B0600000101010101" pitchFamily="50" charset="-127"/>
                <a:ea typeface="나눔스퀘어 Bold" panose="020B0600000101010101" pitchFamily="50" charset="-127"/>
              </a:rPr>
              <a:t>Seq2Seq </a:t>
            </a:r>
            <a:r>
              <a:rPr lang="ko-KR" altLang="en-US" sz="1600" dirty="0">
                <a:latin typeface="나눔스퀘어 Bold" panose="020B0600000101010101" pitchFamily="50" charset="-127"/>
                <a:ea typeface="나눔스퀘어 Bold" panose="020B0600000101010101" pitchFamily="50" charset="-127"/>
              </a:rPr>
              <a:t>구조</a:t>
            </a:r>
            <a:r>
              <a:rPr lang="ko-KR" altLang="en-US" sz="1600" dirty="0">
                <a:latin typeface="나눔스퀘어" panose="020B0600000101010101" pitchFamily="50" charset="-127"/>
                <a:ea typeface="나눔스퀘어" panose="020B0600000101010101" pitchFamily="50" charset="-127"/>
              </a:rPr>
              <a:t> </a:t>
            </a:r>
            <a:r>
              <a:rPr lang="en-US" altLang="ko-KR" sz="1600" dirty="0">
                <a:latin typeface="나눔스퀘어" panose="020B0600000101010101" pitchFamily="50" charset="-127"/>
                <a:ea typeface="나눔스퀘어" panose="020B0600000101010101" pitchFamily="50" charset="-127"/>
              </a:rPr>
              <a:t>:</a:t>
            </a:r>
            <a:r>
              <a:rPr lang="ko-KR" altLang="en-US" sz="1600" dirty="0">
                <a:latin typeface="나눔스퀘어" panose="020B0600000101010101" pitchFamily="50" charset="-127"/>
                <a:ea typeface="나눔스퀘어" panose="020B0600000101010101" pitchFamily="50" charset="-127"/>
              </a:rPr>
              <a:t> 복잡한 </a:t>
            </a:r>
            <a:r>
              <a:rPr lang="en-US" altLang="ko-KR" sz="1600" dirty="0">
                <a:latin typeface="나눔스퀘어" panose="020B0600000101010101" pitchFamily="50" charset="-127"/>
                <a:ea typeface="나눔스퀘어" panose="020B0600000101010101" pitchFamily="50" charset="-127"/>
              </a:rPr>
              <a:t>RNN</a:t>
            </a:r>
            <a:r>
              <a:rPr lang="ko-KR" altLang="en-US" sz="1600" dirty="0">
                <a:latin typeface="나눔스퀘어" panose="020B0600000101010101" pitchFamily="50" charset="-127"/>
                <a:ea typeface="나눔스퀘어" panose="020B0600000101010101" pitchFamily="50" charset="-127"/>
              </a:rPr>
              <a:t>이나 </a:t>
            </a:r>
            <a:r>
              <a:rPr lang="en-US" altLang="ko-KR" sz="1600" dirty="0">
                <a:latin typeface="나눔스퀘어" panose="020B0600000101010101" pitchFamily="50" charset="-127"/>
                <a:ea typeface="나눔스퀘어" panose="020B0600000101010101" pitchFamily="50" charset="-127"/>
              </a:rPr>
              <a:t>CNN</a:t>
            </a:r>
            <a:r>
              <a:rPr lang="ko-KR" altLang="en-US" sz="1600" dirty="0">
                <a:latin typeface="나눔스퀘어" panose="020B0600000101010101" pitchFamily="50" charset="-127"/>
                <a:ea typeface="나눔스퀘어" panose="020B0600000101010101" pitchFamily="50" charset="-127"/>
              </a:rPr>
              <a:t>을 기반으로 인코더</a:t>
            </a:r>
            <a:r>
              <a:rPr lang="en-US" altLang="ko-KR" sz="1600" dirty="0">
                <a:latin typeface="나눔스퀘어" panose="020B0600000101010101" pitchFamily="50" charset="-127"/>
                <a:ea typeface="나눔스퀘어" panose="020B0600000101010101" pitchFamily="50" charset="-127"/>
              </a:rPr>
              <a:t>-</a:t>
            </a:r>
            <a:r>
              <a:rPr lang="ko-KR" altLang="en-US" sz="1600" dirty="0" err="1">
                <a:latin typeface="나눔스퀘어" panose="020B0600000101010101" pitchFamily="50" charset="-127"/>
                <a:ea typeface="나눔스퀘어" panose="020B0600000101010101" pitchFamily="50" charset="-127"/>
              </a:rPr>
              <a:t>디코더</a:t>
            </a:r>
            <a:r>
              <a:rPr lang="ko-KR" altLang="en-US" sz="1600" dirty="0">
                <a:latin typeface="나눔스퀘어" panose="020B0600000101010101" pitchFamily="50" charset="-127"/>
                <a:ea typeface="나눔스퀘어" panose="020B0600000101010101" pitchFamily="50" charset="-127"/>
              </a:rPr>
              <a:t> 구성</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sz="1600" dirty="0">
                <a:latin typeface="나눔스퀘어 Bold" panose="020B0600000101010101" pitchFamily="50" charset="-127"/>
                <a:ea typeface="나눔스퀘어 Bold" panose="020B0600000101010101" pitchFamily="50" charset="-127"/>
              </a:rPr>
              <a:t>트랜스포머</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인코더</a:t>
            </a:r>
            <a:r>
              <a:rPr lang="en-US" altLang="ko-KR" sz="1600" dirty="0">
                <a:latin typeface="나눔스퀘어" panose="020B0600000101010101" pitchFamily="50" charset="-127"/>
                <a:ea typeface="나눔스퀘어" panose="020B0600000101010101" pitchFamily="50" charset="-127"/>
              </a:rPr>
              <a:t>-</a:t>
            </a:r>
            <a:r>
              <a:rPr lang="ko-KR" altLang="en-US" sz="1600" dirty="0" err="1">
                <a:latin typeface="나눔스퀘어" panose="020B0600000101010101" pitchFamily="50" charset="-127"/>
                <a:ea typeface="나눔스퀘어" panose="020B0600000101010101" pitchFamily="50" charset="-127"/>
              </a:rPr>
              <a:t>디코더</a:t>
            </a:r>
            <a:r>
              <a:rPr lang="ko-KR" altLang="en-US" sz="1600" dirty="0">
                <a:latin typeface="나눔스퀘어" panose="020B0600000101010101" pitchFamily="50" charset="-127"/>
                <a:ea typeface="나눔스퀘어" panose="020B0600000101010101" pitchFamily="50" charset="-127"/>
              </a:rPr>
              <a:t> 구조를 유지하되</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순차적으로 입력 시퀀스를 처리하는 </a:t>
            </a:r>
            <a:r>
              <a:rPr lang="en-US" altLang="ko-KR" sz="1600" dirty="0">
                <a:latin typeface="나눔스퀘어" panose="020B0600000101010101" pitchFamily="50" charset="-127"/>
                <a:ea typeface="나눔스퀘어" panose="020B0600000101010101" pitchFamily="50" charset="-127"/>
              </a:rPr>
              <a:t>RNN</a:t>
            </a:r>
            <a:r>
              <a:rPr lang="ko-KR" altLang="en-US" sz="1600" dirty="0">
                <a:latin typeface="나눔스퀘어" panose="020B0600000101010101" pitchFamily="50" charset="-127"/>
                <a:ea typeface="나눔스퀘어" panose="020B0600000101010101" pitchFamily="50" charset="-127"/>
              </a:rPr>
              <a:t>의 </a:t>
            </a:r>
            <a:r>
              <a:rPr lang="en-US" altLang="ko-KR" sz="1600" dirty="0">
                <a:highlight>
                  <a:srgbClr val="FFFF00"/>
                </a:highlight>
                <a:latin typeface="나눔스퀘어" panose="020B0600000101010101" pitchFamily="50" charset="-127"/>
                <a:ea typeface="나눔스퀘어" panose="020B0600000101010101" pitchFamily="50" charset="-127"/>
              </a:rPr>
              <a:t>Recurrence </a:t>
            </a:r>
            <a:r>
              <a:rPr lang="ko-KR" altLang="en-US" sz="1600" dirty="0">
                <a:highlight>
                  <a:srgbClr val="FFFF00"/>
                </a:highlight>
                <a:latin typeface="나눔스퀘어" panose="020B0600000101010101" pitchFamily="50" charset="-127"/>
                <a:ea typeface="나눔스퀘어" panose="020B0600000101010101" pitchFamily="50" charset="-127"/>
              </a:rPr>
              <a:t>속성없이</a:t>
            </a:r>
            <a:r>
              <a:rPr lang="ko-KR" altLang="en-US" sz="1600" dirty="0">
                <a:latin typeface="나눔스퀘어" panose="020B0600000101010101" pitchFamily="50" charset="-127"/>
                <a:ea typeface="나눔스퀘어" panose="020B0600000101010101" pitchFamily="50" charset="-127"/>
              </a:rPr>
              <a:t> </a:t>
            </a:r>
            <a:r>
              <a:rPr lang="en-US" altLang="ko-KR" sz="1600" dirty="0">
                <a:latin typeface="나눔스퀘어" panose="020B0600000101010101" pitchFamily="50" charset="-127"/>
                <a:ea typeface="나눔스퀘어" panose="020B0600000101010101" pitchFamily="50" charset="-127"/>
              </a:rPr>
              <a:t>Attention mechanism</a:t>
            </a:r>
            <a:r>
              <a:rPr lang="ko-KR" altLang="en-US" sz="1600" dirty="0">
                <a:latin typeface="나눔스퀘어" panose="020B0600000101010101" pitchFamily="50" charset="-127"/>
                <a:ea typeface="나눔스퀘어" panose="020B0600000101010101" pitchFamily="50" charset="-127"/>
              </a:rPr>
              <a:t>만으로도 입력과 출력 간 </a:t>
            </a:r>
            <a:r>
              <a:rPr lang="en-US" altLang="ko-KR" sz="1600" dirty="0">
                <a:highlight>
                  <a:srgbClr val="FFFF00"/>
                </a:highlight>
                <a:latin typeface="나눔스퀘어" panose="020B0600000101010101" pitchFamily="50" charset="-127"/>
                <a:ea typeface="나눔스퀘어" panose="020B0600000101010101" pitchFamily="50" charset="-127"/>
              </a:rPr>
              <a:t>global dependencies</a:t>
            </a:r>
            <a:r>
              <a:rPr lang="ko-KR" altLang="en-US" sz="1600" dirty="0">
                <a:highlight>
                  <a:srgbClr val="FFFF00"/>
                </a:highlight>
                <a:latin typeface="나눔스퀘어" panose="020B0600000101010101" pitchFamily="50" charset="-127"/>
                <a:ea typeface="나눔스퀘어" panose="020B0600000101010101" pitchFamily="50" charset="-127"/>
              </a:rPr>
              <a:t>를 포착</a:t>
            </a:r>
            <a:r>
              <a:rPr lang="ko-KR" altLang="en-US" sz="1600" dirty="0">
                <a:latin typeface="나눔스퀘어" panose="020B0600000101010101" pitchFamily="50" charset="-127"/>
                <a:ea typeface="나눔스퀘어" panose="020B0600000101010101" pitchFamily="50" charset="-127"/>
              </a:rPr>
              <a:t>하며 </a:t>
            </a:r>
            <a:r>
              <a:rPr lang="ko-KR" altLang="en-US" sz="1600" dirty="0">
                <a:highlight>
                  <a:srgbClr val="FFFF00"/>
                </a:highlight>
                <a:latin typeface="나눔스퀘어" panose="020B0600000101010101" pitchFamily="50" charset="-127"/>
                <a:ea typeface="나눔스퀘어" panose="020B0600000101010101" pitchFamily="50" charset="-127"/>
              </a:rPr>
              <a:t>병렬 처리가 가능</a:t>
            </a:r>
            <a:r>
              <a:rPr lang="ko-KR" altLang="en-US" sz="1600" dirty="0">
                <a:latin typeface="나눔스퀘어" panose="020B0600000101010101" pitchFamily="50" charset="-127"/>
                <a:ea typeface="나눔스퀘어" panose="020B0600000101010101" pitchFamily="50" charset="-127"/>
              </a:rPr>
              <a:t>하게 하는 것이 핵심</a:t>
            </a:r>
            <a:r>
              <a:rPr lang="en-US" altLang="ko-KR" sz="1600" dirty="0">
                <a:latin typeface="나눔스퀘어" panose="020B0600000101010101" pitchFamily="50" charset="-127"/>
                <a:ea typeface="나눔스퀘어" panose="020B0600000101010101" pitchFamily="50" charset="-127"/>
              </a:rPr>
              <a:t>!</a:t>
            </a:r>
          </a:p>
        </p:txBody>
      </p:sp>
      <p:pic>
        <p:nvPicPr>
          <p:cNvPr id="26626" name="Picture 2" descr="https://paperswithcode.com/media/methods/new_ModalNet-21.jpg">
            <a:extLst>
              <a:ext uri="{FF2B5EF4-FFF2-40B4-BE49-F238E27FC236}">
                <a16:creationId xmlns:a16="http://schemas.microsoft.com/office/drawing/2014/main" id="{4650E453-D9C2-4627-B7D9-3E773B0F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640" y="395868"/>
            <a:ext cx="4118599" cy="6066264"/>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07560379-A892-48A5-8528-EF87EFB70D8E}"/>
              </a:ext>
            </a:extLst>
          </p:cNvPr>
          <p:cNvSpPr>
            <a:spLocks noGrp="1"/>
          </p:cNvSpPr>
          <p:nvPr>
            <p:ph type="sldNum" sz="quarter" idx="12"/>
          </p:nvPr>
        </p:nvSpPr>
        <p:spPr/>
        <p:txBody>
          <a:bodyPr/>
          <a:lstStyle/>
          <a:p>
            <a:fld id="{8250BAE3-1FED-4EBA-80AA-AF0302E483EE}" type="slidenum">
              <a:rPr lang="ko-KR" altLang="en-US" smtClean="0"/>
              <a:t>28</a:t>
            </a:fld>
            <a:endParaRPr lang="ko-KR" altLang="en-US"/>
          </a:p>
        </p:txBody>
      </p:sp>
    </p:spTree>
    <p:extLst>
      <p:ext uri="{BB962C8B-B14F-4D97-AF65-F5344CB8AC3E}">
        <p14:creationId xmlns:p14="http://schemas.microsoft.com/office/powerpoint/2010/main" val="2207690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F98BD79-5E92-4BF6-ACCA-D3B5F95C2AB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58794" y="1194444"/>
            <a:ext cx="10474411" cy="4179222"/>
          </a:xfrm>
          <a:prstGeom prst="rect">
            <a:avLst/>
          </a:prstGeom>
        </p:spPr>
      </p:pic>
      <p:sp>
        <p:nvSpPr>
          <p:cNvPr id="3" name="슬라이드 번호 개체 틀 2">
            <a:extLst>
              <a:ext uri="{FF2B5EF4-FFF2-40B4-BE49-F238E27FC236}">
                <a16:creationId xmlns:a16="http://schemas.microsoft.com/office/drawing/2014/main" id="{79341A58-36E9-4871-BEC2-7EECB3BF8B87}"/>
              </a:ext>
            </a:extLst>
          </p:cNvPr>
          <p:cNvSpPr>
            <a:spLocks noGrp="1"/>
          </p:cNvSpPr>
          <p:nvPr>
            <p:ph type="sldNum" sz="quarter" idx="12"/>
          </p:nvPr>
        </p:nvSpPr>
        <p:spPr/>
        <p:txBody>
          <a:bodyPr/>
          <a:lstStyle/>
          <a:p>
            <a:fld id="{8250BAE3-1FED-4EBA-80AA-AF0302E483EE}" type="slidenum">
              <a:rPr lang="ko-KR" altLang="en-US" smtClean="0"/>
              <a:t>29</a:t>
            </a:fld>
            <a:endParaRPr lang="ko-KR" altLang="en-US"/>
          </a:p>
        </p:txBody>
      </p:sp>
    </p:spTree>
    <p:extLst>
      <p:ext uri="{BB962C8B-B14F-4D97-AF65-F5344CB8AC3E}">
        <p14:creationId xmlns:p14="http://schemas.microsoft.com/office/powerpoint/2010/main" val="94690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4000" dirty="0">
                <a:latin typeface="나눔스퀘어_ac Bold" panose="020B0600000101010101" pitchFamily="50" charset="-127"/>
                <a:ea typeface="나눔스퀘어_ac Bold" panose="020B0600000101010101" pitchFamily="50" charset="-127"/>
              </a:rPr>
              <a:t>Ⅰ. Seq2Seq</a:t>
            </a:r>
            <a:endParaRPr lang="ko-KR" altLang="en-US" sz="40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4296000" y="3610932"/>
            <a:ext cx="3600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9" name="직사각형 8">
            <a:extLst>
              <a:ext uri="{FF2B5EF4-FFF2-40B4-BE49-F238E27FC236}">
                <a16:creationId xmlns:a16="http://schemas.microsoft.com/office/drawing/2014/main" id="{8862B525-8D92-47D2-9FC6-8145B790A898}"/>
              </a:ext>
            </a:extLst>
          </p:cNvPr>
          <p:cNvSpPr/>
          <p:nvPr/>
        </p:nvSpPr>
        <p:spPr>
          <a:xfrm>
            <a:off x="2868183" y="3718932"/>
            <a:ext cx="6096000" cy="795474"/>
          </a:xfrm>
          <a:prstGeom prst="rect">
            <a:avLst/>
          </a:prstGeom>
        </p:spPr>
        <p:txBody>
          <a:bodyPr>
            <a:spAutoFit/>
          </a:bodyPr>
          <a:lstStyle/>
          <a:p>
            <a:pPr lvl="1" algn="ctr">
              <a:lnSpc>
                <a:spcPct val="150000"/>
              </a:lnSpc>
            </a:pPr>
            <a:r>
              <a:rPr lang="en-US" altLang="ko-KR" sz="1600" dirty="0">
                <a:latin typeface="나눔스퀘어" panose="020B0600000101010101" pitchFamily="50" charset="-127"/>
                <a:ea typeface="나눔스퀘어" panose="020B0600000101010101" pitchFamily="50" charset="-127"/>
              </a:rPr>
              <a:t>Sequence to Sequence Learning</a:t>
            </a:r>
          </a:p>
          <a:p>
            <a:pPr lvl="1" algn="ctr">
              <a:lnSpc>
                <a:spcPct val="150000"/>
              </a:lnSpc>
            </a:pPr>
            <a:r>
              <a:rPr lang="en-US" altLang="ko-KR" sz="1600" dirty="0">
                <a:latin typeface="나눔스퀘어" panose="020B0600000101010101" pitchFamily="50" charset="-127"/>
                <a:ea typeface="나눔스퀘어" panose="020B0600000101010101" pitchFamily="50" charset="-127"/>
              </a:rPr>
              <a:t>with Neural Networks (</a:t>
            </a:r>
            <a:r>
              <a:rPr lang="en-US" altLang="ko-KR" sz="1600" dirty="0" err="1">
                <a:latin typeface="나눔스퀘어" panose="020B0600000101010101" pitchFamily="50" charset="-127"/>
                <a:ea typeface="나눔스퀘어" panose="020B0600000101010101" pitchFamily="50" charset="-127"/>
              </a:rPr>
              <a:t>Sutskever</a:t>
            </a:r>
            <a:r>
              <a:rPr lang="en-US" altLang="ko-KR" sz="1600" dirty="0">
                <a:latin typeface="나눔스퀘어" panose="020B0600000101010101" pitchFamily="50" charset="-127"/>
                <a:ea typeface="나눔스퀘어" panose="020B0600000101010101" pitchFamily="50" charset="-127"/>
              </a:rPr>
              <a:t> et al., 2014)</a:t>
            </a:r>
          </a:p>
        </p:txBody>
      </p:sp>
      <p:sp>
        <p:nvSpPr>
          <p:cNvPr id="3" name="슬라이드 번호 개체 틀 2">
            <a:extLst>
              <a:ext uri="{FF2B5EF4-FFF2-40B4-BE49-F238E27FC236}">
                <a16:creationId xmlns:a16="http://schemas.microsoft.com/office/drawing/2014/main" id="{0F4D13AB-E9EA-422E-808B-F4EE95738599}"/>
              </a:ext>
            </a:extLst>
          </p:cNvPr>
          <p:cNvSpPr>
            <a:spLocks noGrp="1"/>
          </p:cNvSpPr>
          <p:nvPr>
            <p:ph type="sldNum" sz="quarter" idx="12"/>
          </p:nvPr>
        </p:nvSpPr>
        <p:spPr/>
        <p:txBody>
          <a:bodyPr/>
          <a:lstStyle/>
          <a:p>
            <a:fld id="{8250BAE3-1FED-4EBA-80AA-AF0302E483EE}" type="slidenum">
              <a:rPr lang="ko-KR" altLang="en-US" smtClean="0"/>
              <a:t>3</a:t>
            </a:fld>
            <a:endParaRPr lang="ko-KR" altLang="en-US"/>
          </a:p>
        </p:txBody>
      </p:sp>
    </p:spTree>
    <p:extLst>
      <p:ext uri="{BB962C8B-B14F-4D97-AF65-F5344CB8AC3E}">
        <p14:creationId xmlns:p14="http://schemas.microsoft.com/office/powerpoint/2010/main" val="202494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67885"/>
          </a:xfrm>
          <a:prstGeom prst="rect">
            <a:avLst/>
          </a:prstGeom>
          <a:noFill/>
        </p:spPr>
        <p:txBody>
          <a:bodyPr wrap="square" rtlCol="0">
            <a:spAutoFit/>
          </a:bodyPr>
          <a:lstStyle/>
          <a:p>
            <a:pPr marL="285750"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Paperswithcode.com</a:t>
            </a:r>
            <a:r>
              <a:rPr lang="ko-KR" altLang="en-US" dirty="0">
                <a:latin typeface="나눔스퀘어" panose="020B0600000101010101" pitchFamily="50" charset="-127"/>
                <a:ea typeface="나눔스퀘어" panose="020B0600000101010101" pitchFamily="50" charset="-127"/>
              </a:rPr>
              <a:t>의 </a:t>
            </a:r>
            <a:r>
              <a:rPr lang="en-US" altLang="ko-KR" dirty="0">
                <a:latin typeface="나눔스퀘어" panose="020B0600000101010101" pitchFamily="50" charset="-127"/>
                <a:ea typeface="나눔스퀘어" panose="020B0600000101010101" pitchFamily="50" charset="-127"/>
              </a:rPr>
              <a:t>Transformer </a:t>
            </a:r>
            <a:r>
              <a:rPr lang="ko-KR" altLang="en-US" dirty="0">
                <a:latin typeface="나눔스퀘어" panose="020B0600000101010101" pitchFamily="50" charset="-127"/>
                <a:ea typeface="나눔스퀘어" panose="020B0600000101010101" pitchFamily="50" charset="-127"/>
              </a:rPr>
              <a:t>관련</a:t>
            </a:r>
            <a:endParaRPr lang="en-US" altLang="ko-KR"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34B25C26-67E6-4EF0-94FB-13DBF842B89A}"/>
              </a:ext>
            </a:extLst>
          </p:cNvPr>
          <p:cNvPicPr>
            <a:picLocks noChangeAspect="1"/>
          </p:cNvPicPr>
          <p:nvPr/>
        </p:nvPicPr>
        <p:blipFill>
          <a:blip r:embed="rId3"/>
          <a:stretch>
            <a:fillRect/>
          </a:stretch>
        </p:blipFill>
        <p:spPr>
          <a:xfrm>
            <a:off x="186842" y="2066349"/>
            <a:ext cx="11818315" cy="3950085"/>
          </a:xfrm>
          <a:prstGeom prst="rect">
            <a:avLst/>
          </a:prstGeom>
        </p:spPr>
      </p:pic>
      <p:sp>
        <p:nvSpPr>
          <p:cNvPr id="2" name="슬라이드 번호 개체 틀 1">
            <a:extLst>
              <a:ext uri="{FF2B5EF4-FFF2-40B4-BE49-F238E27FC236}">
                <a16:creationId xmlns:a16="http://schemas.microsoft.com/office/drawing/2014/main" id="{826AE6E2-C372-4B1D-B353-44FD196C154E}"/>
              </a:ext>
            </a:extLst>
          </p:cNvPr>
          <p:cNvSpPr>
            <a:spLocks noGrp="1"/>
          </p:cNvSpPr>
          <p:nvPr>
            <p:ph type="sldNum" sz="quarter" idx="12"/>
          </p:nvPr>
        </p:nvSpPr>
        <p:spPr/>
        <p:txBody>
          <a:bodyPr/>
          <a:lstStyle/>
          <a:p>
            <a:fld id="{8250BAE3-1FED-4EBA-80AA-AF0302E483EE}" type="slidenum">
              <a:rPr lang="ko-KR" altLang="en-US" smtClean="0"/>
              <a:t>30</a:t>
            </a:fld>
            <a:endParaRPr lang="ko-KR" altLang="en-US"/>
          </a:p>
        </p:txBody>
      </p:sp>
    </p:spTree>
    <p:extLst>
      <p:ext uri="{BB962C8B-B14F-4D97-AF65-F5344CB8AC3E}">
        <p14:creationId xmlns:p14="http://schemas.microsoft.com/office/powerpoint/2010/main" val="3512723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2" name="그림 1">
            <a:extLst>
              <a:ext uri="{FF2B5EF4-FFF2-40B4-BE49-F238E27FC236}">
                <a16:creationId xmlns:a16="http://schemas.microsoft.com/office/drawing/2014/main" id="{38D40135-1943-470A-90D2-E94650663E3E}"/>
              </a:ext>
            </a:extLst>
          </p:cNvPr>
          <p:cNvPicPr>
            <a:picLocks noChangeAspect="1"/>
          </p:cNvPicPr>
          <p:nvPr/>
        </p:nvPicPr>
        <p:blipFill>
          <a:blip r:embed="rId3"/>
          <a:stretch>
            <a:fillRect/>
          </a:stretch>
        </p:blipFill>
        <p:spPr>
          <a:xfrm>
            <a:off x="418873" y="1884072"/>
            <a:ext cx="11354251" cy="4964455"/>
          </a:xfrm>
          <a:prstGeom prst="rect">
            <a:avLst/>
          </a:prstGeom>
        </p:spPr>
      </p:pic>
      <p:sp>
        <p:nvSpPr>
          <p:cNvPr id="12" name="TextBox 11">
            <a:extLst>
              <a:ext uri="{FF2B5EF4-FFF2-40B4-BE49-F238E27FC236}">
                <a16:creationId xmlns:a16="http://schemas.microsoft.com/office/drawing/2014/main" id="{7BC0CFA0-5DCF-47D8-8663-063A335237ED}"/>
              </a:ext>
            </a:extLst>
          </p:cNvPr>
          <p:cNvSpPr txBox="1"/>
          <p:nvPr/>
        </p:nvSpPr>
        <p:spPr>
          <a:xfrm>
            <a:off x="584433" y="956345"/>
            <a:ext cx="11023134" cy="467885"/>
          </a:xfrm>
          <a:prstGeom prst="rect">
            <a:avLst/>
          </a:prstGeom>
          <a:noFill/>
        </p:spPr>
        <p:txBody>
          <a:bodyPr wrap="square" rtlCol="0">
            <a:spAutoFit/>
          </a:bodyPr>
          <a:lstStyle/>
          <a:p>
            <a:pPr marL="285750"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Paperswithcode.com</a:t>
            </a:r>
            <a:r>
              <a:rPr lang="ko-KR" altLang="en-US" dirty="0">
                <a:latin typeface="나눔스퀘어" panose="020B0600000101010101" pitchFamily="50" charset="-127"/>
                <a:ea typeface="나눔스퀘어" panose="020B0600000101010101" pitchFamily="50" charset="-127"/>
              </a:rPr>
              <a:t>의 </a:t>
            </a:r>
            <a:r>
              <a:rPr lang="en-US" altLang="ko-KR" dirty="0">
                <a:latin typeface="나눔스퀘어" panose="020B0600000101010101" pitchFamily="50" charset="-127"/>
                <a:ea typeface="나눔스퀘어" panose="020B0600000101010101" pitchFamily="50" charset="-127"/>
              </a:rPr>
              <a:t>Transformer </a:t>
            </a:r>
            <a:r>
              <a:rPr lang="ko-KR" altLang="en-US" dirty="0">
                <a:latin typeface="나눔스퀘어" panose="020B0600000101010101" pitchFamily="50" charset="-127"/>
                <a:ea typeface="나눔스퀘어" panose="020B0600000101010101" pitchFamily="50" charset="-127"/>
              </a:rPr>
              <a:t>관련</a:t>
            </a:r>
            <a:endParaRPr lang="en-US" altLang="ko-KR" dirty="0">
              <a:latin typeface="나눔스퀘어" panose="020B0600000101010101" pitchFamily="50" charset="-127"/>
              <a:ea typeface="나눔스퀘어" panose="020B0600000101010101" pitchFamily="50" charset="-127"/>
            </a:endParaRPr>
          </a:p>
        </p:txBody>
      </p:sp>
      <p:sp>
        <p:nvSpPr>
          <p:cNvPr id="3" name="슬라이드 번호 개체 틀 2">
            <a:extLst>
              <a:ext uri="{FF2B5EF4-FFF2-40B4-BE49-F238E27FC236}">
                <a16:creationId xmlns:a16="http://schemas.microsoft.com/office/drawing/2014/main" id="{E8C84800-CA15-4F64-8E9A-314BC918859D}"/>
              </a:ext>
            </a:extLst>
          </p:cNvPr>
          <p:cNvSpPr>
            <a:spLocks noGrp="1"/>
          </p:cNvSpPr>
          <p:nvPr>
            <p:ph type="sldNum" sz="quarter" idx="12"/>
          </p:nvPr>
        </p:nvSpPr>
        <p:spPr/>
        <p:txBody>
          <a:bodyPr/>
          <a:lstStyle/>
          <a:p>
            <a:fld id="{8250BAE3-1FED-4EBA-80AA-AF0302E483EE}" type="slidenum">
              <a:rPr lang="ko-KR" altLang="en-US" smtClean="0"/>
              <a:t>31</a:t>
            </a:fld>
            <a:endParaRPr lang="ko-KR" altLang="en-US"/>
          </a:p>
        </p:txBody>
      </p:sp>
    </p:spTree>
    <p:extLst>
      <p:ext uri="{BB962C8B-B14F-4D97-AF65-F5344CB8AC3E}">
        <p14:creationId xmlns:p14="http://schemas.microsoft.com/office/powerpoint/2010/main" val="399926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4000" dirty="0">
                <a:latin typeface="나눔스퀘어_ac Bold" panose="020B0600000101010101" pitchFamily="50" charset="-127"/>
                <a:ea typeface="나눔스퀘어_ac Bold" panose="020B0600000101010101" pitchFamily="50" charset="-127"/>
              </a:rPr>
              <a:t>Transformer (Encoder)</a:t>
            </a:r>
            <a:endParaRPr lang="ko-KR" altLang="en-US" sz="40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3342000" y="3610932"/>
            <a:ext cx="5508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9" name="슬라이드 번호 개체 틀 8">
            <a:extLst>
              <a:ext uri="{FF2B5EF4-FFF2-40B4-BE49-F238E27FC236}">
                <a16:creationId xmlns:a16="http://schemas.microsoft.com/office/drawing/2014/main" id="{0B11770D-2CCD-4FBC-B9D8-A97A19BE5614}"/>
              </a:ext>
            </a:extLst>
          </p:cNvPr>
          <p:cNvSpPr>
            <a:spLocks noGrp="1"/>
          </p:cNvSpPr>
          <p:nvPr>
            <p:ph type="sldNum" sz="quarter" idx="12"/>
          </p:nvPr>
        </p:nvSpPr>
        <p:spPr/>
        <p:txBody>
          <a:bodyPr/>
          <a:lstStyle/>
          <a:p>
            <a:fld id="{8250BAE3-1FED-4EBA-80AA-AF0302E483EE}" type="slidenum">
              <a:rPr lang="ko-KR" altLang="en-US" smtClean="0"/>
              <a:t>32</a:t>
            </a:fld>
            <a:endParaRPr lang="ko-KR" altLang="en-US"/>
          </a:p>
        </p:txBody>
      </p:sp>
    </p:spTree>
    <p:extLst>
      <p:ext uri="{BB962C8B-B14F-4D97-AF65-F5344CB8AC3E}">
        <p14:creationId xmlns:p14="http://schemas.microsoft.com/office/powerpoint/2010/main" val="161352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Encoder</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3" name="직사각형 2">
            <a:extLst>
              <a:ext uri="{FF2B5EF4-FFF2-40B4-BE49-F238E27FC236}">
                <a16:creationId xmlns:a16="http://schemas.microsoft.com/office/drawing/2014/main" id="{67EDA8CA-FF50-4675-9EFD-BAC87E9C8904}"/>
              </a:ext>
            </a:extLst>
          </p:cNvPr>
          <p:cNvSpPr/>
          <p:nvPr/>
        </p:nvSpPr>
        <p:spPr>
          <a:xfrm>
            <a:off x="740148" y="1959378"/>
            <a:ext cx="5816367" cy="2272802"/>
          </a:xfrm>
          <a:prstGeom prst="rect">
            <a:avLst/>
          </a:prstGeom>
        </p:spPr>
        <p:txBody>
          <a:bodyPr wrap="square">
            <a:spAutoFit/>
          </a:bodyPr>
          <a:lstStyle/>
          <a:p>
            <a:pPr marL="285750" indent="-285750">
              <a:lnSpc>
                <a:spcPct val="150000"/>
              </a:lnSpc>
              <a:buFontTx/>
              <a:buChar char="-"/>
            </a:pPr>
            <a:r>
              <a:rPr lang="en-US" altLang="ko-KR" sz="1600" dirty="0" err="1">
                <a:latin typeface="나눔스퀘어 Bold" panose="020B0600000101010101" pitchFamily="50" charset="-127"/>
                <a:ea typeface="나눔스퀘어 Bold" panose="020B0600000101010101" pitchFamily="50" charset="-127"/>
              </a:rPr>
              <a:t>num_layers</a:t>
            </a:r>
            <a:r>
              <a:rPr lang="ko-KR" altLang="en-US" sz="1600" dirty="0">
                <a:solidFill>
                  <a:srgbClr val="000000"/>
                </a:solidFill>
                <a:latin typeface="나눔스퀘어 Bold" panose="020B0600000101010101" pitchFamily="50" charset="-127"/>
                <a:ea typeface="나눔스퀘어 Bold" panose="020B0600000101010101" pitchFamily="50" charset="-127"/>
              </a:rPr>
              <a:t> 개수의 인코더 층을 쌓음</a:t>
            </a:r>
            <a:endParaRPr lang="en-US" altLang="ko-KR" sz="1600" dirty="0">
              <a:solidFill>
                <a:srgbClr val="000000"/>
              </a:solidFill>
              <a:latin typeface="나눔스퀘어 Bold" panose="020B0600000101010101" pitchFamily="50" charset="-127"/>
              <a:ea typeface="나눔스퀘어 Bold" panose="020B0600000101010101" pitchFamily="50" charset="-127"/>
            </a:endParaRPr>
          </a:p>
          <a:p>
            <a:pPr marL="742950" lvl="1" indent="-285750">
              <a:lnSpc>
                <a:spcPct val="150000"/>
              </a:lnSpc>
              <a:buFontTx/>
              <a:buChar char="-"/>
            </a:pPr>
            <a:r>
              <a:rPr lang="ko-KR" altLang="en-US" sz="1600" dirty="0">
                <a:solidFill>
                  <a:srgbClr val="000000"/>
                </a:solidFill>
                <a:latin typeface="나눔스퀘어 Bold" panose="020B0600000101010101" pitchFamily="50" charset="-127"/>
                <a:ea typeface="나눔스퀘어 Bold" panose="020B0600000101010101" pitchFamily="50" charset="-127"/>
              </a:rPr>
              <a:t>논문에서는 총 </a:t>
            </a:r>
            <a:r>
              <a:rPr lang="en-US" altLang="ko-KR" sz="1600" dirty="0">
                <a:solidFill>
                  <a:srgbClr val="000000"/>
                </a:solidFill>
                <a:latin typeface="나눔스퀘어 Bold" panose="020B0600000101010101" pitchFamily="50" charset="-127"/>
                <a:ea typeface="나눔스퀘어 Bold" panose="020B0600000101010101" pitchFamily="50" charset="-127"/>
              </a:rPr>
              <a:t>6</a:t>
            </a:r>
            <a:r>
              <a:rPr lang="ko-KR" altLang="en-US" sz="1600" dirty="0">
                <a:solidFill>
                  <a:srgbClr val="000000"/>
                </a:solidFill>
                <a:latin typeface="나눔스퀘어 Bold" panose="020B0600000101010101" pitchFamily="50" charset="-127"/>
                <a:ea typeface="나눔스퀘어 Bold" panose="020B0600000101010101" pitchFamily="50" charset="-127"/>
              </a:rPr>
              <a:t>개의 인코더 층을 사용</a:t>
            </a:r>
            <a:endParaRPr lang="en-US" altLang="ko-KR" sz="1600" dirty="0">
              <a:solidFill>
                <a:srgbClr val="000000"/>
              </a:solidFill>
              <a:latin typeface="나눔스퀘어 Bold" panose="020B0600000101010101" pitchFamily="50" charset="-127"/>
              <a:ea typeface="나눔스퀘어 Bold" panose="020B0600000101010101" pitchFamily="50" charset="-127"/>
            </a:endParaRPr>
          </a:p>
          <a:p>
            <a:pPr marL="742950" lvl="1" indent="-285750">
              <a:lnSpc>
                <a:spcPct val="150000"/>
              </a:lnSpc>
              <a:buFontTx/>
              <a:buChar char="-"/>
            </a:pPr>
            <a:endParaRPr lang="en-US" altLang="ko-KR" sz="1600" dirty="0">
              <a:solidFill>
                <a:srgbClr val="000000"/>
              </a:solidFill>
              <a:latin typeface="나눔스퀘어 Bold" panose="020B0600000101010101" pitchFamily="50" charset="-127"/>
              <a:ea typeface="나눔스퀘어 Bold" panose="020B0600000101010101" pitchFamily="50" charset="-127"/>
            </a:endParaRPr>
          </a:p>
          <a:p>
            <a:pPr marL="285750" indent="-285750">
              <a:lnSpc>
                <a:spcPct val="150000"/>
              </a:lnSpc>
              <a:buFontTx/>
              <a:buChar char="-"/>
            </a:pPr>
            <a:r>
              <a:rPr lang="ko-KR" altLang="en-US" sz="1600" dirty="0">
                <a:solidFill>
                  <a:srgbClr val="000000"/>
                </a:solidFill>
                <a:latin typeface="나눔스퀘어 Bold" panose="020B0600000101010101" pitchFamily="50" charset="-127"/>
                <a:ea typeface="나눔스퀘어 Bold" panose="020B0600000101010101" pitchFamily="50" charset="-127"/>
              </a:rPr>
              <a:t>하나의 </a:t>
            </a:r>
            <a:r>
              <a:rPr lang="en-US" altLang="ko-KR" sz="1600" dirty="0">
                <a:solidFill>
                  <a:srgbClr val="000000"/>
                </a:solidFill>
                <a:latin typeface="나눔스퀘어 Bold" panose="020B0600000101010101" pitchFamily="50" charset="-127"/>
                <a:ea typeface="나눔스퀘어 Bold" panose="020B0600000101010101" pitchFamily="50" charset="-127"/>
              </a:rPr>
              <a:t>Encoder </a:t>
            </a:r>
            <a:r>
              <a:rPr lang="ko-KR" altLang="en-US" sz="1600" dirty="0">
                <a:solidFill>
                  <a:srgbClr val="000000"/>
                </a:solidFill>
                <a:latin typeface="나눔스퀘어 Bold" panose="020B0600000101010101" pitchFamily="50" charset="-127"/>
                <a:ea typeface="나눔스퀘어 Bold" panose="020B0600000101010101" pitchFamily="50" charset="-127"/>
              </a:rPr>
              <a:t>층은 크게 총 </a:t>
            </a:r>
            <a:r>
              <a:rPr lang="en-US" altLang="ko-KR" sz="1600" dirty="0">
                <a:solidFill>
                  <a:srgbClr val="000000"/>
                </a:solidFill>
                <a:latin typeface="나눔스퀘어 Bold" panose="020B0600000101010101" pitchFamily="50" charset="-127"/>
                <a:ea typeface="나눔스퀘어 Bold" panose="020B0600000101010101" pitchFamily="50" charset="-127"/>
              </a:rPr>
              <a:t>2</a:t>
            </a:r>
            <a:r>
              <a:rPr lang="ko-KR" altLang="en-US" sz="1600" dirty="0">
                <a:solidFill>
                  <a:srgbClr val="000000"/>
                </a:solidFill>
                <a:latin typeface="나눔스퀘어 Bold" panose="020B0600000101010101" pitchFamily="50" charset="-127"/>
                <a:ea typeface="나눔스퀘어 Bold" panose="020B0600000101010101" pitchFamily="50" charset="-127"/>
              </a:rPr>
              <a:t>개의 </a:t>
            </a:r>
            <a:r>
              <a:rPr lang="ko-KR" altLang="en-US" sz="1600" dirty="0" err="1">
                <a:solidFill>
                  <a:srgbClr val="000000"/>
                </a:solidFill>
                <a:latin typeface="나눔스퀘어 Bold" panose="020B0600000101010101" pitchFamily="50" charset="-127"/>
                <a:ea typeface="나눔스퀘어 Bold" panose="020B0600000101010101" pitchFamily="50" charset="-127"/>
              </a:rPr>
              <a:t>서브층</a:t>
            </a:r>
            <a:r>
              <a:rPr lang="en-US" altLang="ko-KR" sz="1600" dirty="0">
                <a:solidFill>
                  <a:srgbClr val="000000"/>
                </a:solidFill>
                <a:latin typeface="나눔스퀘어 Bold" panose="020B0600000101010101" pitchFamily="50" charset="-127"/>
                <a:ea typeface="나눔스퀘어 Bold" panose="020B0600000101010101" pitchFamily="50" charset="-127"/>
              </a:rPr>
              <a:t>(sublayer)</a:t>
            </a:r>
            <a:r>
              <a:rPr lang="ko-KR" altLang="en-US" sz="1600" dirty="0">
                <a:solidFill>
                  <a:srgbClr val="000000"/>
                </a:solidFill>
                <a:latin typeface="나눔스퀘어 Bold" panose="020B0600000101010101" pitchFamily="50" charset="-127"/>
                <a:ea typeface="나눔스퀘어 Bold" panose="020B0600000101010101" pitchFamily="50" charset="-127"/>
              </a:rPr>
              <a:t>으로 나뉨</a:t>
            </a:r>
            <a:endParaRPr lang="en-US" altLang="ko-KR" sz="1600" dirty="0">
              <a:solidFill>
                <a:srgbClr val="000000"/>
              </a:solidFill>
              <a:latin typeface="나눔스퀘어 Bold" panose="020B0600000101010101" pitchFamily="50" charset="-127"/>
              <a:ea typeface="나눔스퀘어 Bold" panose="020B0600000101010101" pitchFamily="50" charset="-127"/>
            </a:endParaRPr>
          </a:p>
          <a:p>
            <a:pPr marL="742950" lvl="1" indent="-285750">
              <a:lnSpc>
                <a:spcPct val="150000"/>
              </a:lnSpc>
              <a:buFontTx/>
              <a:buChar char="-"/>
            </a:pPr>
            <a:r>
              <a:rPr lang="en-US" altLang="ko-KR" sz="1600" dirty="0">
                <a:solidFill>
                  <a:srgbClr val="000000"/>
                </a:solidFill>
                <a:latin typeface="나눔스퀘어 Bold" panose="020B0600000101010101" pitchFamily="50" charset="-127"/>
                <a:ea typeface="나눔스퀘어 Bold" panose="020B0600000101010101" pitchFamily="50" charset="-127"/>
              </a:rPr>
              <a:t>(1) </a:t>
            </a:r>
            <a:r>
              <a:rPr lang="ko-KR" altLang="en-US" sz="1600" dirty="0">
                <a:solidFill>
                  <a:srgbClr val="000000"/>
                </a:solidFill>
                <a:latin typeface="나눔스퀘어 Bold" panose="020B0600000101010101" pitchFamily="50" charset="-127"/>
                <a:ea typeface="나눔스퀘어 Bold" panose="020B0600000101010101" pitchFamily="50" charset="-127"/>
              </a:rPr>
              <a:t>셀프 </a:t>
            </a:r>
            <a:r>
              <a:rPr lang="ko-KR" altLang="en-US" sz="1600" dirty="0" err="1">
                <a:solidFill>
                  <a:srgbClr val="000000"/>
                </a:solidFill>
                <a:latin typeface="나눔스퀘어 Bold" panose="020B0600000101010101" pitchFamily="50" charset="-127"/>
                <a:ea typeface="나눔스퀘어 Bold" panose="020B0600000101010101" pitchFamily="50" charset="-127"/>
              </a:rPr>
              <a:t>어텐션</a:t>
            </a:r>
            <a:r>
              <a:rPr lang="ko-KR" altLang="en-US" sz="1600" dirty="0">
                <a:solidFill>
                  <a:srgbClr val="000000"/>
                </a:solidFill>
                <a:latin typeface="나눔스퀘어 Bold" panose="020B0600000101010101" pitchFamily="50" charset="-127"/>
                <a:ea typeface="나눔스퀘어 Bold" panose="020B0600000101010101" pitchFamily="50" charset="-127"/>
              </a:rPr>
              <a:t> </a:t>
            </a:r>
            <a:r>
              <a:rPr lang="en-US" altLang="ko-KR" sz="1600" dirty="0">
                <a:solidFill>
                  <a:srgbClr val="000000"/>
                </a:solidFill>
                <a:latin typeface="나눔스퀘어 Bold" panose="020B0600000101010101" pitchFamily="50" charset="-127"/>
                <a:ea typeface="나눔스퀘어 Bold" panose="020B0600000101010101" pitchFamily="50" charset="-127"/>
              </a:rPr>
              <a:t>(Encoder self-attention)</a:t>
            </a:r>
          </a:p>
          <a:p>
            <a:pPr marL="742950" lvl="1" indent="-285750">
              <a:lnSpc>
                <a:spcPct val="150000"/>
              </a:lnSpc>
              <a:buFontTx/>
              <a:buChar char="-"/>
            </a:pPr>
            <a:r>
              <a:rPr lang="en-US" altLang="ko-KR" sz="1600" dirty="0">
                <a:solidFill>
                  <a:srgbClr val="000000"/>
                </a:solidFill>
                <a:latin typeface="나눔스퀘어 Bold" panose="020B0600000101010101" pitchFamily="50" charset="-127"/>
                <a:ea typeface="나눔스퀘어 Bold" panose="020B0600000101010101" pitchFamily="50" charset="-127"/>
              </a:rPr>
              <a:t>(2) </a:t>
            </a:r>
            <a:r>
              <a:rPr lang="ko-KR" altLang="en-US" sz="1600" dirty="0" err="1">
                <a:solidFill>
                  <a:srgbClr val="000000"/>
                </a:solidFill>
                <a:latin typeface="나눔스퀘어 Bold" panose="020B0600000101010101" pitchFamily="50" charset="-127"/>
                <a:ea typeface="나눔스퀘어 Bold" panose="020B0600000101010101" pitchFamily="50" charset="-127"/>
              </a:rPr>
              <a:t>피드</a:t>
            </a:r>
            <a:r>
              <a:rPr lang="ko-KR" altLang="en-US" sz="1600" dirty="0">
                <a:solidFill>
                  <a:srgbClr val="000000"/>
                </a:solidFill>
                <a:latin typeface="나눔스퀘어 Bold" panose="020B0600000101010101" pitchFamily="50" charset="-127"/>
                <a:ea typeface="나눔스퀘어 Bold" panose="020B0600000101010101" pitchFamily="50" charset="-127"/>
              </a:rPr>
              <a:t> 포워드 신경망 </a:t>
            </a:r>
            <a:r>
              <a:rPr lang="en-US" altLang="ko-KR" sz="1600" dirty="0">
                <a:solidFill>
                  <a:srgbClr val="000000"/>
                </a:solidFill>
                <a:latin typeface="나눔스퀘어 Bold" panose="020B0600000101010101" pitchFamily="50" charset="-127"/>
                <a:ea typeface="나눔스퀘어 Bold" panose="020B0600000101010101" pitchFamily="50" charset="-127"/>
              </a:rPr>
              <a:t>(Feed-Forward Neural Net)</a:t>
            </a:r>
            <a:endParaRPr lang="ko-KR" altLang="en-US" sz="1600" dirty="0">
              <a:latin typeface="나눔스퀘어 Bold" panose="020B0600000101010101" pitchFamily="50" charset="-127"/>
              <a:ea typeface="나눔스퀘어 Bold" panose="020B0600000101010101" pitchFamily="50" charset="-127"/>
            </a:endParaRPr>
          </a:p>
        </p:txBody>
      </p:sp>
      <p:pic>
        <p:nvPicPr>
          <p:cNvPr id="12" name="Picture 2" descr="Transformer 이해하기 - Attention is All You Need - hryang Blog">
            <a:extLst>
              <a:ext uri="{FF2B5EF4-FFF2-40B4-BE49-F238E27FC236}">
                <a16:creationId xmlns:a16="http://schemas.microsoft.com/office/drawing/2014/main" id="{11004AF4-AEF2-4E29-A3CA-AB1791CE4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CA8E1A1-18B7-4E56-BBE2-138B95676EEF}"/>
              </a:ext>
            </a:extLst>
          </p:cNvPr>
          <p:cNvSpPr/>
          <p:nvPr/>
        </p:nvSpPr>
        <p:spPr>
          <a:xfrm>
            <a:off x="6915664" y="2499599"/>
            <a:ext cx="2166551" cy="338221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F52685D2-88E7-4866-BBE8-EB00523ED42E}"/>
              </a:ext>
            </a:extLst>
          </p:cNvPr>
          <p:cNvSpPr>
            <a:spLocks noGrp="1"/>
          </p:cNvSpPr>
          <p:nvPr>
            <p:ph type="sldNum" sz="quarter" idx="12"/>
          </p:nvPr>
        </p:nvSpPr>
        <p:spPr/>
        <p:txBody>
          <a:bodyPr/>
          <a:lstStyle/>
          <a:p>
            <a:fld id="{8250BAE3-1FED-4EBA-80AA-AF0302E483EE}" type="slidenum">
              <a:rPr lang="ko-KR" altLang="en-US" smtClean="0"/>
              <a:t>33</a:t>
            </a:fld>
            <a:endParaRPr lang="ko-KR" altLang="en-US"/>
          </a:p>
        </p:txBody>
      </p:sp>
    </p:spTree>
    <p:extLst>
      <p:ext uri="{BB962C8B-B14F-4D97-AF65-F5344CB8AC3E}">
        <p14:creationId xmlns:p14="http://schemas.microsoft.com/office/powerpoint/2010/main" val="3820826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jalammar.github.io/images/t/The_transformer_encoder_decoder_stack.png">
            <a:extLst>
              <a:ext uri="{FF2B5EF4-FFF2-40B4-BE49-F238E27FC236}">
                <a16:creationId xmlns:a16="http://schemas.microsoft.com/office/drawing/2014/main" id="{51391FD8-B58C-4B99-A587-0978BF40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670" y="1055200"/>
            <a:ext cx="8432659" cy="5490442"/>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Encoders and Decoders</a:t>
            </a:r>
          </a:p>
        </p:txBody>
      </p:sp>
      <p:sp>
        <p:nvSpPr>
          <p:cNvPr id="2" name="슬라이드 번호 개체 틀 1">
            <a:extLst>
              <a:ext uri="{FF2B5EF4-FFF2-40B4-BE49-F238E27FC236}">
                <a16:creationId xmlns:a16="http://schemas.microsoft.com/office/drawing/2014/main" id="{4C96BA66-A3E2-4E39-B921-E5704753277B}"/>
              </a:ext>
            </a:extLst>
          </p:cNvPr>
          <p:cNvSpPr>
            <a:spLocks noGrp="1"/>
          </p:cNvSpPr>
          <p:nvPr>
            <p:ph type="sldNum" sz="quarter" idx="12"/>
          </p:nvPr>
        </p:nvSpPr>
        <p:spPr/>
        <p:txBody>
          <a:bodyPr/>
          <a:lstStyle/>
          <a:p>
            <a:fld id="{8250BAE3-1FED-4EBA-80AA-AF0302E483EE}" type="slidenum">
              <a:rPr lang="ko-KR" altLang="en-US" smtClean="0"/>
              <a:t>34</a:t>
            </a:fld>
            <a:endParaRPr lang="ko-KR" altLang="en-US"/>
          </a:p>
        </p:txBody>
      </p:sp>
    </p:spTree>
    <p:extLst>
      <p:ext uri="{BB962C8B-B14F-4D97-AF65-F5344CB8AC3E}">
        <p14:creationId xmlns:p14="http://schemas.microsoft.com/office/powerpoint/2010/main" val="93235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Encoder</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pic>
        <p:nvPicPr>
          <p:cNvPr id="12" name="Picture 2" descr="Transformer 이해하기 - Attention is All You Need - hryang Blog">
            <a:extLst>
              <a:ext uri="{FF2B5EF4-FFF2-40B4-BE49-F238E27FC236}">
                <a16:creationId xmlns:a16="http://schemas.microsoft.com/office/drawing/2014/main" id="{11004AF4-AEF2-4E29-A3CA-AB1791CE4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CA8E1A1-18B7-4E56-BBE2-138B95676EEF}"/>
              </a:ext>
            </a:extLst>
          </p:cNvPr>
          <p:cNvSpPr/>
          <p:nvPr/>
        </p:nvSpPr>
        <p:spPr>
          <a:xfrm>
            <a:off x="6915664" y="2499599"/>
            <a:ext cx="2166551" cy="399993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F52685D2-88E7-4866-BBE8-EB00523ED42E}"/>
              </a:ext>
            </a:extLst>
          </p:cNvPr>
          <p:cNvSpPr>
            <a:spLocks noGrp="1"/>
          </p:cNvSpPr>
          <p:nvPr>
            <p:ph type="sldNum" sz="quarter" idx="12"/>
          </p:nvPr>
        </p:nvSpPr>
        <p:spPr/>
        <p:txBody>
          <a:bodyPr/>
          <a:lstStyle/>
          <a:p>
            <a:fld id="{8250BAE3-1FED-4EBA-80AA-AF0302E483EE}" type="slidenum">
              <a:rPr lang="ko-KR" altLang="en-US" smtClean="0"/>
              <a:t>35</a:t>
            </a:fld>
            <a:endParaRPr lang="ko-KR" altLang="en-US"/>
          </a:p>
        </p:txBody>
      </p:sp>
    </p:spTree>
    <p:extLst>
      <p:ext uri="{BB962C8B-B14F-4D97-AF65-F5344CB8AC3E}">
        <p14:creationId xmlns:p14="http://schemas.microsoft.com/office/powerpoint/2010/main" val="160067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solidFill>
                  <a:srgbClr val="C00000"/>
                </a:solidFill>
                <a:latin typeface="나눔스퀘어 Bold" panose="020B0600000101010101" pitchFamily="50" charset="-127"/>
                <a:ea typeface="나눔스퀘어 Bold" panose="020B0600000101010101" pitchFamily="50" charset="-127"/>
              </a:rPr>
              <a:t>Input Embedding </a:t>
            </a:r>
            <a:r>
              <a:rPr lang="en-US" altLang="ko-KR" dirty="0">
                <a:latin typeface="나눔스퀘어 Bold" panose="020B0600000101010101" pitchFamily="50" charset="-127"/>
                <a:ea typeface="나눔스퀘어 Bold" panose="020B0600000101010101" pitchFamily="50" charset="-127"/>
              </a:rPr>
              <a:t>+ Positional Encoding</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3" name="직사각형 2">
            <a:extLst>
              <a:ext uri="{FF2B5EF4-FFF2-40B4-BE49-F238E27FC236}">
                <a16:creationId xmlns:a16="http://schemas.microsoft.com/office/drawing/2014/main" id="{67EDA8CA-FF50-4675-9EFD-BAC87E9C8904}"/>
              </a:ext>
            </a:extLst>
          </p:cNvPr>
          <p:cNvSpPr/>
          <p:nvPr/>
        </p:nvSpPr>
        <p:spPr>
          <a:xfrm>
            <a:off x="849610" y="1565575"/>
            <a:ext cx="5816367" cy="467885"/>
          </a:xfrm>
          <a:prstGeom prst="rect">
            <a:avLst/>
          </a:prstGeom>
        </p:spPr>
        <p:txBody>
          <a:bodyPr wrap="square">
            <a:spAutoFit/>
          </a:bodyPr>
          <a:lstStyle/>
          <a:p>
            <a:pPr>
              <a:lnSpc>
                <a:spcPct val="150000"/>
              </a:lnSpc>
            </a:pPr>
            <a:r>
              <a:rPr lang="en-US" altLang="ko-KR" dirty="0">
                <a:latin typeface="나눔스퀘어 Bold" panose="020B0600000101010101" pitchFamily="50" charset="-127"/>
                <a:ea typeface="나눔스퀘어 Bold" panose="020B0600000101010101" pitchFamily="50" charset="-127"/>
              </a:rPr>
              <a:t>Input Embedding</a:t>
            </a:r>
            <a:endParaRPr lang="ko-KR" altLang="en-US" dirty="0">
              <a:latin typeface="나눔스퀘어 Bold" panose="020B0600000101010101" pitchFamily="50" charset="-127"/>
              <a:ea typeface="나눔스퀘어 Bold" panose="020B0600000101010101" pitchFamily="50" charset="-127"/>
            </a:endParaRPr>
          </a:p>
        </p:txBody>
      </p:sp>
      <p:pic>
        <p:nvPicPr>
          <p:cNvPr id="12" name="Picture 2" descr="Transformer 이해하기 - Attention is All You Need - hryang Blog">
            <a:extLst>
              <a:ext uri="{FF2B5EF4-FFF2-40B4-BE49-F238E27FC236}">
                <a16:creationId xmlns:a16="http://schemas.microsoft.com/office/drawing/2014/main" id="{11004AF4-AEF2-4E29-A3CA-AB1791CE4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CA8E1A1-18B7-4E56-BBE2-138B95676EEF}"/>
              </a:ext>
            </a:extLst>
          </p:cNvPr>
          <p:cNvSpPr/>
          <p:nvPr/>
        </p:nvSpPr>
        <p:spPr>
          <a:xfrm>
            <a:off x="6915664" y="4893276"/>
            <a:ext cx="2166551" cy="9885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0D192B7A-1A71-4D7B-AA6F-8EB5856EA1EC}"/>
              </a:ext>
            </a:extLst>
          </p:cNvPr>
          <p:cNvGrpSpPr/>
          <p:nvPr/>
        </p:nvGrpSpPr>
        <p:grpSpPr>
          <a:xfrm>
            <a:off x="551317" y="1799517"/>
            <a:ext cx="5840954" cy="3114305"/>
            <a:chOff x="701329" y="2178120"/>
            <a:chExt cx="5840954" cy="3114305"/>
          </a:xfrm>
        </p:grpSpPr>
        <p:pic>
          <p:nvPicPr>
            <p:cNvPr id="2" name="그림 1">
              <a:extLst>
                <a:ext uri="{FF2B5EF4-FFF2-40B4-BE49-F238E27FC236}">
                  <a16:creationId xmlns:a16="http://schemas.microsoft.com/office/drawing/2014/main" id="{44D2CD16-C53A-4C3F-B31C-AF700CB4369B}"/>
                </a:ext>
              </a:extLst>
            </p:cNvPr>
            <p:cNvPicPr>
              <a:picLocks noChangeAspect="1"/>
            </p:cNvPicPr>
            <p:nvPr/>
          </p:nvPicPr>
          <p:blipFill>
            <a:blip r:embed="rId4"/>
            <a:stretch>
              <a:fillRect/>
            </a:stretch>
          </p:blipFill>
          <p:spPr>
            <a:xfrm>
              <a:off x="701329" y="2475633"/>
              <a:ext cx="5840954" cy="2816792"/>
            </a:xfrm>
            <a:prstGeom prst="rect">
              <a:avLst/>
            </a:prstGeom>
          </p:spPr>
        </p:pic>
        <p:sp>
          <p:nvSpPr>
            <p:cNvPr id="4" name="TextBox 3">
              <a:extLst>
                <a:ext uri="{FF2B5EF4-FFF2-40B4-BE49-F238E27FC236}">
                  <a16:creationId xmlns:a16="http://schemas.microsoft.com/office/drawing/2014/main" id="{BA457CB9-9674-4BB4-898B-4A27B442A175}"/>
                </a:ext>
              </a:extLst>
            </p:cNvPr>
            <p:cNvSpPr txBox="1"/>
            <p:nvPr/>
          </p:nvSpPr>
          <p:spPr>
            <a:xfrm>
              <a:off x="3729618" y="2178120"/>
              <a:ext cx="2704853" cy="338554"/>
            </a:xfrm>
            <a:prstGeom prst="rect">
              <a:avLst/>
            </a:prstGeom>
            <a:noFill/>
          </p:spPr>
          <p:txBody>
            <a:bodyPr wrap="square" rtlCol="0">
              <a:spAutoFit/>
            </a:bodyPr>
            <a:lstStyle/>
            <a:p>
              <a:pPr algn="ctr"/>
              <a:r>
                <a:rPr lang="en-US" altLang="ko-KR" sz="1600" dirty="0">
                  <a:latin typeface="나눔스퀘어" panose="020B0600000101010101" pitchFamily="50" charset="-127"/>
                  <a:ea typeface="나눔스퀘어" panose="020B0600000101010101" pitchFamily="50" charset="-127"/>
                </a:rPr>
                <a:t>Embed Size</a:t>
              </a:r>
              <a:endParaRPr lang="ko-KR" altLang="en-US" sz="1600" dirty="0">
                <a:latin typeface="나눔스퀘어" panose="020B0600000101010101" pitchFamily="50" charset="-127"/>
                <a:ea typeface="나눔스퀘어" panose="020B0600000101010101" pitchFamily="50" charset="-127"/>
              </a:endParaRPr>
            </a:p>
          </p:txBody>
        </p:sp>
      </p:grpSp>
      <p:sp>
        <p:nvSpPr>
          <p:cNvPr id="6" name="TextBox 5">
            <a:extLst>
              <a:ext uri="{FF2B5EF4-FFF2-40B4-BE49-F238E27FC236}">
                <a16:creationId xmlns:a16="http://schemas.microsoft.com/office/drawing/2014/main" id="{360A1EB1-EE67-4252-9232-4CD0CA19123C}"/>
              </a:ext>
            </a:extLst>
          </p:cNvPr>
          <p:cNvSpPr txBox="1"/>
          <p:nvPr/>
        </p:nvSpPr>
        <p:spPr>
          <a:xfrm>
            <a:off x="1249246" y="5107738"/>
            <a:ext cx="5986355" cy="1677062"/>
          </a:xfrm>
          <a:prstGeom prst="rect">
            <a:avLst/>
          </a:prstGeom>
          <a:noFill/>
        </p:spPr>
        <p:txBody>
          <a:bodyPr wrap="square" rtlCol="0">
            <a:spAutoFit/>
          </a:bodyPr>
          <a:lstStyle/>
          <a:p>
            <a:pPr marL="285750" indent="-285750">
              <a:lnSpc>
                <a:spcPct val="150000"/>
              </a:lnSpc>
              <a:buFontTx/>
              <a:buChar char="-"/>
            </a:pPr>
            <a:r>
              <a:rPr lang="en-US" altLang="ko-KR" sz="1400" dirty="0">
                <a:latin typeface="나눔스퀘어" panose="020B0600000101010101" pitchFamily="50" charset="-127"/>
                <a:ea typeface="나눔스퀘어" panose="020B0600000101010101" pitchFamily="50" charset="-127"/>
              </a:rPr>
              <a:t>Embedding layer</a:t>
            </a:r>
            <a:r>
              <a:rPr lang="ko-KR" altLang="en-US" sz="1400" dirty="0">
                <a:latin typeface="나눔스퀘어" panose="020B0600000101010101" pitchFamily="50" charset="-127"/>
                <a:ea typeface="나눔스퀘어" panose="020B0600000101010101" pitchFamily="50" charset="-127"/>
              </a:rPr>
              <a:t>를 훈련 데이터로부터 학습</a:t>
            </a:r>
            <a:endParaRPr lang="en-US" altLang="ko-KR" sz="14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sz="1400" dirty="0">
                <a:latin typeface="나눔스퀘어" panose="020B0600000101010101" pitchFamily="50" charset="-127"/>
                <a:ea typeface="나눔스퀘어" panose="020B0600000101010101" pitchFamily="50" charset="-127"/>
              </a:rPr>
              <a:t>각 토큰에 대한 벡터를 가지는 일종의 맵핑 테이블</a:t>
            </a:r>
            <a:endParaRPr lang="en-US" altLang="ko-KR" sz="14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en-US" altLang="ko-KR" sz="1400" dirty="0">
                <a:latin typeface="나눔스퀘어" panose="020B0600000101010101" pitchFamily="50" charset="-127"/>
                <a:ea typeface="나눔스퀘어" panose="020B0600000101010101" pitchFamily="50" charset="-127"/>
              </a:rPr>
              <a:t>Backpropagation</a:t>
            </a:r>
            <a:r>
              <a:rPr lang="ko-KR" altLang="en-US" sz="1400" dirty="0">
                <a:latin typeface="나눔스퀘어" panose="020B0600000101010101" pitchFamily="50" charset="-127"/>
                <a:ea typeface="나눔스퀘어" panose="020B0600000101010101" pitchFamily="50" charset="-127"/>
              </a:rPr>
              <a:t>으로 각 토큰 벡터 업데이트</a:t>
            </a:r>
            <a:endParaRPr lang="en-US" altLang="ko-KR" sz="14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en-US" altLang="ko-KR" sz="1400" dirty="0" err="1">
                <a:latin typeface="나눔스퀘어" panose="020B0600000101010101" pitchFamily="50" charset="-127"/>
                <a:ea typeface="나눔스퀘어" panose="020B0600000101010101" pitchFamily="50" charset="-127"/>
              </a:rPr>
              <a:t>nn.Embedding</a:t>
            </a:r>
            <a:r>
              <a:rPr lang="en-US" altLang="ko-KR" sz="1400" dirty="0">
                <a:latin typeface="나눔스퀘어" panose="020B0600000101010101" pitchFamily="50" charset="-127"/>
                <a:ea typeface="나눔스퀘어" panose="020B0600000101010101" pitchFamily="50" charset="-127"/>
              </a:rPr>
              <a:t>()</a:t>
            </a:r>
          </a:p>
          <a:p>
            <a:pPr marL="285750" indent="-285750">
              <a:lnSpc>
                <a:spcPct val="150000"/>
              </a:lnSpc>
              <a:buFontTx/>
              <a:buChar char="-"/>
            </a:pPr>
            <a:endParaRPr lang="ko-KR" altLang="en-US" sz="1400" dirty="0">
              <a:latin typeface="나눔스퀘어" panose="020B0600000101010101" pitchFamily="50" charset="-127"/>
              <a:ea typeface="나눔스퀘어" panose="020B0600000101010101" pitchFamily="50" charset="-127"/>
            </a:endParaRPr>
          </a:p>
        </p:txBody>
      </p:sp>
      <p:sp>
        <p:nvSpPr>
          <p:cNvPr id="14" name="슬라이드 번호 개체 틀 13">
            <a:extLst>
              <a:ext uri="{FF2B5EF4-FFF2-40B4-BE49-F238E27FC236}">
                <a16:creationId xmlns:a16="http://schemas.microsoft.com/office/drawing/2014/main" id="{B02B7777-8DFF-469D-932F-AB2FEFE17E95}"/>
              </a:ext>
            </a:extLst>
          </p:cNvPr>
          <p:cNvSpPr>
            <a:spLocks noGrp="1"/>
          </p:cNvSpPr>
          <p:nvPr>
            <p:ph type="sldNum" sz="quarter" idx="12"/>
          </p:nvPr>
        </p:nvSpPr>
        <p:spPr/>
        <p:txBody>
          <a:bodyPr/>
          <a:lstStyle/>
          <a:p>
            <a:fld id="{8250BAE3-1FED-4EBA-80AA-AF0302E483EE}" type="slidenum">
              <a:rPr lang="ko-KR" altLang="en-US" smtClean="0"/>
              <a:t>36</a:t>
            </a:fld>
            <a:endParaRPr lang="ko-KR" altLang="en-US"/>
          </a:p>
        </p:txBody>
      </p:sp>
      <p:pic>
        <p:nvPicPr>
          <p:cNvPr id="7" name="그림 6">
            <a:extLst>
              <a:ext uri="{FF2B5EF4-FFF2-40B4-BE49-F238E27FC236}">
                <a16:creationId xmlns:a16="http://schemas.microsoft.com/office/drawing/2014/main" id="{7CD125C9-3A81-4A42-A556-E8A8FEB233ED}"/>
              </a:ext>
            </a:extLst>
          </p:cNvPr>
          <p:cNvPicPr>
            <a:picLocks noChangeAspect="1"/>
          </p:cNvPicPr>
          <p:nvPr/>
        </p:nvPicPr>
        <p:blipFill>
          <a:blip r:embed="rId5"/>
          <a:stretch>
            <a:fillRect/>
          </a:stretch>
        </p:blipFill>
        <p:spPr>
          <a:xfrm>
            <a:off x="3416180" y="2178146"/>
            <a:ext cx="2883817" cy="2929592"/>
          </a:xfrm>
          <a:prstGeom prst="rect">
            <a:avLst/>
          </a:prstGeom>
        </p:spPr>
      </p:pic>
    </p:spTree>
    <p:extLst>
      <p:ext uri="{BB962C8B-B14F-4D97-AF65-F5344CB8AC3E}">
        <p14:creationId xmlns:p14="http://schemas.microsoft.com/office/powerpoint/2010/main" val="403917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Embedding + </a:t>
            </a:r>
            <a:r>
              <a:rPr lang="en-US" altLang="ko-KR" dirty="0">
                <a:solidFill>
                  <a:srgbClr val="C00000"/>
                </a:solidFill>
                <a:latin typeface="나눔스퀘어 Bold" panose="020B0600000101010101" pitchFamily="50" charset="-127"/>
                <a:ea typeface="나눔스퀘어 Bold" panose="020B0600000101010101" pitchFamily="50" charset="-127"/>
              </a:rPr>
              <a:t>Positional Encoding</a:t>
            </a:r>
          </a:p>
        </p:txBody>
      </p:sp>
      <p:sp>
        <p:nvSpPr>
          <p:cNvPr id="3" name="직사각형 2">
            <a:extLst>
              <a:ext uri="{FF2B5EF4-FFF2-40B4-BE49-F238E27FC236}">
                <a16:creationId xmlns:a16="http://schemas.microsoft.com/office/drawing/2014/main" id="{67EDA8CA-FF50-4675-9EFD-BAC87E9C8904}"/>
              </a:ext>
            </a:extLst>
          </p:cNvPr>
          <p:cNvSpPr/>
          <p:nvPr/>
        </p:nvSpPr>
        <p:spPr>
          <a:xfrm>
            <a:off x="849610" y="1565575"/>
            <a:ext cx="5816367" cy="467885"/>
          </a:xfrm>
          <a:prstGeom prst="rect">
            <a:avLst/>
          </a:prstGeom>
        </p:spPr>
        <p:txBody>
          <a:bodyPr wrap="square">
            <a:spAutoFit/>
          </a:bodyPr>
          <a:lstStyle/>
          <a:p>
            <a:pPr>
              <a:lnSpc>
                <a:spcPct val="150000"/>
              </a:lnSpc>
            </a:pPr>
            <a:r>
              <a:rPr lang="en-US" altLang="ko-KR" dirty="0">
                <a:latin typeface="나눔스퀘어 Bold" panose="020B0600000101010101" pitchFamily="50" charset="-127"/>
                <a:ea typeface="나눔스퀘어 Bold" panose="020B0600000101010101" pitchFamily="50" charset="-127"/>
              </a:rPr>
              <a:t>Positional</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Encoding</a:t>
            </a:r>
            <a:endParaRPr lang="ko-KR" altLang="en-US" dirty="0">
              <a:latin typeface="나눔스퀘어 Bold" panose="020B0600000101010101" pitchFamily="50" charset="-127"/>
              <a:ea typeface="나눔스퀘어 Bold" panose="020B0600000101010101" pitchFamily="50" charset="-127"/>
            </a:endParaRPr>
          </a:p>
        </p:txBody>
      </p:sp>
      <p:pic>
        <p:nvPicPr>
          <p:cNvPr id="12" name="Picture 2" descr="Transformer 이해하기 - Attention is All You Need - hryang Blog">
            <a:extLst>
              <a:ext uri="{FF2B5EF4-FFF2-40B4-BE49-F238E27FC236}">
                <a16:creationId xmlns:a16="http://schemas.microsoft.com/office/drawing/2014/main" id="{11004AF4-AEF2-4E29-A3CA-AB1791CE4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7CA8E1A1-18B7-4E56-BBE2-138B95676EEF}"/>
              </a:ext>
            </a:extLst>
          </p:cNvPr>
          <p:cNvSpPr/>
          <p:nvPr/>
        </p:nvSpPr>
        <p:spPr>
          <a:xfrm>
            <a:off x="6915664" y="4893276"/>
            <a:ext cx="2166551" cy="9885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360A1EB1-EE67-4252-9232-4CD0CA19123C}"/>
              </a:ext>
            </a:extLst>
          </p:cNvPr>
          <p:cNvSpPr txBox="1"/>
          <p:nvPr/>
        </p:nvSpPr>
        <p:spPr>
          <a:xfrm>
            <a:off x="1215018" y="4503149"/>
            <a:ext cx="5986355" cy="1353897"/>
          </a:xfrm>
          <a:prstGeom prst="rect">
            <a:avLst/>
          </a:prstGeom>
          <a:noFill/>
        </p:spPr>
        <p:txBody>
          <a:bodyPr wrap="square" rtlCol="0">
            <a:spAutoFit/>
          </a:bodyPr>
          <a:lstStyle/>
          <a:p>
            <a:pPr marL="285750" indent="-285750">
              <a:lnSpc>
                <a:spcPct val="150000"/>
              </a:lnSpc>
              <a:buFontTx/>
              <a:buChar char="-"/>
            </a:pPr>
            <a:r>
              <a:rPr lang="ko-KR" altLang="en-US" sz="1400" dirty="0">
                <a:latin typeface="나눔스퀘어" panose="020B0600000101010101" pitchFamily="50" charset="-127"/>
                <a:ea typeface="나눔스퀘어" panose="020B0600000101010101" pitchFamily="50" charset="-127"/>
              </a:rPr>
              <a:t>트랜스포머에서는 </a:t>
            </a:r>
            <a:r>
              <a:rPr lang="en-US" altLang="ko-KR" sz="1400" dirty="0">
                <a:latin typeface="나눔스퀘어" panose="020B0600000101010101" pitchFamily="50" charset="-127"/>
                <a:ea typeface="나눔스퀘어" panose="020B0600000101010101" pitchFamily="50" charset="-127"/>
              </a:rPr>
              <a:t>Recurrence</a:t>
            </a:r>
            <a:r>
              <a:rPr lang="ko-KR" altLang="en-US" sz="1400" dirty="0">
                <a:latin typeface="나눔스퀘어" panose="020B0600000101010101" pitchFamily="50" charset="-127"/>
                <a:ea typeface="나눔스퀘어" panose="020B0600000101010101" pitchFamily="50" charset="-127"/>
              </a:rPr>
              <a:t>를 없앰</a:t>
            </a:r>
            <a:r>
              <a:rPr lang="en-US" altLang="ko-KR" sz="1400" dirty="0">
                <a:latin typeface="나눔스퀘어" panose="020B0600000101010101" pitchFamily="50" charset="-127"/>
                <a:ea typeface="나눔스퀘어" panose="020B0600000101010101" pitchFamily="50" charset="-127"/>
              </a:rPr>
              <a:t>.</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(RNN </a:t>
            </a:r>
            <a:r>
              <a:rPr lang="ko-KR" altLang="en-US" sz="1400" dirty="0">
                <a:latin typeface="나눔스퀘어" panose="020B0600000101010101" pitchFamily="50" charset="-127"/>
                <a:ea typeface="나눔스퀘어" panose="020B0600000101010101" pitchFamily="50" charset="-127"/>
              </a:rPr>
              <a:t>제거</a:t>
            </a:r>
            <a:r>
              <a:rPr lang="en-US" altLang="ko-KR" sz="1400" dirty="0">
                <a:latin typeface="나눔스퀘어" panose="020B0600000101010101" pitchFamily="50" charset="-127"/>
                <a:ea typeface="나눔스퀘어" panose="020B0600000101010101" pitchFamily="50" charset="-127"/>
              </a:rPr>
              <a:t>)</a:t>
            </a:r>
          </a:p>
          <a:p>
            <a:pPr marL="285750" indent="-285750">
              <a:lnSpc>
                <a:spcPct val="150000"/>
              </a:lnSpc>
              <a:buFontTx/>
              <a:buChar char="-"/>
            </a:pPr>
            <a:r>
              <a:rPr lang="ko-KR" altLang="en-US" sz="1400" dirty="0">
                <a:latin typeface="나눔스퀘어" panose="020B0600000101010101" pitchFamily="50" charset="-127"/>
                <a:ea typeface="나눔스퀘어" panose="020B0600000101010101" pitchFamily="50" charset="-127"/>
              </a:rPr>
              <a:t>따라서 위치 정보를 반영하기 위해 </a:t>
            </a:r>
            <a:r>
              <a:rPr lang="ko-KR" altLang="en-US" sz="1400" dirty="0" err="1">
                <a:latin typeface="나눔스퀘어" panose="020B0600000101010101" pitchFamily="50" charset="-127"/>
                <a:ea typeface="나눔스퀘어" panose="020B0600000101010101" pitchFamily="50" charset="-127"/>
              </a:rPr>
              <a:t>포지셔널</a:t>
            </a:r>
            <a:r>
              <a:rPr lang="ko-KR" altLang="en-US" sz="1400" dirty="0">
                <a:latin typeface="나눔스퀘어" panose="020B0600000101010101" pitchFamily="50" charset="-127"/>
                <a:ea typeface="나눔스퀘어" panose="020B0600000101010101" pitchFamily="50" charset="-127"/>
              </a:rPr>
              <a:t> 인코딩 이용</a:t>
            </a:r>
            <a:endParaRPr lang="en-US" altLang="ko-KR" sz="14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endParaRPr lang="en-US" altLang="ko-KR" sz="14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endParaRPr lang="ko-KR" altLang="en-US" sz="1400" dirty="0">
              <a:latin typeface="나눔스퀘어" panose="020B0600000101010101" pitchFamily="50" charset="-127"/>
              <a:ea typeface="나눔스퀘어" panose="020B0600000101010101" pitchFamily="50" charset="-127"/>
            </a:endParaRPr>
          </a:p>
        </p:txBody>
      </p:sp>
      <p:sp>
        <p:nvSpPr>
          <p:cNvPr id="7" name="직사각형 6">
            <a:extLst>
              <a:ext uri="{FF2B5EF4-FFF2-40B4-BE49-F238E27FC236}">
                <a16:creationId xmlns:a16="http://schemas.microsoft.com/office/drawing/2014/main" id="{9E278B0A-D580-43C8-8C13-F117BEB14F28}"/>
              </a:ext>
            </a:extLst>
          </p:cNvPr>
          <p:cNvSpPr/>
          <p:nvPr/>
        </p:nvSpPr>
        <p:spPr>
          <a:xfrm>
            <a:off x="702049" y="2033460"/>
            <a:ext cx="6096000" cy="2270109"/>
          </a:xfrm>
          <a:prstGeom prst="rect">
            <a:avLst/>
          </a:prstGeom>
        </p:spPr>
        <p:txBody>
          <a:bodyPr>
            <a:spAutoFit/>
          </a:bodyPr>
          <a:lstStyle/>
          <a:p>
            <a:pPr marL="742950" lvl="1"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A vector added to each input embedding</a:t>
            </a:r>
          </a:p>
          <a:p>
            <a:pPr marL="742950" lvl="1"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“Since our model contains no recurrence and no convolution, in order for the model to make use of the order of the sequence, we must inject some information about the relative or absolute position of the tokens in the sequence.”</a:t>
            </a:r>
            <a:endParaRPr lang="ko-KR" altLang="en-US" sz="1600" dirty="0">
              <a:latin typeface="나눔스퀘어" panose="020B0600000101010101" pitchFamily="50" charset="-127"/>
              <a:ea typeface="나눔스퀘어" panose="020B0600000101010101" pitchFamily="50" charset="-127"/>
            </a:endParaRPr>
          </a:p>
        </p:txBody>
      </p:sp>
      <p:sp>
        <p:nvSpPr>
          <p:cNvPr id="15" name="슬라이드 번호 개체 틀 14">
            <a:extLst>
              <a:ext uri="{FF2B5EF4-FFF2-40B4-BE49-F238E27FC236}">
                <a16:creationId xmlns:a16="http://schemas.microsoft.com/office/drawing/2014/main" id="{002FA24A-F570-460F-BBA7-6824A791330A}"/>
              </a:ext>
            </a:extLst>
          </p:cNvPr>
          <p:cNvSpPr>
            <a:spLocks noGrp="1"/>
          </p:cNvSpPr>
          <p:nvPr>
            <p:ph type="sldNum" sz="quarter" idx="12"/>
          </p:nvPr>
        </p:nvSpPr>
        <p:spPr/>
        <p:txBody>
          <a:bodyPr/>
          <a:lstStyle/>
          <a:p>
            <a:fld id="{8250BAE3-1FED-4EBA-80AA-AF0302E483EE}" type="slidenum">
              <a:rPr lang="ko-KR" altLang="en-US" smtClean="0"/>
              <a:t>37</a:t>
            </a:fld>
            <a:endParaRPr lang="ko-KR" altLang="en-US"/>
          </a:p>
        </p:txBody>
      </p:sp>
    </p:spTree>
    <p:extLst>
      <p:ext uri="{BB962C8B-B14F-4D97-AF65-F5344CB8AC3E}">
        <p14:creationId xmlns:p14="http://schemas.microsoft.com/office/powerpoint/2010/main" val="1105118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Embedding + </a:t>
            </a:r>
            <a:r>
              <a:rPr lang="en-US" altLang="ko-KR" dirty="0">
                <a:solidFill>
                  <a:srgbClr val="C00000"/>
                </a:solidFill>
                <a:latin typeface="나눔스퀘어 Bold" panose="020B0600000101010101" pitchFamily="50" charset="-127"/>
                <a:ea typeface="나눔스퀘어 Bold" panose="020B0600000101010101" pitchFamily="50" charset="-127"/>
              </a:rPr>
              <a:t>Positional Encoding</a:t>
            </a:r>
          </a:p>
        </p:txBody>
      </p:sp>
      <p:sp>
        <p:nvSpPr>
          <p:cNvPr id="3" name="직사각형 2">
            <a:extLst>
              <a:ext uri="{FF2B5EF4-FFF2-40B4-BE49-F238E27FC236}">
                <a16:creationId xmlns:a16="http://schemas.microsoft.com/office/drawing/2014/main" id="{67EDA8CA-FF50-4675-9EFD-BAC87E9C8904}"/>
              </a:ext>
            </a:extLst>
          </p:cNvPr>
          <p:cNvSpPr/>
          <p:nvPr/>
        </p:nvSpPr>
        <p:spPr>
          <a:xfrm>
            <a:off x="849610" y="1565575"/>
            <a:ext cx="10592747" cy="467885"/>
          </a:xfrm>
          <a:prstGeom prst="rect">
            <a:avLst/>
          </a:prstGeom>
        </p:spPr>
        <p:txBody>
          <a:bodyPr wrap="square">
            <a:spAutoFit/>
          </a:bodyPr>
          <a:lstStyle/>
          <a:p>
            <a:pPr>
              <a:lnSpc>
                <a:spcPct val="150000"/>
              </a:lnSpc>
            </a:pPr>
            <a:r>
              <a:rPr lang="en-US" altLang="ko-KR" dirty="0">
                <a:latin typeface="나눔스퀘어 Bold" panose="020B0600000101010101" pitchFamily="50" charset="-127"/>
                <a:ea typeface="나눔스퀘어 Bold" panose="020B0600000101010101" pitchFamily="50" charset="-127"/>
              </a:rPr>
              <a:t>Positional</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Encoding</a:t>
            </a:r>
          </a:p>
        </p:txBody>
      </p:sp>
      <p:pic>
        <p:nvPicPr>
          <p:cNvPr id="15" name="그림 14">
            <a:extLst>
              <a:ext uri="{FF2B5EF4-FFF2-40B4-BE49-F238E27FC236}">
                <a16:creationId xmlns:a16="http://schemas.microsoft.com/office/drawing/2014/main" id="{68C4178B-7DCE-46E3-8C05-F8C1837D2340}"/>
              </a:ext>
            </a:extLst>
          </p:cNvPr>
          <p:cNvPicPr>
            <a:picLocks noChangeAspect="1"/>
          </p:cNvPicPr>
          <p:nvPr/>
        </p:nvPicPr>
        <p:blipFill>
          <a:blip r:embed="rId3"/>
          <a:stretch>
            <a:fillRect/>
          </a:stretch>
        </p:blipFill>
        <p:spPr>
          <a:xfrm>
            <a:off x="1273665" y="2549029"/>
            <a:ext cx="4135054" cy="1003886"/>
          </a:xfrm>
          <a:prstGeom prst="rect">
            <a:avLst/>
          </a:prstGeom>
        </p:spPr>
      </p:pic>
      <p:pic>
        <p:nvPicPr>
          <p:cNvPr id="17" name="Picture 6" descr="https://wikidocs.net/images/page/31379/transformer8_final_ver.png">
            <a:extLst>
              <a:ext uri="{FF2B5EF4-FFF2-40B4-BE49-F238E27FC236}">
                <a16:creationId xmlns:a16="http://schemas.microsoft.com/office/drawing/2014/main" id="{3719FD12-681C-4609-AC31-0E4A9EC1A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859" y="1382680"/>
            <a:ext cx="4115958" cy="2868698"/>
          </a:xfrm>
          <a:prstGeom prst="rect">
            <a:avLst/>
          </a:prstGeom>
          <a:noFill/>
          <a:extLst>
            <a:ext uri="{909E8E84-426E-40DD-AFC4-6F175D3DCCD1}">
              <a14:hiddenFill xmlns:a14="http://schemas.microsoft.com/office/drawing/2010/main">
                <a:solidFill>
                  <a:srgbClr val="FFFFFF"/>
                </a:solidFill>
              </a14:hiddenFill>
            </a:ext>
          </a:extLst>
        </p:spPr>
      </p:pic>
      <p:sp>
        <p:nvSpPr>
          <p:cNvPr id="2" name="화살표: 오른쪽 1">
            <a:extLst>
              <a:ext uri="{FF2B5EF4-FFF2-40B4-BE49-F238E27FC236}">
                <a16:creationId xmlns:a16="http://schemas.microsoft.com/office/drawing/2014/main" id="{9DE15E9C-306F-4216-A66F-385ED75D6AF2}"/>
              </a:ext>
            </a:extLst>
          </p:cNvPr>
          <p:cNvSpPr/>
          <p:nvPr/>
        </p:nvSpPr>
        <p:spPr>
          <a:xfrm>
            <a:off x="5725297" y="2817029"/>
            <a:ext cx="741405" cy="467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2" descr="https://wikidocs.net/images/page/31379/transformer6_final.PNG">
            <a:extLst>
              <a:ext uri="{FF2B5EF4-FFF2-40B4-BE49-F238E27FC236}">
                <a16:creationId xmlns:a16="http://schemas.microsoft.com/office/drawing/2014/main" id="{2BDCB5AC-9660-4BCB-BA85-6F0D57C6A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1237" y="4824541"/>
            <a:ext cx="6726601" cy="1244686"/>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a:extLst>
              <a:ext uri="{FF2B5EF4-FFF2-40B4-BE49-F238E27FC236}">
                <a16:creationId xmlns:a16="http://schemas.microsoft.com/office/drawing/2014/main" id="{FF6275EB-C238-479C-AB6F-48D13E4A9331}"/>
              </a:ext>
            </a:extLst>
          </p:cNvPr>
          <p:cNvSpPr>
            <a:spLocks noGrp="1"/>
          </p:cNvSpPr>
          <p:nvPr>
            <p:ph type="sldNum" sz="quarter" idx="12"/>
          </p:nvPr>
        </p:nvSpPr>
        <p:spPr/>
        <p:txBody>
          <a:bodyPr/>
          <a:lstStyle/>
          <a:p>
            <a:fld id="{8250BAE3-1FED-4EBA-80AA-AF0302E483EE}" type="slidenum">
              <a:rPr lang="ko-KR" altLang="en-US" smtClean="0"/>
              <a:t>38</a:t>
            </a:fld>
            <a:endParaRPr lang="ko-KR" altLang="en-US"/>
          </a:p>
        </p:txBody>
      </p:sp>
    </p:spTree>
    <p:extLst>
      <p:ext uri="{BB962C8B-B14F-4D97-AF65-F5344CB8AC3E}">
        <p14:creationId xmlns:p14="http://schemas.microsoft.com/office/powerpoint/2010/main" val="65837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3" name="직사각형 2">
            <a:extLst>
              <a:ext uri="{FF2B5EF4-FFF2-40B4-BE49-F238E27FC236}">
                <a16:creationId xmlns:a16="http://schemas.microsoft.com/office/drawing/2014/main" id="{AF0BFAFB-3CAC-4BE0-B016-D5EA69A7D39C}"/>
              </a:ext>
            </a:extLst>
          </p:cNvPr>
          <p:cNvSpPr/>
          <p:nvPr/>
        </p:nvSpPr>
        <p:spPr>
          <a:xfrm>
            <a:off x="1355123" y="1559790"/>
            <a:ext cx="9864811" cy="1164806"/>
          </a:xfrm>
          <a:prstGeom prst="rect">
            <a:avLst/>
          </a:prstGeom>
        </p:spPr>
        <p:txBody>
          <a:bodyPr wrap="square">
            <a:spAutoFit/>
          </a:bodyPr>
          <a:lstStyle/>
          <a:p>
            <a:pPr>
              <a:lnSpc>
                <a:spcPct val="150000"/>
              </a:lnSpc>
            </a:pPr>
            <a:r>
              <a:rPr lang="en-US" altLang="ko-KR" sz="1600" dirty="0">
                <a:solidFill>
                  <a:srgbClr val="000000"/>
                </a:solidFill>
                <a:latin typeface="나눔스퀘어" panose="020B0600000101010101" pitchFamily="50" charset="-127"/>
                <a:ea typeface="나눔스퀘어" panose="020B0600000101010101" pitchFamily="50" charset="-127"/>
              </a:rPr>
              <a:t>“We chose this function because we hypothesized it would allow the model to easily learn to attend by relative positions, since for any fixed offset k, PE_{</a:t>
            </a:r>
            <a:r>
              <a:rPr lang="en-US" altLang="ko-KR" sz="1600" dirty="0" err="1">
                <a:solidFill>
                  <a:srgbClr val="000000"/>
                </a:solidFill>
                <a:latin typeface="나눔스퀘어" panose="020B0600000101010101" pitchFamily="50" charset="-127"/>
                <a:ea typeface="나눔스퀘어" panose="020B0600000101010101" pitchFamily="50" charset="-127"/>
              </a:rPr>
              <a:t>pos+k</a:t>
            </a:r>
            <a:r>
              <a:rPr lang="en-US" altLang="ko-KR" sz="1600" dirty="0">
                <a:solidFill>
                  <a:srgbClr val="000000"/>
                </a:solidFill>
                <a:latin typeface="나눔스퀘어" panose="020B0600000101010101" pitchFamily="50" charset="-127"/>
                <a:ea typeface="나눔스퀘어" panose="020B0600000101010101" pitchFamily="50" charset="-127"/>
              </a:rPr>
              <a:t>} can be represented as a linear function of PE_{pos}.”</a:t>
            </a:r>
            <a:endParaRPr lang="ko-KR" altLang="en-US" sz="1600"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1355123" y="2887217"/>
            <a:ext cx="10252444" cy="2129878"/>
          </a:xfrm>
          <a:prstGeom prst="rect">
            <a:avLst/>
          </a:prstGeom>
        </p:spPr>
        <p:txBody>
          <a:bodyPr wrap="square">
            <a:spAutoFit/>
          </a:bodyPr>
          <a:lstStyle/>
          <a:p>
            <a:pPr>
              <a:lnSpc>
                <a:spcPct val="150000"/>
              </a:lnSpc>
            </a:pPr>
            <a:r>
              <a:rPr lang="ko-KR" altLang="en-US" dirty="0">
                <a:solidFill>
                  <a:srgbClr val="000000"/>
                </a:solidFill>
                <a:latin typeface="나눔스퀘어" panose="020B0600000101010101" pitchFamily="50" charset="-127"/>
                <a:ea typeface="나눔스퀘어" panose="020B0600000101010101" pitchFamily="50" charset="-127"/>
              </a:rPr>
              <a:t> 어떠한 고정된 오프셋 </a:t>
            </a:r>
            <a:r>
              <a:rPr lang="en-US" altLang="ko-KR" dirty="0">
                <a:solidFill>
                  <a:srgbClr val="000000"/>
                </a:solidFill>
                <a:latin typeface="나눔스퀘어" panose="020B0600000101010101" pitchFamily="50" charset="-127"/>
                <a:ea typeface="나눔스퀘어" panose="020B0600000101010101" pitchFamily="50" charset="-127"/>
              </a:rPr>
              <a:t>k</a:t>
            </a:r>
            <a:r>
              <a:rPr lang="ko-KR" altLang="en-US" dirty="0">
                <a:solidFill>
                  <a:srgbClr val="000000"/>
                </a:solidFill>
                <a:latin typeface="나눔스퀘어" panose="020B0600000101010101" pitchFamily="50" charset="-127"/>
                <a:ea typeface="나눔스퀘어" panose="020B0600000101010101" pitchFamily="50" charset="-127"/>
              </a:rPr>
              <a:t>에 대해서도 위치 인코딩 </a:t>
            </a:r>
            <a:r>
              <a:rPr lang="en-US" altLang="ko-KR" dirty="0">
                <a:solidFill>
                  <a:srgbClr val="000000"/>
                </a:solidFill>
                <a:latin typeface="나눔스퀘어" panose="020B0600000101010101" pitchFamily="50" charset="-127"/>
                <a:ea typeface="나눔스퀘어" panose="020B0600000101010101" pitchFamily="50" charset="-127"/>
              </a:rPr>
              <a:t>POS_{pos + k}</a:t>
            </a:r>
            <a:r>
              <a:rPr lang="ko-KR" altLang="en-US" dirty="0">
                <a:solidFill>
                  <a:srgbClr val="000000"/>
                </a:solidFill>
                <a:latin typeface="나눔스퀘어" panose="020B0600000101010101" pitchFamily="50" charset="-127"/>
                <a:ea typeface="나눔스퀘어" panose="020B0600000101010101" pitchFamily="50" charset="-127"/>
              </a:rPr>
              <a:t>는 </a:t>
            </a:r>
            <a:r>
              <a:rPr lang="en-US" altLang="ko-KR" dirty="0">
                <a:solidFill>
                  <a:srgbClr val="000000"/>
                </a:solidFill>
                <a:latin typeface="나눔스퀘어" panose="020B0600000101010101" pitchFamily="50" charset="-127"/>
                <a:ea typeface="나눔스퀘어" panose="020B0600000101010101" pitchFamily="50" charset="-127"/>
              </a:rPr>
              <a:t>PE_{pos}</a:t>
            </a:r>
            <a:r>
              <a:rPr lang="ko-KR" altLang="en-US" dirty="0">
                <a:solidFill>
                  <a:srgbClr val="000000"/>
                </a:solidFill>
                <a:latin typeface="나눔스퀘어" panose="020B0600000101010101" pitchFamily="50" charset="-127"/>
                <a:ea typeface="나눔스퀘어" panose="020B0600000101010101" pitchFamily="50" charset="-127"/>
              </a:rPr>
              <a:t>에 대한 선형 함수로 나타낼 수 있기 때문이다</a:t>
            </a:r>
            <a:r>
              <a:rPr lang="en-US" altLang="ko-KR" dirty="0">
                <a:solidFill>
                  <a:srgbClr val="000000"/>
                </a:solidFill>
                <a:latin typeface="나눔스퀘어" panose="020B0600000101010101" pitchFamily="50" charset="-127"/>
                <a:ea typeface="나눔스퀘어" panose="020B0600000101010101" pitchFamily="50" charset="-127"/>
              </a:rPr>
              <a:t>.</a:t>
            </a: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endParaRPr>
          </a:p>
          <a:p>
            <a:pPr>
              <a:lnSpc>
                <a:spcPct val="150000"/>
              </a:lnSpc>
            </a:pPr>
            <a:r>
              <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즉</a:t>
            </a:r>
            <a:r>
              <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동일 인덱스의 </a:t>
            </a:r>
            <a:r>
              <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positional encoding</a:t>
            </a:r>
            <a:r>
              <a:rPr lang="ko-KR" altLang="en-US"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은 일대일 선형 함수로 표현될 수 있어 동일 위치에 대해 동일 인코딩 값을 가짐</a:t>
            </a: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86318984-3462-4018-9E06-DC9770E1CA38}"/>
              </a:ext>
            </a:extLst>
          </p:cNvPr>
          <p:cNvSpPr>
            <a:spLocks noGrp="1"/>
          </p:cNvSpPr>
          <p:nvPr>
            <p:ph type="sldNum" sz="quarter" idx="12"/>
          </p:nvPr>
        </p:nvSpPr>
        <p:spPr/>
        <p:txBody>
          <a:bodyPr/>
          <a:lstStyle/>
          <a:p>
            <a:fld id="{8250BAE3-1FED-4EBA-80AA-AF0302E483EE}" type="slidenum">
              <a:rPr lang="ko-KR" altLang="en-US" smtClean="0"/>
              <a:t>39</a:t>
            </a:fld>
            <a:endParaRPr lang="ko-KR" altLang="en-US"/>
          </a:p>
        </p:txBody>
      </p:sp>
    </p:spTree>
    <p:extLst>
      <p:ext uri="{BB962C8B-B14F-4D97-AF65-F5344CB8AC3E}">
        <p14:creationId xmlns:p14="http://schemas.microsoft.com/office/powerpoint/2010/main" val="173788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482600" y="222544"/>
            <a:ext cx="4203618" cy="445480"/>
          </a:xfrm>
        </p:spPr>
        <p:txBody>
          <a:bodyPr>
            <a:noAutofit/>
          </a:bodyPr>
          <a:lstStyle/>
          <a:p>
            <a:pPr marL="514350" indent="-514350" algn="l">
              <a:lnSpc>
                <a:spcPct val="200000"/>
              </a:lnSpc>
              <a:buFont typeface="+mj-lt"/>
              <a:buAutoNum type="romanUcPeriod"/>
            </a:pPr>
            <a:r>
              <a:rPr lang="en-US" altLang="ko-KR" sz="2400" dirty="0">
                <a:latin typeface="나눔스퀘어_ac Bold" panose="020B0600000101010101" pitchFamily="50" charset="-127"/>
                <a:ea typeface="나눔스퀘어_ac Bold" panose="020B0600000101010101" pitchFamily="50" charset="-127"/>
              </a:rPr>
              <a:t>Seq2Seq</a:t>
            </a:r>
          </a:p>
        </p:txBody>
      </p:sp>
      <p:grpSp>
        <p:nvGrpSpPr>
          <p:cNvPr id="7" name="그룹 6">
            <a:extLst>
              <a:ext uri="{FF2B5EF4-FFF2-40B4-BE49-F238E27FC236}">
                <a16:creationId xmlns:a16="http://schemas.microsoft.com/office/drawing/2014/main" id="{0A6F6CF5-0502-450A-8182-B9432F4456AA}"/>
              </a:ext>
            </a:extLst>
          </p:cNvPr>
          <p:cNvGrpSpPr/>
          <p:nvPr/>
        </p:nvGrpSpPr>
        <p:grpSpPr>
          <a:xfrm rot="5400000">
            <a:off x="79582" y="395374"/>
            <a:ext cx="502623" cy="100211"/>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0" name="TextBox 9">
            <a:extLst>
              <a:ext uri="{FF2B5EF4-FFF2-40B4-BE49-F238E27FC236}">
                <a16:creationId xmlns:a16="http://schemas.microsoft.com/office/drawing/2014/main" id="{AE072AE6-ACC4-48BC-9C29-5BAB63D0CC3C}"/>
              </a:ext>
            </a:extLst>
          </p:cNvPr>
          <p:cNvSpPr txBox="1"/>
          <p:nvPr/>
        </p:nvSpPr>
        <p:spPr>
          <a:xfrm>
            <a:off x="584433" y="956345"/>
            <a:ext cx="11023134" cy="29102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나눔스퀘어 Bold" panose="020B0600000101010101" pitchFamily="50" charset="-127"/>
                <a:ea typeface="나눔스퀘어 Bold" panose="020B0600000101010101" pitchFamily="50" charset="-127"/>
              </a:rPr>
              <a:t>Sequence-to-Sequence Model </a:t>
            </a:r>
          </a:p>
          <a:p>
            <a:pPr lvl="1">
              <a:lnSpc>
                <a:spcPct val="150000"/>
              </a:lnSpc>
            </a:pPr>
            <a:endParaRPr lang="en-US" altLang="ko-KR" sz="1600" dirty="0">
              <a:solidFill>
                <a:schemeClr val="bg1">
                  <a:lumMod val="75000"/>
                </a:schemeClr>
              </a:solidFill>
              <a:latin typeface="나눔스퀘어 Bold" panose="020B0600000101010101" pitchFamily="50" charset="-127"/>
              <a:ea typeface="나눔스퀘어 Bold"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입력 시퀀스로부터</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문장</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 또 다른 시퀀스를</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문장</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 출력하는 모델</a:t>
            </a:r>
            <a:endParaRPr lang="en-US" altLang="ko-KR" sz="1600" dirty="0">
              <a:latin typeface="나눔스퀘어 Bold" panose="020B0600000101010101" pitchFamily="50" charset="-127"/>
              <a:ea typeface="나눔스퀘어 Bold" panose="020B0600000101010101" pitchFamily="50" charset="-127"/>
            </a:endParaRPr>
          </a:p>
          <a:p>
            <a:pPr marL="1200150" lvl="2"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Words, letters, features of an images, etc.</a:t>
            </a:r>
          </a:p>
          <a:p>
            <a:pPr marL="1200150" lvl="2"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예시 </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기계번역</a:t>
            </a:r>
            <a:r>
              <a:rPr lang="en-US" altLang="ko-KR" sz="1600" dirty="0">
                <a:latin typeface="나눔스퀘어 Bold" panose="020B0600000101010101" pitchFamily="50" charset="-127"/>
                <a:ea typeface="나눔스퀘어 Bold" panose="020B0600000101010101" pitchFamily="50" charset="-127"/>
              </a:rPr>
              <a:t>, </a:t>
            </a:r>
            <a:r>
              <a:rPr lang="ko-KR" altLang="en-US" sz="1600" dirty="0" err="1">
                <a:latin typeface="나눔스퀘어 Bold" panose="020B0600000101010101" pitchFamily="50" charset="-127"/>
                <a:ea typeface="나눔스퀘어 Bold" panose="020B0600000101010101" pitchFamily="50" charset="-127"/>
              </a:rPr>
              <a:t>챗봇</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텍스트 요약</a:t>
            </a:r>
            <a:r>
              <a:rPr lang="en-US" altLang="ko-KR" sz="1600" dirty="0">
                <a:latin typeface="나눔스퀘어 Bold" panose="020B0600000101010101" pitchFamily="50" charset="-127"/>
                <a:ea typeface="나눔스퀘어 Bold" panose="020B0600000101010101" pitchFamily="50" charset="-127"/>
              </a:rPr>
              <a:t>, STT </a:t>
            </a:r>
          </a:p>
          <a:p>
            <a:pPr>
              <a:lnSpc>
                <a:spcPct val="150000"/>
              </a:lnSpc>
            </a:pPr>
            <a:br>
              <a:rPr lang="en-US" altLang="ko-KR" sz="2000" dirty="0">
                <a:latin typeface="나눔스퀘어 Bold" panose="020B0600000101010101" pitchFamily="50" charset="-127"/>
                <a:ea typeface="나눔스퀘어 Bold" panose="020B0600000101010101" pitchFamily="50" charset="-127"/>
              </a:rPr>
            </a:br>
            <a:endParaRPr lang="en-US" altLang="ko-KR" sz="2000" dirty="0">
              <a:latin typeface="나눔스퀘어 Bold" panose="020B0600000101010101" pitchFamily="50" charset="-127"/>
              <a:ea typeface="나눔스퀘어 Bold" panose="020B0600000101010101" pitchFamily="50" charset="-127"/>
            </a:endParaRPr>
          </a:p>
        </p:txBody>
      </p:sp>
      <p:pic>
        <p:nvPicPr>
          <p:cNvPr id="1026" name="Picture 2" descr="https://wikidocs.net/images/page/24996/seq2seq%EB%AA%A8%EB%8D%B811.PNG">
            <a:extLst>
              <a:ext uri="{FF2B5EF4-FFF2-40B4-BE49-F238E27FC236}">
                <a16:creationId xmlns:a16="http://schemas.microsoft.com/office/drawing/2014/main" id="{696035A6-1D64-4242-A858-4770688FC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278" y="3290892"/>
            <a:ext cx="4659444" cy="2810861"/>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6C01C037-8E7E-4A6F-B769-913A48DA83EA}"/>
              </a:ext>
            </a:extLst>
          </p:cNvPr>
          <p:cNvSpPr>
            <a:spLocks noGrp="1"/>
          </p:cNvSpPr>
          <p:nvPr>
            <p:ph type="sldNum" sz="quarter" idx="12"/>
          </p:nvPr>
        </p:nvSpPr>
        <p:spPr/>
        <p:txBody>
          <a:bodyPr/>
          <a:lstStyle/>
          <a:p>
            <a:fld id="{8250BAE3-1FED-4EBA-80AA-AF0302E483EE}" type="slidenum">
              <a:rPr lang="ko-KR" altLang="en-US" smtClean="0"/>
              <a:t>4</a:t>
            </a:fld>
            <a:endParaRPr lang="ko-KR" altLang="en-US"/>
          </a:p>
        </p:txBody>
      </p:sp>
    </p:spTree>
    <p:extLst>
      <p:ext uri="{BB962C8B-B14F-4D97-AF65-F5344CB8AC3E}">
        <p14:creationId xmlns:p14="http://schemas.microsoft.com/office/powerpoint/2010/main" val="3108330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969778" y="1515617"/>
            <a:ext cx="10252444" cy="4622869"/>
          </a:xfrm>
          <a:prstGeom prst="rect">
            <a:avLst/>
          </a:prstGeom>
        </p:spPr>
        <p:txBody>
          <a:bodyPr wrap="square">
            <a:spAutoFit/>
          </a:bodyPr>
          <a:lstStyle/>
          <a:p>
            <a:pPr marL="342900" indent="-342900">
              <a:lnSpc>
                <a:spcPct val="150000"/>
              </a:lnSpc>
              <a:buAutoNum type="arabicPeriod"/>
            </a:pPr>
            <a:r>
              <a:rPr lang="ko-KR" altLang="en-US" dirty="0">
                <a:solidFill>
                  <a:srgbClr val="000000"/>
                </a:solidFill>
                <a:latin typeface="나눔스퀘어" panose="020B0600000101010101" pitchFamily="50" charset="-127"/>
                <a:ea typeface="나눔스퀘어" panose="020B0600000101010101" pitchFamily="50" charset="-127"/>
              </a:rPr>
              <a:t>단순 </a:t>
            </a:r>
            <a:r>
              <a:rPr lang="en-US" altLang="ko-KR" dirty="0">
                <a:solidFill>
                  <a:srgbClr val="000000"/>
                </a:solidFill>
                <a:latin typeface="나눔스퀘어" panose="020B0600000101010101" pitchFamily="50" charset="-127"/>
                <a:ea typeface="나눔스퀘어" panose="020B0600000101010101" pitchFamily="50" charset="-127"/>
              </a:rPr>
              <a:t>0,1,2,3.. </a:t>
            </a:r>
            <a:r>
              <a:rPr lang="ko-KR" altLang="en-US" dirty="0">
                <a:solidFill>
                  <a:srgbClr val="000000"/>
                </a:solidFill>
                <a:latin typeface="나눔스퀘어" panose="020B0600000101010101" pitchFamily="50" charset="-127"/>
                <a:ea typeface="나눔스퀘어" panose="020B0600000101010101" pitchFamily="50" charset="-127"/>
              </a:rPr>
              <a:t>이렇게 표현하면 안될까</a:t>
            </a:r>
            <a:r>
              <a:rPr lang="en-US" altLang="ko-KR" dirty="0">
                <a:solidFill>
                  <a:srgbClr val="000000"/>
                </a:solidFill>
                <a:latin typeface="나눔스퀘어" panose="020B0600000101010101" pitchFamily="50" charset="-127"/>
                <a:ea typeface="나눔스퀘어" panose="020B0600000101010101" pitchFamily="50" charset="-127"/>
              </a:rPr>
              <a:t>? (</a:t>
            </a:r>
            <a:r>
              <a:rPr lang="en-US" altLang="ko-KR" b="1" dirty="0"/>
              <a:t>absolute positional encoding)</a:t>
            </a:r>
            <a:endParaRPr lang="en-US" altLang="ko-KR" dirty="0">
              <a:solidFill>
                <a:srgbClr val="000000"/>
              </a:solidFill>
              <a:latin typeface="나눔스퀘어" panose="020B0600000101010101" pitchFamily="50" charset="-127"/>
              <a:ea typeface="나눔스퀘어" panose="020B0600000101010101" pitchFamily="50" charset="-127"/>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문제점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시퀀스 길이가 길어질 경우 값 또한 매우 </a:t>
            </a:r>
            <a:r>
              <a:rPr lang="ko-KR" altLang="en-US" sz="1600" dirty="0" err="1">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커져버림</a:t>
            </a: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길이가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500</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인 시퀀스는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0~499</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의 값의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positional encoding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값을</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가지는데</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값이 커지기에 학습 과정에서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gradient explosion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문제 발생 가능</a:t>
            </a:r>
            <a:endParaRPr lang="ko-KR" altLang="en-US" sz="1600"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DF6340E9-77CF-4F12-9DF2-8C207C7C80A2}"/>
              </a:ext>
            </a:extLst>
          </p:cNvPr>
          <p:cNvPicPr>
            <a:picLocks noChangeAspect="1"/>
          </p:cNvPicPr>
          <p:nvPr/>
        </p:nvPicPr>
        <p:blipFill>
          <a:blip r:embed="rId3"/>
          <a:stretch>
            <a:fillRect/>
          </a:stretch>
        </p:blipFill>
        <p:spPr>
          <a:xfrm>
            <a:off x="2929333" y="2167095"/>
            <a:ext cx="6333333" cy="2523809"/>
          </a:xfrm>
          <a:prstGeom prst="rect">
            <a:avLst/>
          </a:prstGeom>
        </p:spPr>
      </p:pic>
      <p:sp>
        <p:nvSpPr>
          <p:cNvPr id="4" name="직사각형 3">
            <a:extLst>
              <a:ext uri="{FF2B5EF4-FFF2-40B4-BE49-F238E27FC236}">
                <a16:creationId xmlns:a16="http://schemas.microsoft.com/office/drawing/2014/main" id="{49BF7F06-F009-4205-8B79-E66F5CB05BBE}"/>
              </a:ext>
            </a:extLst>
          </p:cNvPr>
          <p:cNvSpPr/>
          <p:nvPr/>
        </p:nvSpPr>
        <p:spPr>
          <a:xfrm>
            <a:off x="3047999" y="6496956"/>
            <a:ext cx="6096000" cy="276999"/>
          </a:xfrm>
          <a:prstGeom prst="rect">
            <a:avLst/>
          </a:prstGeom>
        </p:spPr>
        <p:txBody>
          <a:bodyPr>
            <a:spAutoFit/>
          </a:bodyPr>
          <a:lstStyle/>
          <a:p>
            <a:r>
              <a:rPr lang="ko-KR" altLang="en-US" sz="1200" dirty="0">
                <a:solidFill>
                  <a:schemeClr val="bg1">
                    <a:lumMod val="50000"/>
                  </a:schemeClr>
                </a:solidFill>
              </a:rPr>
              <a:t>https://towardsdatascience.com/master-positional-encoding-part-i-63c05d90a0c3</a:t>
            </a:r>
          </a:p>
        </p:txBody>
      </p:sp>
      <p:sp>
        <p:nvSpPr>
          <p:cNvPr id="6" name="슬라이드 번호 개체 틀 5">
            <a:extLst>
              <a:ext uri="{FF2B5EF4-FFF2-40B4-BE49-F238E27FC236}">
                <a16:creationId xmlns:a16="http://schemas.microsoft.com/office/drawing/2014/main" id="{455037F7-120A-43AD-B350-AA90079ACBCA}"/>
              </a:ext>
            </a:extLst>
          </p:cNvPr>
          <p:cNvSpPr>
            <a:spLocks noGrp="1"/>
          </p:cNvSpPr>
          <p:nvPr>
            <p:ph type="sldNum" sz="quarter" idx="12"/>
          </p:nvPr>
        </p:nvSpPr>
        <p:spPr/>
        <p:txBody>
          <a:bodyPr/>
          <a:lstStyle/>
          <a:p>
            <a:fld id="{8250BAE3-1FED-4EBA-80AA-AF0302E483EE}" type="slidenum">
              <a:rPr lang="ko-KR" altLang="en-US" smtClean="0"/>
              <a:t>40</a:t>
            </a:fld>
            <a:endParaRPr lang="ko-KR" altLang="en-US"/>
          </a:p>
        </p:txBody>
      </p:sp>
    </p:spTree>
    <p:extLst>
      <p:ext uri="{BB962C8B-B14F-4D97-AF65-F5344CB8AC3E}">
        <p14:creationId xmlns:p14="http://schemas.microsoft.com/office/powerpoint/2010/main" val="321785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969778" y="1515617"/>
            <a:ext cx="10252444" cy="5227457"/>
          </a:xfrm>
          <a:prstGeom prst="rect">
            <a:avLst/>
          </a:prstGeom>
        </p:spPr>
        <p:txBody>
          <a:bodyPr wrap="square">
            <a:spAutoFit/>
          </a:bodyPr>
          <a:lstStyle/>
          <a:p>
            <a:pPr>
              <a:lnSpc>
                <a:spcPct val="150000"/>
              </a:lnSpc>
            </a:pPr>
            <a:r>
              <a:rPr lang="en-US" altLang="ko-KR" dirty="0">
                <a:solidFill>
                  <a:srgbClr val="000000"/>
                </a:solidFill>
                <a:latin typeface="나눔스퀘어" panose="020B0600000101010101" pitchFamily="50" charset="-127"/>
                <a:ea typeface="나눔스퀘어" panose="020B0600000101010101" pitchFamily="50" charset="-127"/>
              </a:rPr>
              <a:t>2. Position</a:t>
            </a:r>
            <a:r>
              <a:rPr lang="ko-KR" altLang="en-US" dirty="0">
                <a:solidFill>
                  <a:srgbClr val="000000"/>
                </a:solidFill>
                <a:latin typeface="나눔스퀘어" panose="020B0600000101010101" pitchFamily="50" charset="-127"/>
                <a:ea typeface="나눔스퀘어" panose="020B0600000101010101" pitchFamily="50" charset="-127"/>
              </a:rPr>
              <a:t>에 따라 </a:t>
            </a:r>
            <a:r>
              <a:rPr lang="en-US" altLang="ko-KR" dirty="0">
                <a:solidFill>
                  <a:srgbClr val="000000"/>
                </a:solidFill>
                <a:latin typeface="나눔스퀘어" panose="020B0600000101010101" pitchFamily="50" charset="-127"/>
                <a:ea typeface="나눔스퀘어" panose="020B0600000101010101" pitchFamily="50" charset="-127"/>
              </a:rPr>
              <a:t>0</a:t>
            </a:r>
            <a:r>
              <a:rPr lang="ko-KR" altLang="en-US" dirty="0">
                <a:solidFill>
                  <a:srgbClr val="000000"/>
                </a:solidFill>
                <a:latin typeface="나눔스퀘어" panose="020B0600000101010101" pitchFamily="50" charset="-127"/>
                <a:ea typeface="나눔스퀘어" panose="020B0600000101010101" pitchFamily="50" charset="-127"/>
              </a:rPr>
              <a:t>부터 </a:t>
            </a:r>
            <a:r>
              <a:rPr lang="en-US" altLang="ko-KR" dirty="0">
                <a:solidFill>
                  <a:srgbClr val="000000"/>
                </a:solidFill>
                <a:latin typeface="나눔스퀘어" panose="020B0600000101010101" pitchFamily="50" charset="-127"/>
                <a:ea typeface="나눔스퀘어" panose="020B0600000101010101" pitchFamily="50" charset="-127"/>
              </a:rPr>
              <a:t>1</a:t>
            </a:r>
            <a:r>
              <a:rPr lang="ko-KR" altLang="en-US" dirty="0">
                <a:solidFill>
                  <a:srgbClr val="000000"/>
                </a:solidFill>
                <a:latin typeface="나눔스퀘어" panose="020B0600000101010101" pitchFamily="50" charset="-127"/>
                <a:ea typeface="나눔스퀘어" panose="020B0600000101010101" pitchFamily="50" charset="-127"/>
              </a:rPr>
              <a:t>사이 값으로 정규화 하면 안될까</a:t>
            </a:r>
            <a:r>
              <a:rPr lang="en-US" altLang="ko-KR" dirty="0">
                <a:solidFill>
                  <a:srgbClr val="000000"/>
                </a:solidFill>
                <a:latin typeface="나눔스퀘어" panose="020B0600000101010101" pitchFamily="50" charset="-127"/>
                <a:ea typeface="나눔스퀘어" panose="020B0600000101010101" pitchFamily="50" charset="-127"/>
              </a:rPr>
              <a:t>?</a:t>
            </a: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문제점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가변 길이의 시퀀스에 대해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positional</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encoding</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의 의미가 없어짐</a:t>
            </a: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latin typeface="나눔스퀘어" panose="020B0600000101010101" pitchFamily="50" charset="-127"/>
                <a:ea typeface="나눔스퀘어" panose="020B0600000101010101" pitchFamily="50" charset="-127"/>
              </a:rPr>
              <a:t>길이가 다른 시퀀스는 같은 위치일지라도 다른 인코딩 값을 가짐</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 typeface="Wingdings" panose="05000000000000000000" pitchFamily="2" charset="2"/>
              <a:buChar char="à"/>
            </a:pPr>
            <a:r>
              <a:rPr lang="ko-KR" altLang="en-US" sz="1600" dirty="0">
                <a:latin typeface="나눔스퀘어" panose="020B0600000101010101" pitchFamily="50" charset="-127"/>
                <a:ea typeface="나눔스퀘어" panose="020B0600000101010101" pitchFamily="50" charset="-127"/>
              </a:rPr>
              <a:t>예를 들어 길이가 </a:t>
            </a:r>
            <a:r>
              <a:rPr lang="en-US" altLang="ko-KR" sz="1600" dirty="0">
                <a:latin typeface="나눔스퀘어" panose="020B0600000101010101" pitchFamily="50" charset="-127"/>
                <a:ea typeface="나눔스퀘어" panose="020B0600000101010101" pitchFamily="50" charset="-127"/>
              </a:rPr>
              <a:t>5</a:t>
            </a:r>
            <a:r>
              <a:rPr lang="ko-KR" altLang="en-US" sz="1600" dirty="0">
                <a:latin typeface="나눔스퀘어" panose="020B0600000101010101" pitchFamily="50" charset="-127"/>
                <a:ea typeface="나눔스퀘어" panose="020B0600000101010101" pitchFamily="50" charset="-127"/>
              </a:rPr>
              <a:t>인 시퀀스에서 </a:t>
            </a:r>
            <a:r>
              <a:rPr lang="en-US" altLang="ko-KR" sz="1600" dirty="0">
                <a:latin typeface="나눔스퀘어" panose="020B0600000101010101" pitchFamily="50" charset="-127"/>
                <a:ea typeface="나눔스퀘어" panose="020B0600000101010101" pitchFamily="50" charset="-127"/>
              </a:rPr>
              <a:t>4</a:t>
            </a:r>
            <a:r>
              <a:rPr lang="ko-KR" altLang="en-US" sz="1600" dirty="0">
                <a:latin typeface="나눔스퀘어" panose="020B0600000101010101" pitchFamily="50" charset="-127"/>
                <a:ea typeface="나눔스퀘어" panose="020B0600000101010101" pitchFamily="50" charset="-127"/>
              </a:rPr>
              <a:t>번째 토큰은 </a:t>
            </a:r>
            <a:r>
              <a:rPr lang="en-US" altLang="ko-KR" sz="1600" dirty="0">
                <a:latin typeface="나눔스퀘어" panose="020B0600000101010101" pitchFamily="50" charset="-127"/>
                <a:ea typeface="나눔스퀘어" panose="020B0600000101010101" pitchFamily="50" charset="-127"/>
              </a:rPr>
              <a:t>0.8</a:t>
            </a:r>
            <a:r>
              <a:rPr lang="ko-KR" altLang="en-US" sz="1600" dirty="0">
                <a:latin typeface="나눔스퀘어" panose="020B0600000101010101" pitchFamily="50" charset="-127"/>
                <a:ea typeface="나눔스퀘어" panose="020B0600000101010101" pitchFamily="50" charset="-127"/>
              </a:rPr>
              <a:t>의 값을 가지는데 길이가 </a:t>
            </a:r>
            <a:r>
              <a:rPr lang="en-US" altLang="ko-KR" sz="1600" dirty="0">
                <a:latin typeface="나눔스퀘어" panose="020B0600000101010101" pitchFamily="50" charset="-127"/>
                <a:ea typeface="나눔스퀘어" panose="020B0600000101010101" pitchFamily="50" charset="-127"/>
              </a:rPr>
              <a:t>20</a:t>
            </a:r>
            <a:r>
              <a:rPr lang="ko-KR" altLang="en-US" sz="1600" dirty="0">
                <a:latin typeface="나눔스퀘어" panose="020B0600000101010101" pitchFamily="50" charset="-127"/>
                <a:ea typeface="나눔스퀘어" panose="020B0600000101010101" pitchFamily="50" charset="-127"/>
              </a:rPr>
              <a:t>인 시퀀스는</a:t>
            </a:r>
            <a:r>
              <a:rPr lang="en-US" altLang="ko-KR" sz="1600" dirty="0">
                <a:latin typeface="나눔스퀘어" panose="020B0600000101010101" pitchFamily="50" charset="-127"/>
                <a:ea typeface="나눔스퀘어" panose="020B0600000101010101" pitchFamily="50" charset="-127"/>
              </a:rPr>
              <a:t> 16</a:t>
            </a:r>
            <a:r>
              <a:rPr lang="ko-KR" altLang="en-US" sz="1600" dirty="0">
                <a:latin typeface="나눔스퀘어" panose="020B0600000101010101" pitchFamily="50" charset="-127"/>
                <a:ea typeface="나눔스퀘어" panose="020B0600000101010101" pitchFamily="50" charset="-127"/>
              </a:rPr>
              <a:t>번째 토큰이 </a:t>
            </a:r>
            <a:r>
              <a:rPr lang="en-US" altLang="ko-KR" sz="1600" dirty="0">
                <a:latin typeface="나눔스퀘어" panose="020B0600000101010101" pitchFamily="50" charset="-127"/>
                <a:ea typeface="나눔스퀘어" panose="020B0600000101010101" pitchFamily="50" charset="-127"/>
              </a:rPr>
              <a:t>0.8</a:t>
            </a:r>
            <a:r>
              <a:rPr lang="ko-KR" altLang="en-US" sz="1600" dirty="0">
                <a:latin typeface="나눔스퀘어" panose="020B0600000101010101" pitchFamily="50" charset="-127"/>
                <a:ea typeface="나눔스퀘어" panose="020B0600000101010101" pitchFamily="50" charset="-127"/>
              </a:rPr>
              <a:t>의 값을 가짐</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 typeface="Wingdings" panose="05000000000000000000" pitchFamily="2" charset="2"/>
              <a:buChar char="à"/>
            </a:pPr>
            <a:r>
              <a:rPr lang="ko-KR" altLang="en-US" sz="1600" dirty="0">
                <a:latin typeface="나눔스퀘어" panose="020B0600000101010101" pitchFamily="50" charset="-127"/>
                <a:ea typeface="나눔스퀘어" panose="020B0600000101010101" pitchFamily="50" charset="-127"/>
              </a:rPr>
              <a:t>따라서 절대적 위치를 표현할 수 없음</a:t>
            </a:r>
          </a:p>
        </p:txBody>
      </p:sp>
      <p:pic>
        <p:nvPicPr>
          <p:cNvPr id="3" name="그림 2">
            <a:extLst>
              <a:ext uri="{FF2B5EF4-FFF2-40B4-BE49-F238E27FC236}">
                <a16:creationId xmlns:a16="http://schemas.microsoft.com/office/drawing/2014/main" id="{9AED8A34-DFDC-4685-B402-8E0D4A57F321}"/>
              </a:ext>
            </a:extLst>
          </p:cNvPr>
          <p:cNvPicPr>
            <a:picLocks noChangeAspect="1"/>
          </p:cNvPicPr>
          <p:nvPr/>
        </p:nvPicPr>
        <p:blipFill>
          <a:blip r:embed="rId3"/>
          <a:stretch>
            <a:fillRect/>
          </a:stretch>
        </p:blipFill>
        <p:spPr>
          <a:xfrm>
            <a:off x="2976952" y="2035932"/>
            <a:ext cx="6238095" cy="2514286"/>
          </a:xfrm>
          <a:prstGeom prst="rect">
            <a:avLst/>
          </a:prstGeom>
        </p:spPr>
      </p:pic>
      <p:sp>
        <p:nvSpPr>
          <p:cNvPr id="2" name="슬라이드 번호 개체 틀 1">
            <a:extLst>
              <a:ext uri="{FF2B5EF4-FFF2-40B4-BE49-F238E27FC236}">
                <a16:creationId xmlns:a16="http://schemas.microsoft.com/office/drawing/2014/main" id="{019A8751-41F7-4358-B069-A7292150B776}"/>
              </a:ext>
            </a:extLst>
          </p:cNvPr>
          <p:cNvSpPr>
            <a:spLocks noGrp="1"/>
          </p:cNvSpPr>
          <p:nvPr>
            <p:ph type="sldNum" sz="quarter" idx="12"/>
          </p:nvPr>
        </p:nvSpPr>
        <p:spPr/>
        <p:txBody>
          <a:bodyPr/>
          <a:lstStyle/>
          <a:p>
            <a:fld id="{8250BAE3-1FED-4EBA-80AA-AF0302E483EE}" type="slidenum">
              <a:rPr lang="ko-KR" altLang="en-US" smtClean="0"/>
              <a:t>41</a:t>
            </a:fld>
            <a:endParaRPr lang="ko-KR" altLang="en-US"/>
          </a:p>
        </p:txBody>
      </p:sp>
    </p:spTree>
    <p:extLst>
      <p:ext uri="{BB962C8B-B14F-4D97-AF65-F5344CB8AC3E}">
        <p14:creationId xmlns:p14="http://schemas.microsoft.com/office/powerpoint/2010/main" val="392468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969778" y="1515617"/>
            <a:ext cx="4220060" cy="5181290"/>
          </a:xfrm>
          <a:prstGeom prst="rect">
            <a:avLst/>
          </a:prstGeom>
        </p:spPr>
        <p:txBody>
          <a:bodyPr wrap="square">
            <a:spAutoFit/>
          </a:bodyPr>
          <a:lstStyle/>
          <a:p>
            <a:pPr>
              <a:lnSpc>
                <a:spcPct val="150000"/>
              </a:lnSpc>
            </a:pPr>
            <a:r>
              <a:rPr lang="en-US" altLang="ko-KR" dirty="0">
                <a:solidFill>
                  <a:srgbClr val="000000"/>
                </a:solidFill>
                <a:latin typeface="나눔스퀘어" panose="020B0600000101010101" pitchFamily="50" charset="-127"/>
                <a:ea typeface="나눔스퀘어" panose="020B0600000101010101" pitchFamily="50" charset="-127"/>
              </a:rPr>
              <a:t>3. 0</a:t>
            </a:r>
            <a:r>
              <a:rPr lang="ko-KR" altLang="en-US" dirty="0">
                <a:solidFill>
                  <a:srgbClr val="000000"/>
                </a:solidFill>
                <a:latin typeface="나눔스퀘어" panose="020B0600000101010101" pitchFamily="50" charset="-127"/>
                <a:ea typeface="나눔스퀘어" panose="020B0600000101010101" pitchFamily="50" charset="-127"/>
              </a:rPr>
              <a:t>과 </a:t>
            </a:r>
            <a:r>
              <a:rPr lang="en-US" altLang="ko-KR" dirty="0">
                <a:solidFill>
                  <a:srgbClr val="000000"/>
                </a:solidFill>
                <a:latin typeface="나눔스퀘어" panose="020B0600000101010101" pitchFamily="50" charset="-127"/>
                <a:ea typeface="나눔스퀘어" panose="020B0600000101010101" pitchFamily="50" charset="-127"/>
              </a:rPr>
              <a:t>1</a:t>
            </a:r>
            <a:r>
              <a:rPr lang="ko-KR" altLang="en-US" dirty="0">
                <a:solidFill>
                  <a:srgbClr val="000000"/>
                </a:solidFill>
                <a:latin typeface="나눔스퀘어" panose="020B0600000101010101" pitchFamily="50" charset="-127"/>
                <a:ea typeface="나눔스퀘어" panose="020B0600000101010101" pitchFamily="50" charset="-127"/>
              </a:rPr>
              <a:t>로</a:t>
            </a:r>
            <a:r>
              <a:rPr lang="en-US" altLang="ko-KR" dirty="0">
                <a:solidFill>
                  <a:srgbClr val="000000"/>
                </a:solidFill>
                <a:latin typeface="나눔스퀘어" panose="020B0600000101010101" pitchFamily="50" charset="-127"/>
                <a:ea typeface="나눔스퀘어" panose="020B0600000101010101" pitchFamily="50" charset="-127"/>
              </a:rPr>
              <a:t> binary</a:t>
            </a:r>
            <a:r>
              <a:rPr lang="ko-KR" altLang="en-US" dirty="0">
                <a:solidFill>
                  <a:srgbClr val="000000"/>
                </a:solidFill>
                <a:latin typeface="나눔스퀘어" panose="020B0600000101010101" pitchFamily="50" charset="-127"/>
                <a:ea typeface="나눔스퀘어" panose="020B0600000101010101" pitchFamily="50" charset="-127"/>
              </a:rPr>
              <a:t>하게 표현할 수는 없을까</a:t>
            </a:r>
            <a:r>
              <a:rPr lang="en-US" altLang="ko-KR" dirty="0">
                <a:solidFill>
                  <a:srgbClr val="000000"/>
                </a:solidFill>
                <a:latin typeface="나눔스퀘어" panose="020B0600000101010101" pitchFamily="50" charset="-127"/>
                <a:ea typeface="나눔스퀘어" panose="020B0600000101010101" pitchFamily="50" charset="-127"/>
              </a:rPr>
              <a:t>?</a:t>
            </a: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문제점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continuous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하지 못함</a:t>
            </a: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2</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차원으로는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4</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개의 값만 표현할 수 있는데</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(0,1,2,3</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의 인덱스</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그림에서 보면 연속 인코딩 곡선과 달리 매끄럽지 못함</a:t>
            </a: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endParaRPr lang="ko-KR" altLang="en-US" sz="1600"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9E9601E8-5CD9-4C05-9371-D18C38BA56A6}"/>
              </a:ext>
            </a:extLst>
          </p:cNvPr>
          <p:cNvPicPr>
            <a:picLocks noChangeAspect="1"/>
          </p:cNvPicPr>
          <p:nvPr/>
        </p:nvPicPr>
        <p:blipFill>
          <a:blip r:embed="rId3"/>
          <a:stretch>
            <a:fillRect/>
          </a:stretch>
        </p:blipFill>
        <p:spPr>
          <a:xfrm>
            <a:off x="6038335" y="2024873"/>
            <a:ext cx="5309644" cy="3570147"/>
          </a:xfrm>
          <a:prstGeom prst="rect">
            <a:avLst/>
          </a:prstGeom>
        </p:spPr>
      </p:pic>
      <p:pic>
        <p:nvPicPr>
          <p:cNvPr id="35842" name="Picture 2" descr="https://miro.medium.com/max/640/1*y7c_KomJxHp1Ifc_w47Ypw.png">
            <a:extLst>
              <a:ext uri="{FF2B5EF4-FFF2-40B4-BE49-F238E27FC236}">
                <a16:creationId xmlns:a16="http://schemas.microsoft.com/office/drawing/2014/main" id="{6542AAEE-EEB0-4635-BAB3-84E78E977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38" y="1875279"/>
            <a:ext cx="6647935" cy="450813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4ECA2794-AF2F-4331-AA90-F887507B0F7C}"/>
              </a:ext>
            </a:extLst>
          </p:cNvPr>
          <p:cNvSpPr/>
          <p:nvPr/>
        </p:nvSpPr>
        <p:spPr>
          <a:xfrm>
            <a:off x="969778" y="6167571"/>
            <a:ext cx="5468092" cy="426142"/>
          </a:xfrm>
          <a:prstGeom prst="rect">
            <a:avLst/>
          </a:prstGeom>
        </p:spPr>
        <p:txBody>
          <a:bodyPr wrap="square">
            <a:spAutoFit/>
          </a:bodyPr>
          <a:lstStyle/>
          <a:p>
            <a:pPr marL="285750" indent="-285750">
              <a:lnSpc>
                <a:spcPct val="150000"/>
              </a:lnSpc>
              <a:buFont typeface="Wingdings" panose="05000000000000000000" pitchFamily="2" charset="2"/>
              <a:buChar char="à"/>
            </a:pP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Binary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벡터를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continuous discrete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벡터로</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표현해야 함</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a:t>
            </a:r>
          </a:p>
        </p:txBody>
      </p:sp>
      <p:sp>
        <p:nvSpPr>
          <p:cNvPr id="6" name="슬라이드 번호 개체 틀 5">
            <a:extLst>
              <a:ext uri="{FF2B5EF4-FFF2-40B4-BE49-F238E27FC236}">
                <a16:creationId xmlns:a16="http://schemas.microsoft.com/office/drawing/2014/main" id="{1717A41A-2540-4BB9-8E1D-12814B3196F1}"/>
              </a:ext>
            </a:extLst>
          </p:cNvPr>
          <p:cNvSpPr>
            <a:spLocks noGrp="1"/>
          </p:cNvSpPr>
          <p:nvPr>
            <p:ph type="sldNum" sz="quarter" idx="12"/>
          </p:nvPr>
        </p:nvSpPr>
        <p:spPr/>
        <p:txBody>
          <a:bodyPr/>
          <a:lstStyle/>
          <a:p>
            <a:fld id="{8250BAE3-1FED-4EBA-80AA-AF0302E483EE}" type="slidenum">
              <a:rPr lang="ko-KR" altLang="en-US" smtClean="0"/>
              <a:t>42</a:t>
            </a:fld>
            <a:endParaRPr lang="ko-KR" altLang="en-US"/>
          </a:p>
        </p:txBody>
      </p:sp>
    </p:spTree>
    <p:extLst>
      <p:ext uri="{BB962C8B-B14F-4D97-AF65-F5344CB8AC3E}">
        <p14:creationId xmlns:p14="http://schemas.microsoft.com/office/powerpoint/2010/main" val="5340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969777" y="1515617"/>
            <a:ext cx="10732071" cy="5227457"/>
          </a:xfrm>
          <a:prstGeom prst="rect">
            <a:avLst/>
          </a:prstGeom>
        </p:spPr>
        <p:txBody>
          <a:bodyPr wrap="square">
            <a:spAutoFit/>
          </a:bodyPr>
          <a:lstStyle/>
          <a:p>
            <a:pPr>
              <a:lnSpc>
                <a:spcPct val="150000"/>
              </a:lnSpc>
            </a:pPr>
            <a:r>
              <a:rPr lang="en-US" altLang="ko-KR" dirty="0">
                <a:solidFill>
                  <a:srgbClr val="000000"/>
                </a:solidFill>
                <a:latin typeface="나눔스퀘어" panose="020B0600000101010101" pitchFamily="50" charset="-127"/>
                <a:ea typeface="나눔스퀘어" panose="020B0600000101010101" pitchFamily="50" charset="-127"/>
              </a:rPr>
              <a:t>4. </a:t>
            </a:r>
            <a:r>
              <a:rPr lang="ko-KR" altLang="en-US" dirty="0">
                <a:solidFill>
                  <a:srgbClr val="000000"/>
                </a:solidFill>
                <a:latin typeface="나눔스퀘어" panose="020B0600000101010101" pitchFamily="50" charset="-127"/>
                <a:ea typeface="나눔스퀘어" panose="020B0600000101010101" pitchFamily="50" charset="-127"/>
              </a:rPr>
              <a:t>연속적인 </a:t>
            </a:r>
            <a:r>
              <a:rPr lang="en-US" altLang="ko-KR" dirty="0">
                <a:solidFill>
                  <a:srgbClr val="000000"/>
                </a:solidFill>
                <a:latin typeface="나눔스퀘어" panose="020B0600000101010101" pitchFamily="50" charset="-127"/>
                <a:ea typeface="나눔스퀘어" panose="020B0600000101010101" pitchFamily="50" charset="-127"/>
              </a:rPr>
              <a:t>Binary </a:t>
            </a:r>
            <a:r>
              <a:rPr lang="ko-KR" altLang="en-US" dirty="0">
                <a:solidFill>
                  <a:srgbClr val="000000"/>
                </a:solidFill>
                <a:latin typeface="나눔스퀘어" panose="020B0600000101010101" pitchFamily="50" charset="-127"/>
                <a:ea typeface="나눔스퀘어" panose="020B0600000101010101" pitchFamily="50" charset="-127"/>
              </a:rPr>
              <a:t>벡터</a:t>
            </a: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-1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과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1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사이 값에서 일정하게 표현할 수 있는</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sin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함수 이용</a:t>
            </a:r>
            <a:endPar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문제점 </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sin</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함수만으로 표현할 경우</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en-US" altLang="ko-KR" sz="1600" dirty="0">
                <a:latin typeface="나눔스퀘어" panose="020B0600000101010101" pitchFamily="50" charset="-127"/>
                <a:ea typeface="나눔스퀘어" panose="020B0600000101010101" pitchFamily="50" charset="-127"/>
              </a:rPr>
              <a:t>Only half of the frequencies are unique. </a:t>
            </a:r>
          </a:p>
          <a:p>
            <a:pPr marL="285750" indent="-285750">
              <a:lnSpc>
                <a:spcPct val="150000"/>
              </a:lnSpc>
              <a:buFont typeface="Wingdings" panose="05000000000000000000" pitchFamily="2" charset="2"/>
              <a:buChar char="à"/>
            </a:pP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즉</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중복되는 값이 존재하는데</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 </a:t>
            </a:r>
            <a:r>
              <a:rPr lang="ko-KR" altLang="en-US"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이는 토큰 위치가 유일한 인코딩 값을 가지지 못하게 됨</a:t>
            </a:r>
            <a:r>
              <a:rPr lang="en-US" altLang="ko-KR" sz="16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rPr>
              <a:t>.</a:t>
            </a:r>
            <a:endParaRPr lang="en-US" altLang="ko-KR" sz="1400"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endParaRPr lang="ko-KR" altLang="en-US" sz="1600" dirty="0">
              <a:latin typeface="나눔스퀘어" panose="020B0600000101010101" pitchFamily="50" charset="-127"/>
              <a:ea typeface="나눔스퀘어" panose="020B0600000101010101" pitchFamily="50" charset="-127"/>
            </a:endParaRPr>
          </a:p>
        </p:txBody>
      </p:sp>
      <p:pic>
        <p:nvPicPr>
          <p:cNvPr id="43010" name="Picture 2" descr="https://miro.medium.com/max/640/1*UDkVnzgBS6N6hpTUVucjTA.png">
            <a:extLst>
              <a:ext uri="{FF2B5EF4-FFF2-40B4-BE49-F238E27FC236}">
                <a16:creationId xmlns:a16="http://schemas.microsoft.com/office/drawing/2014/main" id="{AD5AF0CF-6D32-4EA1-A054-2B147032E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124" y="1786195"/>
            <a:ext cx="6096000" cy="303847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DE7E5B12-0BE8-4BEC-80C3-CC6A1A472E6E}"/>
              </a:ext>
            </a:extLst>
          </p:cNvPr>
          <p:cNvSpPr>
            <a:spLocks noGrp="1"/>
          </p:cNvSpPr>
          <p:nvPr>
            <p:ph type="sldNum" sz="quarter" idx="12"/>
          </p:nvPr>
        </p:nvSpPr>
        <p:spPr/>
        <p:txBody>
          <a:bodyPr/>
          <a:lstStyle/>
          <a:p>
            <a:fld id="{8250BAE3-1FED-4EBA-80AA-AF0302E483EE}" type="slidenum">
              <a:rPr lang="ko-KR" altLang="en-US" smtClean="0"/>
              <a:t>43</a:t>
            </a:fld>
            <a:endParaRPr lang="ko-KR" altLang="en-US"/>
          </a:p>
        </p:txBody>
      </p:sp>
    </p:spTree>
    <p:extLst>
      <p:ext uri="{BB962C8B-B14F-4D97-AF65-F5344CB8AC3E}">
        <p14:creationId xmlns:p14="http://schemas.microsoft.com/office/powerpoint/2010/main" val="3986225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Positional Encoding</a:t>
            </a:r>
            <a:r>
              <a:rPr lang="ko-KR" altLang="en-US" dirty="0">
                <a:latin typeface="나눔스퀘어 Bold" panose="020B0600000101010101" pitchFamily="50" charset="-127"/>
                <a:ea typeface="나눔스퀘어 Bold" panose="020B0600000101010101" pitchFamily="50" charset="-127"/>
              </a:rPr>
              <a:t>을</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이렇게 했을까</a:t>
            </a:r>
            <a:r>
              <a:rPr lang="en-US" altLang="ko-KR" dirty="0">
                <a:latin typeface="나눔스퀘어 Bold" panose="020B0600000101010101" pitchFamily="50" charset="-127"/>
                <a:ea typeface="나눔스퀘어 Bold" panose="020B0600000101010101" pitchFamily="50" charset="-127"/>
              </a:rPr>
              <a:t>?</a:t>
            </a:r>
            <a:endParaRPr lang="en-US" altLang="ko-KR" dirty="0">
              <a:solidFill>
                <a:srgbClr val="C00000"/>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CE7BD7A4-7E22-4DE6-AE49-74EE6C87FE8F}"/>
              </a:ext>
            </a:extLst>
          </p:cNvPr>
          <p:cNvSpPr/>
          <p:nvPr/>
        </p:nvSpPr>
        <p:spPr>
          <a:xfrm>
            <a:off x="969777" y="1515617"/>
            <a:ext cx="10732071" cy="3334631"/>
          </a:xfrm>
          <a:prstGeom prst="rect">
            <a:avLst/>
          </a:prstGeom>
        </p:spPr>
        <p:txBody>
          <a:bodyPr wrap="square">
            <a:spAutoFit/>
          </a:bodyPr>
          <a:lstStyle/>
          <a:p>
            <a:pPr>
              <a:lnSpc>
                <a:spcPct val="150000"/>
              </a:lnSpc>
            </a:pPr>
            <a:r>
              <a:rPr lang="ko-KR" altLang="en-US" dirty="0">
                <a:solidFill>
                  <a:srgbClr val="000000"/>
                </a:solidFill>
                <a:latin typeface="나눔스퀘어" panose="020B0600000101010101" pitchFamily="50" charset="-127"/>
                <a:ea typeface="나눔스퀘어" panose="020B0600000101010101" pitchFamily="50" charset="-127"/>
              </a:rPr>
              <a:t>따라서 </a:t>
            </a:r>
            <a:r>
              <a:rPr lang="en-US" altLang="ko-KR" dirty="0">
                <a:solidFill>
                  <a:srgbClr val="000000"/>
                </a:solidFill>
                <a:latin typeface="나눔스퀘어" panose="020B0600000101010101" pitchFamily="50" charset="-127"/>
                <a:ea typeface="나눔스퀘어" panose="020B0600000101010101" pitchFamily="50" charset="-127"/>
              </a:rPr>
              <a:t>sin</a:t>
            </a:r>
            <a:r>
              <a:rPr lang="ko-KR" altLang="en-US" dirty="0">
                <a:solidFill>
                  <a:srgbClr val="000000"/>
                </a:solidFill>
                <a:latin typeface="나눔스퀘어" panose="020B0600000101010101" pitchFamily="50" charset="-127"/>
                <a:ea typeface="나눔스퀘어" panose="020B0600000101010101" pitchFamily="50" charset="-127"/>
              </a:rPr>
              <a:t>과 </a:t>
            </a:r>
            <a:r>
              <a:rPr lang="en-US" altLang="ko-KR" dirty="0">
                <a:solidFill>
                  <a:srgbClr val="000000"/>
                </a:solidFill>
                <a:latin typeface="나눔스퀘어" panose="020B0600000101010101" pitchFamily="50" charset="-127"/>
                <a:ea typeface="나눔스퀘어" panose="020B0600000101010101" pitchFamily="50" charset="-127"/>
              </a:rPr>
              <a:t>cos </a:t>
            </a:r>
            <a:r>
              <a:rPr lang="ko-KR" altLang="en-US" dirty="0">
                <a:solidFill>
                  <a:srgbClr val="000000"/>
                </a:solidFill>
                <a:latin typeface="나눔스퀘어" panose="020B0600000101010101" pitchFamily="50" charset="-127"/>
                <a:ea typeface="나눔스퀘어" panose="020B0600000101010101" pitchFamily="50" charset="-127"/>
              </a:rPr>
              <a:t>함수를 함께 활용</a:t>
            </a:r>
            <a:r>
              <a:rPr lang="en-US" altLang="ko-KR" dirty="0">
                <a:solidFill>
                  <a:srgbClr val="000000"/>
                </a:solidFill>
                <a:latin typeface="나눔스퀘어" panose="020B0600000101010101" pitchFamily="50" charset="-127"/>
                <a:ea typeface="나눔스퀘어" panose="020B0600000101010101" pitchFamily="50" charset="-127"/>
              </a:rPr>
              <a:t>!</a:t>
            </a: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a:lnSpc>
                <a:spcPct val="150000"/>
              </a:lnSpc>
            </a:pPr>
            <a:endParaRPr lang="en-US" altLang="ko-KR" dirty="0">
              <a:solidFill>
                <a:srgbClr val="000000"/>
              </a:solidFill>
              <a:latin typeface="나눔스퀘어" panose="020B0600000101010101" pitchFamily="50" charset="-127"/>
              <a:ea typeface="나눔스퀘어" panose="020B0600000101010101" pitchFamily="50" charset="-127"/>
              <a:sym typeface="Wingdings" panose="05000000000000000000" pitchFamily="2" charset="2"/>
            </a:endParaRPr>
          </a:p>
          <a:p>
            <a:pPr marL="285750" indent="-285750">
              <a:lnSpc>
                <a:spcPct val="150000"/>
              </a:lnSpc>
              <a:buFont typeface="Wingdings" panose="05000000000000000000" pitchFamily="2" charset="2"/>
              <a:buChar char="à"/>
            </a:pPr>
            <a:endParaRPr lang="ko-KR" altLang="en-US" sz="1600" dirty="0">
              <a:latin typeface="나눔스퀘어" panose="020B0600000101010101" pitchFamily="50" charset="-127"/>
              <a:ea typeface="나눔스퀘어" panose="020B0600000101010101" pitchFamily="50" charset="-127"/>
            </a:endParaRPr>
          </a:p>
        </p:txBody>
      </p:sp>
      <p:pic>
        <p:nvPicPr>
          <p:cNvPr id="12" name="그림 11">
            <a:extLst>
              <a:ext uri="{FF2B5EF4-FFF2-40B4-BE49-F238E27FC236}">
                <a16:creationId xmlns:a16="http://schemas.microsoft.com/office/drawing/2014/main" id="{B0619F21-32B5-436D-8D2A-A11368FC16E3}"/>
              </a:ext>
            </a:extLst>
          </p:cNvPr>
          <p:cNvPicPr>
            <a:picLocks noChangeAspect="1"/>
          </p:cNvPicPr>
          <p:nvPr/>
        </p:nvPicPr>
        <p:blipFill>
          <a:blip r:embed="rId3"/>
          <a:stretch>
            <a:fillRect/>
          </a:stretch>
        </p:blipFill>
        <p:spPr>
          <a:xfrm>
            <a:off x="969777" y="2242751"/>
            <a:ext cx="4135054" cy="1003886"/>
          </a:xfrm>
          <a:prstGeom prst="rect">
            <a:avLst/>
          </a:prstGeom>
        </p:spPr>
      </p:pic>
      <p:pic>
        <p:nvPicPr>
          <p:cNvPr id="13" name="Picture 6" descr="https://wikidocs.net/images/page/31379/transformer8_final_ver.png">
            <a:extLst>
              <a:ext uri="{FF2B5EF4-FFF2-40B4-BE49-F238E27FC236}">
                <a16:creationId xmlns:a16="http://schemas.microsoft.com/office/drawing/2014/main" id="{53367575-0342-472B-B312-7940FFB6C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496" y="1199970"/>
            <a:ext cx="4115958" cy="2868698"/>
          </a:xfrm>
          <a:prstGeom prst="rect">
            <a:avLst/>
          </a:prstGeom>
          <a:noFill/>
          <a:extLst>
            <a:ext uri="{909E8E84-426E-40DD-AFC4-6F175D3DCCD1}">
              <a14:hiddenFill xmlns:a14="http://schemas.microsoft.com/office/drawing/2010/main">
                <a:solidFill>
                  <a:srgbClr val="FFFFFF"/>
                </a:solidFill>
              </a14:hiddenFill>
            </a:ext>
          </a:extLst>
        </p:spPr>
      </p:pic>
      <p:sp>
        <p:nvSpPr>
          <p:cNvPr id="14" name="화살표: 오른쪽 13">
            <a:extLst>
              <a:ext uri="{FF2B5EF4-FFF2-40B4-BE49-F238E27FC236}">
                <a16:creationId xmlns:a16="http://schemas.microsoft.com/office/drawing/2014/main" id="{BC26190D-22C9-472C-BACD-291AB3413765}"/>
              </a:ext>
            </a:extLst>
          </p:cNvPr>
          <p:cNvSpPr/>
          <p:nvPr/>
        </p:nvSpPr>
        <p:spPr>
          <a:xfrm>
            <a:off x="5579698" y="2510752"/>
            <a:ext cx="741405" cy="467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DC94EF73-8B35-467C-BEC9-32E928AB24CE}"/>
              </a:ext>
            </a:extLst>
          </p:cNvPr>
          <p:cNvSpPr txBox="1"/>
          <p:nvPr/>
        </p:nvSpPr>
        <p:spPr>
          <a:xfrm>
            <a:off x="1368396" y="5901655"/>
            <a:ext cx="9934832" cy="584775"/>
          </a:xfrm>
          <a:prstGeom prst="rect">
            <a:avLst/>
          </a:prstGeom>
          <a:noFill/>
        </p:spPr>
        <p:txBody>
          <a:bodyPr wrap="square" rtlCol="0">
            <a:spAutoFit/>
          </a:bodyPr>
          <a:lstStyle/>
          <a:p>
            <a:pPr algn="ctr"/>
            <a:r>
              <a:rPr lang="ko-KR" altLang="en-US" sz="1600" dirty="0">
                <a:latin typeface="나눔스퀘어 Bold" panose="020B0600000101010101" pitchFamily="50" charset="-127"/>
                <a:ea typeface="나눔스퀘어 Bold" panose="020B0600000101010101" pitchFamily="50" charset="-127"/>
              </a:rPr>
              <a:t>정리하면</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가변적인 시퀀스 길이와 긴 길이에 대해서도 할 수 있습니다</a:t>
            </a:r>
            <a:r>
              <a:rPr lang="en-US" altLang="ko-KR" sz="1600" dirty="0">
                <a:latin typeface="나눔스퀘어 Bold" panose="020B0600000101010101" pitchFamily="50" charset="-127"/>
                <a:ea typeface="나눔스퀘어 Bold" panose="020B0600000101010101" pitchFamily="50" charset="-127"/>
              </a:rPr>
              <a:t>.</a:t>
            </a:r>
          </a:p>
          <a:p>
            <a:pPr algn="ctr"/>
            <a:r>
              <a:rPr lang="ko-KR" altLang="en-US" sz="1600" dirty="0">
                <a:latin typeface="나눔스퀘어 Bold" panose="020B0600000101010101" pitchFamily="50" charset="-127"/>
                <a:ea typeface="나눔스퀘어 Bold" panose="020B0600000101010101" pitchFamily="50" charset="-127"/>
              </a:rPr>
              <a:t>즉</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 동일 위치에 대해 유일한 값을 표현할 수 있고</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간격 또한 일정하게 표현 될 수 있습니다</a:t>
            </a:r>
            <a:r>
              <a:rPr lang="en-US" altLang="ko-KR" sz="1600" dirty="0">
                <a:latin typeface="나눔스퀘어 Bold" panose="020B0600000101010101" pitchFamily="50" charset="-127"/>
                <a:ea typeface="나눔스퀘어 Bold" panose="020B0600000101010101" pitchFamily="50" charset="-127"/>
              </a:rPr>
              <a:t>.</a:t>
            </a:r>
            <a:endParaRPr lang="ko-KR" altLang="en-US" sz="1600" dirty="0">
              <a:latin typeface="나눔스퀘어 Bold" panose="020B0600000101010101" pitchFamily="50" charset="-127"/>
              <a:ea typeface="나눔스퀘어 Bold" panose="020B0600000101010101" pitchFamily="50" charset="-127"/>
            </a:endParaRPr>
          </a:p>
        </p:txBody>
      </p:sp>
      <p:pic>
        <p:nvPicPr>
          <p:cNvPr id="15" name="Picture 2" descr="https://wikidocs.net/images/page/31379/transformer6_final.PNG">
            <a:extLst>
              <a:ext uri="{FF2B5EF4-FFF2-40B4-BE49-F238E27FC236}">
                <a16:creationId xmlns:a16="http://schemas.microsoft.com/office/drawing/2014/main" id="{EA82389B-C57C-456E-8FF3-36F7CD48C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723" y="4413344"/>
            <a:ext cx="6726601" cy="1244686"/>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F3660B4C-2CE0-442F-B995-F236FE99092C}"/>
              </a:ext>
            </a:extLst>
          </p:cNvPr>
          <p:cNvSpPr>
            <a:spLocks noGrp="1"/>
          </p:cNvSpPr>
          <p:nvPr>
            <p:ph type="sldNum" sz="quarter" idx="12"/>
          </p:nvPr>
        </p:nvSpPr>
        <p:spPr/>
        <p:txBody>
          <a:bodyPr/>
          <a:lstStyle/>
          <a:p>
            <a:fld id="{8250BAE3-1FED-4EBA-80AA-AF0302E483EE}" type="slidenum">
              <a:rPr lang="ko-KR" altLang="en-US" smtClean="0"/>
              <a:t>44</a:t>
            </a:fld>
            <a:endParaRPr lang="ko-KR" altLang="en-US"/>
          </a:p>
        </p:txBody>
      </p:sp>
    </p:spTree>
    <p:extLst>
      <p:ext uri="{BB962C8B-B14F-4D97-AF65-F5344CB8AC3E}">
        <p14:creationId xmlns:p14="http://schemas.microsoft.com/office/powerpoint/2010/main" val="60097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142129"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After embedding the words, each of them flows through each of the two layers in the encoder</a:t>
            </a:r>
          </a:p>
        </p:txBody>
      </p:sp>
      <p:pic>
        <p:nvPicPr>
          <p:cNvPr id="12" name="Picture 2" descr="Transformer 이해하기 - Attention is All You Need - hryang Blog">
            <a:extLst>
              <a:ext uri="{FF2B5EF4-FFF2-40B4-BE49-F238E27FC236}">
                <a16:creationId xmlns:a16="http://schemas.microsoft.com/office/drawing/2014/main" id="{83A8B6A8-01E4-4540-ABB6-6C4490295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748F4E3-E0FC-4B58-8FC8-96281C39E127}"/>
              </a:ext>
            </a:extLst>
          </p:cNvPr>
          <p:cNvSpPr/>
          <p:nvPr/>
        </p:nvSpPr>
        <p:spPr>
          <a:xfrm>
            <a:off x="6976537" y="4946939"/>
            <a:ext cx="2166551" cy="9843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4034" name="Picture 2" descr="https://jalammar.github.io/images/t/encoder_with_tensors.png">
            <a:extLst>
              <a:ext uri="{FF2B5EF4-FFF2-40B4-BE49-F238E27FC236}">
                <a16:creationId xmlns:a16="http://schemas.microsoft.com/office/drawing/2014/main" id="{3A2FF27C-A6D0-41E3-9746-D4D5B2612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086" y="1419968"/>
            <a:ext cx="5498821" cy="35269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DC3B87-7C70-490C-944B-B88D385C6EC3}"/>
              </a:ext>
            </a:extLst>
          </p:cNvPr>
          <p:cNvSpPr txBox="1"/>
          <p:nvPr/>
        </p:nvSpPr>
        <p:spPr>
          <a:xfrm>
            <a:off x="1731058" y="5378454"/>
            <a:ext cx="9995504" cy="883383"/>
          </a:xfrm>
          <a:prstGeom prst="rect">
            <a:avLst/>
          </a:prstGeom>
          <a:noFill/>
        </p:spPr>
        <p:txBody>
          <a:bodyPr wrap="square" rtlCol="0">
            <a:spAutoFit/>
          </a:bodyPr>
          <a:lstStyle/>
          <a:p>
            <a:pPr marL="342900" indent="-342900">
              <a:lnSpc>
                <a:spcPct val="150000"/>
              </a:lnSpc>
              <a:buAutoNum type="arabicPeriod"/>
            </a:pPr>
            <a:r>
              <a:rPr lang="en-US" altLang="ko-KR" dirty="0">
                <a:latin typeface="나눔스퀘어" panose="020B0600000101010101" pitchFamily="50" charset="-127"/>
                <a:ea typeface="나눔스퀘어" panose="020B0600000101010101" pitchFamily="50" charset="-127"/>
              </a:rPr>
              <a:t>Self-attention layer</a:t>
            </a:r>
            <a:r>
              <a:rPr lang="ko-KR" altLang="en-US" dirty="0">
                <a:latin typeface="나눔스퀘어" panose="020B0600000101010101" pitchFamily="50" charset="-127"/>
                <a:ea typeface="나눔스퀘어" panose="020B0600000101010101" pitchFamily="50" charset="-127"/>
              </a:rPr>
              <a:t>는 토큰들 간 </a:t>
            </a:r>
            <a:r>
              <a:rPr lang="en-US" altLang="ko-KR" dirty="0">
                <a:latin typeface="나눔스퀘어" panose="020B0600000101010101" pitchFamily="50" charset="-127"/>
                <a:ea typeface="나눔스퀘어" panose="020B0600000101010101" pitchFamily="50" charset="-127"/>
              </a:rPr>
              <a:t>dependency </a:t>
            </a:r>
            <a:r>
              <a:rPr lang="ko-KR" altLang="en-US" dirty="0">
                <a:latin typeface="나눔스퀘어" panose="020B0600000101010101" pitchFamily="50" charset="-127"/>
                <a:ea typeface="나눔스퀘어" panose="020B0600000101010101" pitchFamily="50" charset="-127"/>
              </a:rPr>
              <a:t>존재</a:t>
            </a:r>
            <a:endParaRPr lang="en-US" altLang="ko-KR" dirty="0">
              <a:latin typeface="나눔스퀘어" panose="020B0600000101010101" pitchFamily="50" charset="-127"/>
              <a:ea typeface="나눔스퀘어" panose="020B0600000101010101" pitchFamily="50" charset="-127"/>
            </a:endParaRPr>
          </a:p>
          <a:p>
            <a:pPr marL="342900" indent="-342900">
              <a:lnSpc>
                <a:spcPct val="150000"/>
              </a:lnSpc>
              <a:buAutoNum type="arabicPeriod"/>
            </a:pPr>
            <a:r>
              <a:rPr lang="en-US" altLang="ko-KR" dirty="0">
                <a:latin typeface="나눔스퀘어" panose="020B0600000101010101" pitchFamily="50" charset="-127"/>
                <a:ea typeface="나눔스퀘어" panose="020B0600000101010101" pitchFamily="50" charset="-127"/>
              </a:rPr>
              <a:t>FFNN</a:t>
            </a:r>
            <a:r>
              <a:rPr lang="ko-KR" altLang="en-US" dirty="0">
                <a:latin typeface="나눔스퀘어" panose="020B0600000101010101" pitchFamily="50" charset="-127"/>
                <a:ea typeface="나눔스퀘어" panose="020B0600000101010101" pitchFamily="50" charset="-127"/>
              </a:rPr>
              <a:t>는 토큰들 간 </a:t>
            </a:r>
            <a:r>
              <a:rPr lang="en-US" altLang="ko-KR" dirty="0">
                <a:latin typeface="나눔스퀘어" panose="020B0600000101010101" pitchFamily="50" charset="-127"/>
                <a:ea typeface="나눔스퀘어" panose="020B0600000101010101" pitchFamily="50" charset="-127"/>
              </a:rPr>
              <a:t>dependency </a:t>
            </a:r>
            <a:r>
              <a:rPr lang="ko-KR" altLang="en-US" dirty="0">
                <a:latin typeface="나눔스퀘어" panose="020B0600000101010101" pitchFamily="50" charset="-127"/>
                <a:ea typeface="나눔스퀘어" panose="020B0600000101010101" pitchFamily="50" charset="-127"/>
              </a:rPr>
              <a:t>존재 하지 않음</a:t>
            </a:r>
          </a:p>
        </p:txBody>
      </p:sp>
      <p:sp>
        <p:nvSpPr>
          <p:cNvPr id="5" name="슬라이드 번호 개체 틀 4">
            <a:extLst>
              <a:ext uri="{FF2B5EF4-FFF2-40B4-BE49-F238E27FC236}">
                <a16:creationId xmlns:a16="http://schemas.microsoft.com/office/drawing/2014/main" id="{E927305C-EBB6-4A3B-86AA-B45F03AE990C}"/>
              </a:ext>
            </a:extLst>
          </p:cNvPr>
          <p:cNvSpPr>
            <a:spLocks noGrp="1"/>
          </p:cNvSpPr>
          <p:nvPr>
            <p:ph type="sldNum" sz="quarter" idx="12"/>
          </p:nvPr>
        </p:nvSpPr>
        <p:spPr/>
        <p:txBody>
          <a:bodyPr/>
          <a:lstStyle/>
          <a:p>
            <a:fld id="{8250BAE3-1FED-4EBA-80AA-AF0302E483EE}" type="slidenum">
              <a:rPr lang="ko-KR" altLang="en-US" smtClean="0"/>
              <a:t>45</a:t>
            </a:fld>
            <a:endParaRPr lang="ko-KR" altLang="en-US"/>
          </a:p>
        </p:txBody>
      </p:sp>
    </p:spTree>
    <p:extLst>
      <p:ext uri="{BB962C8B-B14F-4D97-AF65-F5344CB8AC3E}">
        <p14:creationId xmlns:p14="http://schemas.microsoft.com/office/powerpoint/2010/main" val="385528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034"/>
                                        </p:tgtEl>
                                        <p:attrNameLst>
                                          <p:attrName>style.visibility</p:attrName>
                                        </p:attrNameLst>
                                      </p:cBhvr>
                                      <p:to>
                                        <p:strVal val="visible"/>
                                      </p:to>
                                    </p:set>
                                    <p:animEffect transition="in" filter="fade">
                                      <p:cBhvr>
                                        <p:cTn id="15" dur="500"/>
                                        <p:tgtEl>
                                          <p:spTgt spid="440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Multi-head Self-Attention</a:t>
            </a:r>
          </a:p>
        </p:txBody>
      </p:sp>
      <p:pic>
        <p:nvPicPr>
          <p:cNvPr id="12" name="Picture 2" descr="Transformer 이해하기 - Attention is All You Need - hryang Blog">
            <a:extLst>
              <a:ext uri="{FF2B5EF4-FFF2-40B4-BE49-F238E27FC236}">
                <a16:creationId xmlns:a16="http://schemas.microsoft.com/office/drawing/2014/main" id="{7F5377F4-C44D-4B10-941E-10CA1A8AB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164BF24A-DF8E-4C4C-B0C4-6468DECDB567}"/>
              </a:ext>
            </a:extLst>
          </p:cNvPr>
          <p:cNvSpPr/>
          <p:nvPr/>
        </p:nvSpPr>
        <p:spPr>
          <a:xfrm>
            <a:off x="7783898" y="4053015"/>
            <a:ext cx="1283344" cy="6365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132" name="Picture 4" descr="Attention? Attention!">
            <a:extLst>
              <a:ext uri="{FF2B5EF4-FFF2-40B4-BE49-F238E27FC236}">
                <a16:creationId xmlns:a16="http://schemas.microsoft.com/office/drawing/2014/main" id="{923FAF75-F876-44B7-840F-7DE55DE01B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0" b="8245"/>
          <a:stretch/>
        </p:blipFill>
        <p:spPr bwMode="auto">
          <a:xfrm>
            <a:off x="1121459" y="1593445"/>
            <a:ext cx="5631939" cy="50999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화살표 연결선 5">
            <a:extLst>
              <a:ext uri="{FF2B5EF4-FFF2-40B4-BE49-F238E27FC236}">
                <a16:creationId xmlns:a16="http://schemas.microsoft.com/office/drawing/2014/main" id="{FC6D8591-934D-49F6-AA3E-FC6F86984D60}"/>
              </a:ext>
            </a:extLst>
          </p:cNvPr>
          <p:cNvCxnSpPr>
            <a:cxnSpLocks/>
            <a:stCxn id="20" idx="1"/>
          </p:cNvCxnSpPr>
          <p:nvPr/>
        </p:nvCxnSpPr>
        <p:spPr>
          <a:xfrm flipH="1" flipV="1">
            <a:off x="3521676" y="2049227"/>
            <a:ext cx="4262222" cy="2322063"/>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 name="슬라이드 번호 개체 틀 1">
            <a:extLst>
              <a:ext uri="{FF2B5EF4-FFF2-40B4-BE49-F238E27FC236}">
                <a16:creationId xmlns:a16="http://schemas.microsoft.com/office/drawing/2014/main" id="{9D66A379-43B3-4FB1-AC56-AD7C9FC968EB}"/>
              </a:ext>
            </a:extLst>
          </p:cNvPr>
          <p:cNvSpPr>
            <a:spLocks noGrp="1"/>
          </p:cNvSpPr>
          <p:nvPr>
            <p:ph type="sldNum" sz="quarter" idx="12"/>
          </p:nvPr>
        </p:nvSpPr>
        <p:spPr/>
        <p:txBody>
          <a:bodyPr/>
          <a:lstStyle/>
          <a:p>
            <a:fld id="{8250BAE3-1FED-4EBA-80AA-AF0302E483EE}" type="slidenum">
              <a:rPr lang="ko-KR" altLang="en-US" smtClean="0"/>
              <a:t>46</a:t>
            </a:fld>
            <a:endParaRPr lang="ko-KR" altLang="en-US"/>
          </a:p>
        </p:txBody>
      </p:sp>
    </p:spTree>
    <p:extLst>
      <p:ext uri="{BB962C8B-B14F-4D97-AF65-F5344CB8AC3E}">
        <p14:creationId xmlns:p14="http://schemas.microsoft.com/office/powerpoint/2010/main" val="40636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55889FD8-E852-4DE8-A9A3-4F8CA66147C8}"/>
              </a:ext>
            </a:extLst>
          </p:cNvPr>
          <p:cNvSpPr txBox="1"/>
          <p:nvPr/>
        </p:nvSpPr>
        <p:spPr>
          <a:xfrm>
            <a:off x="696097" y="1507525"/>
            <a:ext cx="10799806" cy="923330"/>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1</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입력 벡터로부터 </a:t>
            </a:r>
            <a:r>
              <a:rPr lang="en-US" altLang="ko-KR" dirty="0">
                <a:latin typeface="나눔스퀘어 Bold" panose="020B0600000101010101" pitchFamily="50" charset="-127"/>
                <a:ea typeface="나눔스퀘어 Bold" panose="020B0600000101010101" pitchFamily="50" charset="-127"/>
              </a:rPr>
              <a:t>3</a:t>
            </a:r>
            <a:r>
              <a:rPr lang="ko-KR" altLang="en-US" dirty="0">
                <a:latin typeface="나눔스퀘어 Bold" panose="020B0600000101010101" pitchFamily="50" charset="-127"/>
                <a:ea typeface="나눔스퀘어 Bold" panose="020B0600000101010101" pitchFamily="50" charset="-127"/>
              </a:rPr>
              <a:t>가지 종류의 벡터를 생성</a:t>
            </a:r>
            <a:endParaRPr lang="en-US" altLang="ko-KR" dirty="0">
              <a:latin typeface="나눔스퀘어 Bold" panose="020B0600000101010101" pitchFamily="50" charset="-127"/>
              <a:ea typeface="나눔스퀘어 Bold" panose="020B0600000101010101" pitchFamily="50" charset="-127"/>
            </a:endParaRPr>
          </a:p>
          <a:p>
            <a:r>
              <a:rPr lang="en-US" altLang="ko-KR" dirty="0">
                <a:latin typeface="나눔스퀘어 Bold" panose="020B0600000101010101" pitchFamily="50" charset="-127"/>
                <a:ea typeface="나눔스퀘어 Bold" panose="020B0600000101010101" pitchFamily="50" charset="-127"/>
              </a:rPr>
              <a:t>(</a:t>
            </a:r>
            <a:r>
              <a:rPr lang="ko-KR" altLang="en-US" dirty="0">
                <a:latin typeface="나눔스퀘어 Bold" panose="020B0600000101010101" pitchFamily="50" charset="-127"/>
                <a:ea typeface="나눔스퀘어 Bold" panose="020B0600000101010101" pitchFamily="50" charset="-127"/>
              </a:rPr>
              <a:t>즉</a:t>
            </a:r>
            <a:r>
              <a:rPr lang="en-US" altLang="ko-KR" dirty="0">
                <a:latin typeface="나눔스퀘어 Bold" panose="020B0600000101010101" pitchFamily="50" charset="-127"/>
                <a:ea typeface="나눔스퀘어 Bold" panose="020B0600000101010101" pitchFamily="50" charset="-127"/>
              </a:rPr>
              <a:t>, Q, K, V</a:t>
            </a:r>
            <a:r>
              <a:rPr lang="ko-KR" altLang="en-US" dirty="0">
                <a:latin typeface="나눔스퀘어 Bold" panose="020B0600000101010101" pitchFamily="50" charset="-127"/>
                <a:ea typeface="나눔스퀘어 Bold" panose="020B0600000101010101" pitchFamily="50" charset="-127"/>
              </a:rPr>
              <a:t> 벡터의 출처가 동일함</a:t>
            </a:r>
            <a:r>
              <a:rPr lang="en-US" altLang="ko-KR" dirty="0">
                <a:latin typeface="나눔스퀘어 Bold" panose="020B0600000101010101" pitchFamily="50" charset="-127"/>
                <a:ea typeface="나눔스퀘어 Bold" panose="020B0600000101010101" pitchFamily="50" charset="-127"/>
              </a:rPr>
              <a:t>)</a:t>
            </a:r>
          </a:p>
          <a:p>
            <a:endParaRPr lang="ko-KR" altLang="en-US" dirty="0">
              <a:latin typeface="나눔스퀘어 Bold" panose="020B0600000101010101" pitchFamily="50" charset="-127"/>
              <a:ea typeface="나눔스퀘어 Bold" panose="020B0600000101010101" pitchFamily="50" charset="-127"/>
            </a:endParaRPr>
          </a:p>
        </p:txBody>
      </p:sp>
      <p:pic>
        <p:nvPicPr>
          <p:cNvPr id="48136" name="Picture 8" descr="https://wikidocs.net/images/page/31379/transformer11.PNG">
            <a:extLst>
              <a:ext uri="{FF2B5EF4-FFF2-40B4-BE49-F238E27FC236}">
                <a16:creationId xmlns:a16="http://schemas.microsoft.com/office/drawing/2014/main" id="{A447267F-02EC-4AE9-A933-0EA0EC0CC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600" y="2212042"/>
            <a:ext cx="3731741" cy="40928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Attention? Attention!">
            <a:extLst>
              <a:ext uri="{FF2B5EF4-FFF2-40B4-BE49-F238E27FC236}">
                <a16:creationId xmlns:a16="http://schemas.microsoft.com/office/drawing/2014/main" id="{37771F81-045C-43E3-AD30-967421E69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1CDFB50C-1B4F-4874-8A76-13DF31CD9ADE}"/>
              </a:ext>
            </a:extLst>
          </p:cNvPr>
          <p:cNvSpPr/>
          <p:nvPr/>
        </p:nvSpPr>
        <p:spPr>
          <a:xfrm>
            <a:off x="7437908" y="3462291"/>
            <a:ext cx="1743161" cy="9861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슬라이드 번호 개체 틀 22">
            <a:extLst>
              <a:ext uri="{FF2B5EF4-FFF2-40B4-BE49-F238E27FC236}">
                <a16:creationId xmlns:a16="http://schemas.microsoft.com/office/drawing/2014/main" id="{89198C3F-B2BF-459B-A18B-A0E847BE7EFB}"/>
              </a:ext>
            </a:extLst>
          </p:cNvPr>
          <p:cNvSpPr>
            <a:spLocks noGrp="1"/>
          </p:cNvSpPr>
          <p:nvPr>
            <p:ph type="sldNum" sz="quarter" idx="12"/>
          </p:nvPr>
        </p:nvSpPr>
        <p:spPr/>
        <p:txBody>
          <a:bodyPr/>
          <a:lstStyle/>
          <a:p>
            <a:fld id="{8250BAE3-1FED-4EBA-80AA-AF0302E483EE}" type="slidenum">
              <a:rPr lang="ko-KR" altLang="en-US" smtClean="0"/>
              <a:t>47</a:t>
            </a:fld>
            <a:endParaRPr lang="ko-KR" altLang="en-US"/>
          </a:p>
        </p:txBody>
      </p:sp>
    </p:spTree>
    <p:extLst>
      <p:ext uri="{BB962C8B-B14F-4D97-AF65-F5344CB8AC3E}">
        <p14:creationId xmlns:p14="http://schemas.microsoft.com/office/powerpoint/2010/main" val="120078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55889FD8-E852-4DE8-A9A3-4F8CA66147C8}"/>
              </a:ext>
            </a:extLst>
          </p:cNvPr>
          <p:cNvSpPr txBox="1"/>
          <p:nvPr/>
        </p:nvSpPr>
        <p:spPr>
          <a:xfrm>
            <a:off x="696097" y="1507525"/>
            <a:ext cx="10799806" cy="646331"/>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2</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Scaled dot-product attention (</a:t>
            </a:r>
            <a:r>
              <a:rPr lang="ko-KR" altLang="en-US" dirty="0">
                <a:latin typeface="나눔스퀘어 Bold" panose="020B0600000101010101" pitchFamily="50" charset="-127"/>
                <a:ea typeface="나눔스퀘어 Bold" panose="020B0600000101010101" pitchFamily="50" charset="-127"/>
              </a:rPr>
              <a:t>개별 토큰 단위 </a:t>
            </a:r>
            <a:r>
              <a:rPr lang="en-US" altLang="ko-KR" dirty="0">
                <a:latin typeface="나눔스퀘어 Bold" panose="020B0600000101010101" pitchFamily="50" charset="-127"/>
                <a:ea typeface="나눔스퀘어 Bold" panose="020B0600000101010101" pitchFamily="50" charset="-127"/>
              </a:rPr>
              <a:t>view)</a:t>
            </a:r>
          </a:p>
          <a:p>
            <a:endParaRPr lang="ko-KR" altLang="en-US" dirty="0">
              <a:latin typeface="나눔스퀘어 Bold" panose="020B0600000101010101" pitchFamily="50" charset="-127"/>
              <a:ea typeface="나눔스퀘어 Bold" panose="020B0600000101010101" pitchFamily="50" charset="-127"/>
            </a:endParaRPr>
          </a:p>
        </p:txBody>
      </p:sp>
      <p:pic>
        <p:nvPicPr>
          <p:cNvPr id="28" name="Picture 4" descr="Attention? Attention!">
            <a:extLst>
              <a:ext uri="{FF2B5EF4-FFF2-40B4-BE49-F238E27FC236}">
                <a16:creationId xmlns:a16="http://schemas.microsoft.com/office/drawing/2014/main" id="{37771F81-045C-43E3-AD30-967421E69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1CDFB50C-1B4F-4874-8A76-13DF31CD9ADE}"/>
              </a:ext>
            </a:extLst>
          </p:cNvPr>
          <p:cNvSpPr/>
          <p:nvPr/>
        </p:nvSpPr>
        <p:spPr>
          <a:xfrm>
            <a:off x="7462622" y="2935929"/>
            <a:ext cx="1743161" cy="49307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0178" name="Picture 2" descr="https://wikidocs.net/images/page/31379/transformer13.PNG">
            <a:extLst>
              <a:ext uri="{FF2B5EF4-FFF2-40B4-BE49-F238E27FC236}">
                <a16:creationId xmlns:a16="http://schemas.microsoft.com/office/drawing/2014/main" id="{6928432D-2748-4E59-A209-7498E7733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13" y="2278701"/>
            <a:ext cx="5875167" cy="403222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5F11681D-5568-410C-952D-2A823A5E1861}"/>
              </a:ext>
            </a:extLst>
          </p:cNvPr>
          <p:cNvSpPr/>
          <p:nvPr/>
        </p:nvSpPr>
        <p:spPr>
          <a:xfrm>
            <a:off x="10279964" y="4457609"/>
            <a:ext cx="890545" cy="10164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a:extLst>
              <a:ext uri="{FF2B5EF4-FFF2-40B4-BE49-F238E27FC236}">
                <a16:creationId xmlns:a16="http://schemas.microsoft.com/office/drawing/2014/main" id="{D075F7BA-1441-4670-8366-935D7A93AB2E}"/>
              </a:ext>
            </a:extLst>
          </p:cNvPr>
          <p:cNvSpPr>
            <a:spLocks noGrp="1"/>
          </p:cNvSpPr>
          <p:nvPr>
            <p:ph type="sldNum" sz="quarter" idx="12"/>
          </p:nvPr>
        </p:nvSpPr>
        <p:spPr/>
        <p:txBody>
          <a:bodyPr/>
          <a:lstStyle/>
          <a:p>
            <a:fld id="{8250BAE3-1FED-4EBA-80AA-AF0302E483EE}" type="slidenum">
              <a:rPr lang="ko-KR" altLang="en-US" smtClean="0"/>
              <a:t>48</a:t>
            </a:fld>
            <a:endParaRPr lang="ko-KR" altLang="en-US"/>
          </a:p>
        </p:txBody>
      </p:sp>
    </p:spTree>
    <p:extLst>
      <p:ext uri="{BB962C8B-B14F-4D97-AF65-F5344CB8AC3E}">
        <p14:creationId xmlns:p14="http://schemas.microsoft.com/office/powerpoint/2010/main" val="372610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o.medium.com/max/1463/1*2dLzmSops3jTvTR1wzRX0w.gif">
            <a:extLst>
              <a:ext uri="{FF2B5EF4-FFF2-40B4-BE49-F238E27FC236}">
                <a16:creationId xmlns:a16="http://schemas.microsoft.com/office/drawing/2014/main" id="{03578690-64C0-49DB-8D86-CE0C891A73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95110" y="570979"/>
            <a:ext cx="7302747" cy="554054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78326C73-7DF7-4B6C-909A-A340E62A9726}"/>
              </a:ext>
            </a:extLst>
          </p:cNvPr>
          <p:cNvSpPr/>
          <p:nvPr/>
        </p:nvSpPr>
        <p:spPr>
          <a:xfrm>
            <a:off x="2587083" y="3395341"/>
            <a:ext cx="1271239" cy="791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AA6BAAB-1DA5-4B0E-99FA-6AA75B413221}"/>
              </a:ext>
            </a:extLst>
          </p:cNvPr>
          <p:cNvSpPr txBox="1"/>
          <p:nvPr/>
        </p:nvSpPr>
        <p:spPr>
          <a:xfrm>
            <a:off x="2394143" y="2818761"/>
            <a:ext cx="1481080" cy="461665"/>
          </a:xfrm>
          <a:prstGeom prst="rect">
            <a:avLst/>
          </a:prstGeom>
          <a:noFill/>
        </p:spPr>
        <p:txBody>
          <a:bodyPr wrap="square" rtlCol="0">
            <a:spAutoFit/>
          </a:bodyPr>
          <a:lstStyle/>
          <a:p>
            <a:pPr algn="ctr"/>
            <a:r>
              <a:rPr lang="en-US" altLang="ko-KR" sz="2400" b="1" dirty="0">
                <a:solidFill>
                  <a:srgbClr val="FF0000"/>
                </a:solidFill>
              </a:rPr>
              <a:t>Query</a:t>
            </a:r>
            <a:endParaRPr lang="ko-KR" altLang="en-US" sz="2400" b="1" dirty="0">
              <a:solidFill>
                <a:srgbClr val="FF0000"/>
              </a:solidFill>
            </a:endParaRPr>
          </a:p>
        </p:txBody>
      </p:sp>
      <p:sp>
        <p:nvSpPr>
          <p:cNvPr id="5" name="직사각형 4">
            <a:extLst>
              <a:ext uri="{FF2B5EF4-FFF2-40B4-BE49-F238E27FC236}">
                <a16:creationId xmlns:a16="http://schemas.microsoft.com/office/drawing/2014/main" id="{35315C1B-BE62-42A4-A1A2-E863D0B78B11}"/>
              </a:ext>
            </a:extLst>
          </p:cNvPr>
          <p:cNvSpPr/>
          <p:nvPr/>
        </p:nvSpPr>
        <p:spPr>
          <a:xfrm>
            <a:off x="3239603" y="4450532"/>
            <a:ext cx="6038212" cy="677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DCD91FC-042F-46EA-B948-8E110B3E3F35}"/>
              </a:ext>
            </a:extLst>
          </p:cNvPr>
          <p:cNvSpPr txBox="1"/>
          <p:nvPr/>
        </p:nvSpPr>
        <p:spPr>
          <a:xfrm>
            <a:off x="2668317" y="3956245"/>
            <a:ext cx="7034928" cy="461665"/>
          </a:xfrm>
          <a:prstGeom prst="rect">
            <a:avLst/>
          </a:prstGeom>
          <a:noFill/>
        </p:spPr>
        <p:txBody>
          <a:bodyPr wrap="square" rtlCol="0">
            <a:spAutoFit/>
          </a:bodyPr>
          <a:lstStyle/>
          <a:p>
            <a:pPr algn="ctr"/>
            <a:r>
              <a:rPr lang="en-US" altLang="ko-KR" sz="2400" b="1" dirty="0">
                <a:solidFill>
                  <a:schemeClr val="accent6">
                    <a:lumMod val="75000"/>
                  </a:schemeClr>
                </a:solidFill>
              </a:rPr>
              <a:t>Keys</a:t>
            </a:r>
            <a:endParaRPr lang="ko-KR" altLang="en-US" sz="2400" b="1" dirty="0">
              <a:solidFill>
                <a:schemeClr val="accent6">
                  <a:lumMod val="75000"/>
                </a:schemeClr>
              </a:solidFill>
            </a:endParaRPr>
          </a:p>
        </p:txBody>
      </p:sp>
      <p:sp>
        <p:nvSpPr>
          <p:cNvPr id="7" name="제목 1">
            <a:extLst>
              <a:ext uri="{FF2B5EF4-FFF2-40B4-BE49-F238E27FC236}">
                <a16:creationId xmlns:a16="http://schemas.microsoft.com/office/drawing/2014/main" id="{F18D595F-552C-47E2-8FDD-AAEB00B2BF2A}"/>
              </a:ext>
            </a:extLst>
          </p:cNvPr>
          <p:cNvSpPr txBox="1">
            <a:spLocks/>
          </p:cNvSpPr>
          <p:nvPr/>
        </p:nvSpPr>
        <p:spPr>
          <a:xfrm>
            <a:off x="482600" y="222544"/>
            <a:ext cx="6511324"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Review)Seq2Seq with Attention</a:t>
            </a:r>
          </a:p>
        </p:txBody>
      </p:sp>
      <p:grpSp>
        <p:nvGrpSpPr>
          <p:cNvPr id="8" name="그룹 7">
            <a:extLst>
              <a:ext uri="{FF2B5EF4-FFF2-40B4-BE49-F238E27FC236}">
                <a16:creationId xmlns:a16="http://schemas.microsoft.com/office/drawing/2014/main" id="{7F2C2387-21C1-45E1-A3AB-B2CE53F75D68}"/>
              </a:ext>
            </a:extLst>
          </p:cNvPr>
          <p:cNvGrpSpPr/>
          <p:nvPr/>
        </p:nvGrpSpPr>
        <p:grpSpPr>
          <a:xfrm rot="5400000">
            <a:off x="79582" y="395374"/>
            <a:ext cx="502623" cy="100211"/>
            <a:chOff x="2508308" y="3229762"/>
            <a:chExt cx="7197754" cy="108000"/>
          </a:xfrm>
        </p:grpSpPr>
        <p:sp>
          <p:nvSpPr>
            <p:cNvPr id="9" name="직사각형 8">
              <a:extLst>
                <a:ext uri="{FF2B5EF4-FFF2-40B4-BE49-F238E27FC236}">
                  <a16:creationId xmlns:a16="http://schemas.microsoft.com/office/drawing/2014/main" id="{DCE51CA6-F58E-4F4C-A7B4-168C3AB0958A}"/>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0ED0B75-339A-4815-93E5-4812F86DEB5C}"/>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11" name="Picture 4" descr="https://miro.medium.com/max/1452/1*oosK1XGaYr0AoSxfs9fx5A.png">
            <a:extLst>
              <a:ext uri="{FF2B5EF4-FFF2-40B4-BE49-F238E27FC236}">
                <a16:creationId xmlns:a16="http://schemas.microsoft.com/office/drawing/2014/main" id="{015EA9BA-96D4-4B62-8CEE-FABDFEDE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69" y="668024"/>
            <a:ext cx="10579023" cy="6025231"/>
          </a:xfrm>
          <a:prstGeom prst="rect">
            <a:avLst/>
          </a:prstGeom>
          <a:noFill/>
          <a:extLst>
            <a:ext uri="{909E8E84-426E-40DD-AFC4-6F175D3DCCD1}">
              <a14:hiddenFill xmlns:a14="http://schemas.microsoft.com/office/drawing/2010/main">
                <a:solidFill>
                  <a:srgbClr val="FFFFFF"/>
                </a:solidFill>
              </a14:hiddenFill>
            </a:ext>
          </a:extLst>
        </p:spPr>
      </p:pic>
      <p:sp>
        <p:nvSpPr>
          <p:cNvPr id="12" name="사각형: 둥근 모서리 11">
            <a:extLst>
              <a:ext uri="{FF2B5EF4-FFF2-40B4-BE49-F238E27FC236}">
                <a16:creationId xmlns:a16="http://schemas.microsoft.com/office/drawing/2014/main" id="{08999313-1338-4BDC-91FE-113D45C91088}"/>
              </a:ext>
            </a:extLst>
          </p:cNvPr>
          <p:cNvSpPr/>
          <p:nvPr/>
        </p:nvSpPr>
        <p:spPr>
          <a:xfrm>
            <a:off x="7140700" y="1848949"/>
            <a:ext cx="3847170" cy="188455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슬라이드 번호 개체 틀 12">
            <a:extLst>
              <a:ext uri="{FF2B5EF4-FFF2-40B4-BE49-F238E27FC236}">
                <a16:creationId xmlns:a16="http://schemas.microsoft.com/office/drawing/2014/main" id="{AE16D5B5-4AC1-42EB-BDE8-8E706E6CF6B1}"/>
              </a:ext>
            </a:extLst>
          </p:cNvPr>
          <p:cNvSpPr>
            <a:spLocks noGrp="1"/>
          </p:cNvSpPr>
          <p:nvPr>
            <p:ph type="sldNum" sz="quarter" idx="12"/>
          </p:nvPr>
        </p:nvSpPr>
        <p:spPr/>
        <p:txBody>
          <a:bodyPr/>
          <a:lstStyle/>
          <a:p>
            <a:fld id="{8250BAE3-1FED-4EBA-80AA-AF0302E483EE}" type="slidenum">
              <a:rPr lang="ko-KR" altLang="en-US" smtClean="0"/>
              <a:t>49</a:t>
            </a:fld>
            <a:endParaRPr lang="ko-KR" altLang="en-US"/>
          </a:p>
        </p:txBody>
      </p:sp>
    </p:spTree>
    <p:extLst>
      <p:ext uri="{BB962C8B-B14F-4D97-AF65-F5344CB8AC3E}">
        <p14:creationId xmlns:p14="http://schemas.microsoft.com/office/powerpoint/2010/main" val="2428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482600" y="222544"/>
            <a:ext cx="4203618" cy="445480"/>
          </a:xfrm>
        </p:spPr>
        <p:txBody>
          <a:bodyPr>
            <a:noAutofit/>
          </a:bodyPr>
          <a:lstStyle/>
          <a:p>
            <a:pPr marL="514350" indent="-514350" algn="l">
              <a:lnSpc>
                <a:spcPct val="200000"/>
              </a:lnSpc>
              <a:buFont typeface="+mj-lt"/>
              <a:buAutoNum type="romanUcPeriod"/>
            </a:pPr>
            <a:r>
              <a:rPr lang="en-US" altLang="ko-KR" sz="2400" dirty="0">
                <a:latin typeface="나눔스퀘어_ac Bold" panose="020B0600000101010101" pitchFamily="50" charset="-127"/>
                <a:ea typeface="나눔스퀘어_ac Bold" panose="020B0600000101010101" pitchFamily="50" charset="-127"/>
              </a:rPr>
              <a:t>Seq2Seq</a:t>
            </a:r>
          </a:p>
        </p:txBody>
      </p:sp>
      <p:grpSp>
        <p:nvGrpSpPr>
          <p:cNvPr id="7" name="그룹 6">
            <a:extLst>
              <a:ext uri="{FF2B5EF4-FFF2-40B4-BE49-F238E27FC236}">
                <a16:creationId xmlns:a16="http://schemas.microsoft.com/office/drawing/2014/main" id="{0A6F6CF5-0502-450A-8182-B9432F4456AA}"/>
              </a:ext>
            </a:extLst>
          </p:cNvPr>
          <p:cNvGrpSpPr/>
          <p:nvPr/>
        </p:nvGrpSpPr>
        <p:grpSpPr>
          <a:xfrm rot="5400000">
            <a:off x="79582" y="395374"/>
            <a:ext cx="502623" cy="100211"/>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3" name="seq2seq_2">
            <a:hlinkClick r:id="" action="ppaction://media"/>
            <a:extLst>
              <a:ext uri="{FF2B5EF4-FFF2-40B4-BE49-F238E27FC236}">
                <a16:creationId xmlns:a16="http://schemas.microsoft.com/office/drawing/2014/main" id="{DC769164-C4BD-48A6-8C8F-49C97D139F8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86218" y="3518744"/>
            <a:ext cx="6303694" cy="1891108"/>
          </a:xfrm>
          <a:prstGeom prst="rect">
            <a:avLst/>
          </a:prstGeom>
        </p:spPr>
      </p:pic>
      <p:pic>
        <p:nvPicPr>
          <p:cNvPr id="6" name="seq2seq_1">
            <a:hlinkClick r:id="" action="ppaction://media"/>
            <a:extLst>
              <a:ext uri="{FF2B5EF4-FFF2-40B4-BE49-F238E27FC236}">
                <a16:creationId xmlns:a16="http://schemas.microsoft.com/office/drawing/2014/main" id="{CAB34B64-6457-4D29-B33D-F9C204E8B4C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86218" y="696675"/>
            <a:ext cx="6303694" cy="1891108"/>
          </a:xfrm>
          <a:prstGeom prst="rect">
            <a:avLst/>
          </a:prstGeom>
        </p:spPr>
      </p:pic>
      <p:sp>
        <p:nvSpPr>
          <p:cNvPr id="8" name="TextBox 7">
            <a:extLst>
              <a:ext uri="{FF2B5EF4-FFF2-40B4-BE49-F238E27FC236}">
                <a16:creationId xmlns:a16="http://schemas.microsoft.com/office/drawing/2014/main" id="{FF8F47C7-64E5-4AB3-BAD9-BCED0919D6D6}"/>
              </a:ext>
            </a:extLst>
          </p:cNvPr>
          <p:cNvSpPr txBox="1"/>
          <p:nvPr/>
        </p:nvSpPr>
        <p:spPr>
          <a:xfrm>
            <a:off x="1398155" y="1438513"/>
            <a:ext cx="3105150" cy="369332"/>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latin typeface="나눔스퀘어 Bold" panose="020B0600000101010101" pitchFamily="50" charset="-127"/>
                <a:ea typeface="나눔스퀘어 Bold" panose="020B0600000101010101" pitchFamily="50" charset="-127"/>
              </a:rPr>
              <a:t>학습된 </a:t>
            </a:r>
            <a:r>
              <a:rPr lang="en-US" altLang="ko-KR" b="1" dirty="0">
                <a:latin typeface="나눔스퀘어 Bold" panose="020B0600000101010101" pitchFamily="50" charset="-127"/>
                <a:ea typeface="나눔스퀘어 Bold" panose="020B0600000101010101" pitchFamily="50" charset="-127"/>
              </a:rPr>
              <a:t>seq2seq</a:t>
            </a:r>
          </a:p>
        </p:txBody>
      </p:sp>
      <p:sp>
        <p:nvSpPr>
          <p:cNvPr id="12" name="TextBox 11">
            <a:extLst>
              <a:ext uri="{FF2B5EF4-FFF2-40B4-BE49-F238E27FC236}">
                <a16:creationId xmlns:a16="http://schemas.microsoft.com/office/drawing/2014/main" id="{90AAA184-3618-44A5-B6F8-0DBB07189D3F}"/>
              </a:ext>
            </a:extLst>
          </p:cNvPr>
          <p:cNvSpPr txBox="1"/>
          <p:nvPr/>
        </p:nvSpPr>
        <p:spPr>
          <a:xfrm>
            <a:off x="1398155" y="4143613"/>
            <a:ext cx="3105150" cy="369332"/>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latin typeface="나눔스퀘어 Bold" panose="020B0600000101010101" pitchFamily="50" charset="-127"/>
                <a:ea typeface="나눔스퀘어 Bold" panose="020B0600000101010101" pitchFamily="50" charset="-127"/>
              </a:rPr>
              <a:t>기계번역</a:t>
            </a:r>
            <a:endParaRPr lang="en-US" altLang="ko-KR" dirty="0">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F5CB9A62-7FF0-46AB-870E-E991C903B6D3}"/>
              </a:ext>
            </a:extLst>
          </p:cNvPr>
          <p:cNvSpPr txBox="1"/>
          <p:nvPr/>
        </p:nvSpPr>
        <p:spPr>
          <a:xfrm>
            <a:off x="1025504" y="3050495"/>
            <a:ext cx="10140991" cy="307777"/>
          </a:xfrm>
          <a:prstGeom prst="rect">
            <a:avLst/>
          </a:prstGeom>
          <a:noFill/>
        </p:spPr>
        <p:txBody>
          <a:bodyPr wrap="square" rtlCol="0">
            <a:spAutoFit/>
          </a:bodyPr>
          <a:lstStyle/>
          <a:p>
            <a:pPr algn="ctr"/>
            <a:r>
              <a:rPr lang="ko-KR" altLang="en-US" sz="1400" dirty="0">
                <a:latin typeface="나눔스퀘어 Bold" panose="020B0600000101010101" pitchFamily="50" charset="-127"/>
                <a:ea typeface="나눔스퀘어 Bold" panose="020B0600000101010101" pitchFamily="50" charset="-127"/>
              </a:rPr>
              <a:t>√ 입력 시퀀스의 길이와 출력 시퀀스의 길이는 동일하지 않아도 됩니다</a:t>
            </a:r>
            <a:r>
              <a:rPr lang="en-US" altLang="ko-KR" sz="1400" dirty="0">
                <a:latin typeface="나눔스퀘어 Bold" panose="020B0600000101010101" pitchFamily="50" charset="-127"/>
                <a:ea typeface="나눔스퀘어 Bold" panose="020B0600000101010101" pitchFamily="50" charset="-127"/>
              </a:rPr>
              <a:t>.</a:t>
            </a:r>
            <a:endParaRPr lang="ko-KR" altLang="en-US" sz="1400" dirty="0">
              <a:latin typeface="나눔스퀘어 Bold" panose="020B0600000101010101" pitchFamily="50" charset="-127"/>
              <a:ea typeface="나눔스퀘어 Bold" panose="020B0600000101010101" pitchFamily="50" charset="-127"/>
            </a:endParaRPr>
          </a:p>
        </p:txBody>
      </p:sp>
      <p:sp>
        <p:nvSpPr>
          <p:cNvPr id="10" name="슬라이드 번호 개체 틀 9">
            <a:extLst>
              <a:ext uri="{FF2B5EF4-FFF2-40B4-BE49-F238E27FC236}">
                <a16:creationId xmlns:a16="http://schemas.microsoft.com/office/drawing/2014/main" id="{E2C578F1-B67A-471D-B89D-1BB7BF4AF993}"/>
              </a:ext>
            </a:extLst>
          </p:cNvPr>
          <p:cNvSpPr>
            <a:spLocks noGrp="1"/>
          </p:cNvSpPr>
          <p:nvPr>
            <p:ph type="sldNum" sz="quarter" idx="12"/>
          </p:nvPr>
        </p:nvSpPr>
        <p:spPr/>
        <p:txBody>
          <a:bodyPr/>
          <a:lstStyle/>
          <a:p>
            <a:fld id="{8250BAE3-1FED-4EBA-80AA-AF0302E483EE}" type="slidenum">
              <a:rPr lang="ko-KR" altLang="en-US" smtClean="0"/>
              <a:t>5</a:t>
            </a:fld>
            <a:endParaRPr lang="ko-KR" altLang="en-US"/>
          </a:p>
        </p:txBody>
      </p:sp>
    </p:spTree>
    <p:extLst>
      <p:ext uri="{BB962C8B-B14F-4D97-AF65-F5344CB8AC3E}">
        <p14:creationId xmlns:p14="http://schemas.microsoft.com/office/powerpoint/2010/main" val="41382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pic>
        <p:nvPicPr>
          <p:cNvPr id="28" name="Picture 4" descr="Attention? Attention!">
            <a:extLst>
              <a:ext uri="{FF2B5EF4-FFF2-40B4-BE49-F238E27FC236}">
                <a16:creationId xmlns:a16="http://schemas.microsoft.com/office/drawing/2014/main" id="{37771F81-045C-43E3-AD30-967421E69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1CDFB50C-1B4F-4874-8A76-13DF31CD9ADE}"/>
              </a:ext>
            </a:extLst>
          </p:cNvPr>
          <p:cNvSpPr/>
          <p:nvPr/>
        </p:nvSpPr>
        <p:spPr>
          <a:xfrm>
            <a:off x="7462622" y="2935929"/>
            <a:ext cx="1743161" cy="49307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5F11681D-5568-410C-952D-2A823A5E1861}"/>
              </a:ext>
            </a:extLst>
          </p:cNvPr>
          <p:cNvSpPr/>
          <p:nvPr/>
        </p:nvSpPr>
        <p:spPr>
          <a:xfrm>
            <a:off x="10279964" y="3558746"/>
            <a:ext cx="1215939" cy="6463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02" name="Picture 2" descr="https://wikidocs.net/images/page/31379/transformer14_final.PNG">
            <a:extLst>
              <a:ext uri="{FF2B5EF4-FFF2-40B4-BE49-F238E27FC236}">
                <a16:creationId xmlns:a16="http://schemas.microsoft.com/office/drawing/2014/main" id="{A09C669D-C41E-4C1D-8E0F-8EED4DE46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85" y="2278701"/>
            <a:ext cx="7108193" cy="35429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D064FC2-ABB6-41B2-968C-40B3DA191DFE}"/>
              </a:ext>
            </a:extLst>
          </p:cNvPr>
          <p:cNvSpPr txBox="1"/>
          <p:nvPr/>
        </p:nvSpPr>
        <p:spPr>
          <a:xfrm>
            <a:off x="696097" y="1507525"/>
            <a:ext cx="10799806" cy="646331"/>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2</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Scaled dot-product attention (</a:t>
            </a:r>
            <a:r>
              <a:rPr lang="ko-KR" altLang="en-US" dirty="0">
                <a:latin typeface="나눔스퀘어 Bold" panose="020B0600000101010101" pitchFamily="50" charset="-127"/>
                <a:ea typeface="나눔스퀘어 Bold" panose="020B0600000101010101" pitchFamily="50" charset="-127"/>
              </a:rPr>
              <a:t>개별 토큰 단위 </a:t>
            </a:r>
            <a:r>
              <a:rPr lang="en-US" altLang="ko-KR" dirty="0">
                <a:latin typeface="나눔스퀘어 Bold" panose="020B0600000101010101" pitchFamily="50" charset="-127"/>
                <a:ea typeface="나눔스퀘어 Bold" panose="020B0600000101010101" pitchFamily="50" charset="-127"/>
              </a:rPr>
              <a:t>view)</a:t>
            </a:r>
          </a:p>
          <a:p>
            <a:endParaRPr lang="ko-KR" altLang="en-US" dirty="0">
              <a:latin typeface="나눔스퀘어 Bold" panose="020B0600000101010101" pitchFamily="50" charset="-127"/>
              <a:ea typeface="나눔스퀘어 Bold" panose="020B0600000101010101" pitchFamily="50" charset="-127"/>
            </a:endParaRPr>
          </a:p>
        </p:txBody>
      </p:sp>
      <p:sp>
        <p:nvSpPr>
          <p:cNvPr id="2" name="슬라이드 번호 개체 틀 1">
            <a:extLst>
              <a:ext uri="{FF2B5EF4-FFF2-40B4-BE49-F238E27FC236}">
                <a16:creationId xmlns:a16="http://schemas.microsoft.com/office/drawing/2014/main" id="{B2D2852A-7A79-4B78-9F7A-59EC39717BE2}"/>
              </a:ext>
            </a:extLst>
          </p:cNvPr>
          <p:cNvSpPr>
            <a:spLocks noGrp="1"/>
          </p:cNvSpPr>
          <p:nvPr>
            <p:ph type="sldNum" sz="quarter" idx="12"/>
          </p:nvPr>
        </p:nvSpPr>
        <p:spPr/>
        <p:txBody>
          <a:bodyPr/>
          <a:lstStyle/>
          <a:p>
            <a:fld id="{8250BAE3-1FED-4EBA-80AA-AF0302E483EE}" type="slidenum">
              <a:rPr lang="ko-KR" altLang="en-US" smtClean="0"/>
              <a:t>50</a:t>
            </a:fld>
            <a:endParaRPr lang="ko-KR" altLang="en-US"/>
          </a:p>
        </p:txBody>
      </p:sp>
    </p:spTree>
    <p:extLst>
      <p:ext uri="{BB962C8B-B14F-4D97-AF65-F5344CB8AC3E}">
        <p14:creationId xmlns:p14="http://schemas.microsoft.com/office/powerpoint/2010/main" val="1612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109448A8-ABCD-47C9-A865-04F2F9C39279}"/>
              </a:ext>
            </a:extLst>
          </p:cNvPr>
          <p:cNvSpPr txBox="1"/>
          <p:nvPr/>
        </p:nvSpPr>
        <p:spPr>
          <a:xfrm>
            <a:off x="696097" y="1507525"/>
            <a:ext cx="10799806" cy="646331"/>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2</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Scaled dot-product attention (</a:t>
            </a:r>
            <a:r>
              <a:rPr lang="ko-KR" altLang="en-US" dirty="0">
                <a:latin typeface="나눔스퀘어 Bold" panose="020B0600000101010101" pitchFamily="50" charset="-127"/>
                <a:ea typeface="나눔스퀘어 Bold" panose="020B0600000101010101" pitchFamily="50" charset="-127"/>
              </a:rPr>
              <a:t>행렬 단위 </a:t>
            </a:r>
            <a:r>
              <a:rPr lang="en-US" altLang="ko-KR" dirty="0">
                <a:latin typeface="나눔스퀘어 Bold" panose="020B0600000101010101" pitchFamily="50" charset="-127"/>
                <a:ea typeface="나눔스퀘어 Bold" panose="020B0600000101010101" pitchFamily="50" charset="-127"/>
              </a:rPr>
              <a:t>view)</a:t>
            </a:r>
          </a:p>
          <a:p>
            <a:endParaRPr lang="ko-KR" altLang="en-US" dirty="0">
              <a:latin typeface="나눔스퀘어 Bold" panose="020B0600000101010101" pitchFamily="50" charset="-127"/>
              <a:ea typeface="나눔스퀘어 Bold" panose="020B0600000101010101" pitchFamily="50" charset="-127"/>
            </a:endParaRPr>
          </a:p>
        </p:txBody>
      </p:sp>
      <p:pic>
        <p:nvPicPr>
          <p:cNvPr id="53250" name="Picture 2" descr="https://wikidocs.net/images/page/31379/transformer12.PNG">
            <a:extLst>
              <a:ext uri="{FF2B5EF4-FFF2-40B4-BE49-F238E27FC236}">
                <a16:creationId xmlns:a16="http://schemas.microsoft.com/office/drawing/2014/main" id="{AA080C46-5E24-42A8-AD5F-88932682E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501" y="2123003"/>
            <a:ext cx="5636868" cy="45124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A3FEE4D1-91D0-491F-B502-BFB5FA09BF18}"/>
              </a:ext>
            </a:extLst>
          </p:cNvPr>
          <p:cNvSpPr/>
          <p:nvPr/>
        </p:nvSpPr>
        <p:spPr>
          <a:xfrm>
            <a:off x="7437908" y="3462291"/>
            <a:ext cx="1743161" cy="9861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a:extLst>
              <a:ext uri="{FF2B5EF4-FFF2-40B4-BE49-F238E27FC236}">
                <a16:creationId xmlns:a16="http://schemas.microsoft.com/office/drawing/2014/main" id="{11E7F168-31AF-48F8-BD51-F5673BE42E2E}"/>
              </a:ext>
            </a:extLst>
          </p:cNvPr>
          <p:cNvSpPr>
            <a:spLocks noGrp="1"/>
          </p:cNvSpPr>
          <p:nvPr>
            <p:ph type="sldNum" sz="quarter" idx="12"/>
          </p:nvPr>
        </p:nvSpPr>
        <p:spPr/>
        <p:txBody>
          <a:bodyPr/>
          <a:lstStyle/>
          <a:p>
            <a:fld id="{8250BAE3-1FED-4EBA-80AA-AF0302E483EE}" type="slidenum">
              <a:rPr lang="ko-KR" altLang="en-US" smtClean="0"/>
              <a:t>51</a:t>
            </a:fld>
            <a:endParaRPr lang="ko-KR" altLang="en-US"/>
          </a:p>
        </p:txBody>
      </p:sp>
    </p:spTree>
    <p:extLst>
      <p:ext uri="{BB962C8B-B14F-4D97-AF65-F5344CB8AC3E}">
        <p14:creationId xmlns:p14="http://schemas.microsoft.com/office/powerpoint/2010/main" val="359301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109448A8-ABCD-47C9-A865-04F2F9C39279}"/>
              </a:ext>
            </a:extLst>
          </p:cNvPr>
          <p:cNvSpPr txBox="1"/>
          <p:nvPr/>
        </p:nvSpPr>
        <p:spPr>
          <a:xfrm>
            <a:off x="696097" y="1507525"/>
            <a:ext cx="10799806" cy="646331"/>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2</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Scaled dot-product attention (</a:t>
            </a:r>
            <a:r>
              <a:rPr lang="ko-KR" altLang="en-US" dirty="0">
                <a:latin typeface="나눔스퀘어 Bold" panose="020B0600000101010101" pitchFamily="50" charset="-127"/>
                <a:ea typeface="나눔스퀘어 Bold" panose="020B0600000101010101" pitchFamily="50" charset="-127"/>
              </a:rPr>
              <a:t>행렬 단위 </a:t>
            </a:r>
            <a:r>
              <a:rPr lang="en-US" altLang="ko-KR" dirty="0">
                <a:latin typeface="나눔스퀘어 Bold" panose="020B0600000101010101" pitchFamily="50" charset="-127"/>
                <a:ea typeface="나눔스퀘어 Bold" panose="020B0600000101010101" pitchFamily="50" charset="-127"/>
              </a:rPr>
              <a:t>view)</a:t>
            </a:r>
          </a:p>
          <a:p>
            <a:endParaRPr lang="ko-KR" altLang="en-US" dirty="0">
              <a:latin typeface="나눔스퀘어 Bold" panose="020B0600000101010101" pitchFamily="50" charset="-127"/>
              <a:ea typeface="나눔스퀘어 Bold" panose="020B0600000101010101" pitchFamily="50" charset="-127"/>
            </a:endParaRPr>
          </a:p>
        </p:txBody>
      </p:sp>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A3FEE4D1-91D0-491F-B502-BFB5FA09BF18}"/>
              </a:ext>
            </a:extLst>
          </p:cNvPr>
          <p:cNvSpPr/>
          <p:nvPr/>
        </p:nvSpPr>
        <p:spPr>
          <a:xfrm>
            <a:off x="7437908" y="3462291"/>
            <a:ext cx="1743161" cy="9861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4274" name="Picture 2" descr="https://wikidocs.net/images/page/31379/transformer15.PNG">
            <a:extLst>
              <a:ext uri="{FF2B5EF4-FFF2-40B4-BE49-F238E27FC236}">
                <a16:creationId xmlns:a16="http://schemas.microsoft.com/office/drawing/2014/main" id="{3306EFBD-04FA-4C67-8D6A-1BFC89A0B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280" y="2851070"/>
            <a:ext cx="6951191" cy="170704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204EE5B9-5A7F-4A32-ADDE-E50EC2264BCB}"/>
              </a:ext>
            </a:extLst>
          </p:cNvPr>
          <p:cNvSpPr/>
          <p:nvPr/>
        </p:nvSpPr>
        <p:spPr>
          <a:xfrm>
            <a:off x="10279964" y="4827711"/>
            <a:ext cx="890545" cy="646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E60B51A7-6301-44EB-813C-7D4F50796DF6}"/>
              </a:ext>
            </a:extLst>
          </p:cNvPr>
          <p:cNvSpPr txBox="1"/>
          <p:nvPr/>
        </p:nvSpPr>
        <p:spPr>
          <a:xfrm>
            <a:off x="1506872" y="5350475"/>
            <a:ext cx="7982465"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Q</a:t>
            </a:r>
            <a:r>
              <a:rPr lang="ko-KR" altLang="en-US" dirty="0">
                <a:latin typeface="나눔스퀘어" panose="020B0600000101010101" pitchFamily="50" charset="-127"/>
                <a:ea typeface="나눔스퀘어" panose="020B0600000101010101" pitchFamily="50" charset="-127"/>
              </a:rPr>
              <a:t>와 </a:t>
            </a:r>
            <a:r>
              <a:rPr lang="en-US" altLang="ko-KR" dirty="0">
                <a:latin typeface="나눔스퀘어" panose="020B0600000101010101" pitchFamily="50" charset="-127"/>
                <a:ea typeface="나눔스퀘어" panose="020B0600000101010101" pitchFamily="50" charset="-127"/>
              </a:rPr>
              <a:t>K</a:t>
            </a:r>
            <a:r>
              <a:rPr lang="ko-KR" altLang="en-US" dirty="0">
                <a:latin typeface="나눔스퀘어" panose="020B0600000101010101" pitchFamily="50" charset="-127"/>
                <a:ea typeface="나눔스퀘어" panose="020B0600000101010101" pitchFamily="50" charset="-127"/>
              </a:rPr>
              <a:t>를 곱한 행렬을 보면 행과 열이 시퀀스로 동일합니다</a:t>
            </a:r>
            <a:r>
              <a:rPr lang="en-US" altLang="ko-KR" dirty="0">
                <a:latin typeface="나눔스퀘어" panose="020B0600000101010101" pitchFamily="50" charset="-127"/>
                <a:ea typeface="나눔스퀘어" panose="020B0600000101010101" pitchFamily="50" charset="-127"/>
              </a:rPr>
              <a:t>. (self-attention)</a:t>
            </a:r>
          </a:p>
          <a:p>
            <a:pPr marL="285750" indent="-285750">
              <a:lnSpc>
                <a:spcPct val="150000"/>
              </a:lnSpc>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동일 시퀀스 내 토큰 간의 관계를 볼 수 있습니다</a:t>
            </a:r>
            <a:r>
              <a:rPr lang="en-US" altLang="ko-KR" dirty="0">
                <a:latin typeface="나눔스퀘어" panose="020B0600000101010101" pitchFamily="50" charset="-127"/>
                <a:ea typeface="나눔스퀘어" panose="020B0600000101010101" pitchFamily="50" charset="-127"/>
              </a:rPr>
              <a:t>.</a:t>
            </a:r>
          </a:p>
        </p:txBody>
      </p:sp>
      <p:sp>
        <p:nvSpPr>
          <p:cNvPr id="3" name="슬라이드 번호 개체 틀 2">
            <a:extLst>
              <a:ext uri="{FF2B5EF4-FFF2-40B4-BE49-F238E27FC236}">
                <a16:creationId xmlns:a16="http://schemas.microsoft.com/office/drawing/2014/main" id="{FFB51379-5380-4DEA-8FAA-FB4F7E94E99B}"/>
              </a:ext>
            </a:extLst>
          </p:cNvPr>
          <p:cNvSpPr>
            <a:spLocks noGrp="1"/>
          </p:cNvSpPr>
          <p:nvPr>
            <p:ph type="sldNum" sz="quarter" idx="12"/>
          </p:nvPr>
        </p:nvSpPr>
        <p:spPr/>
        <p:txBody>
          <a:bodyPr/>
          <a:lstStyle/>
          <a:p>
            <a:fld id="{8250BAE3-1FED-4EBA-80AA-AF0302E483EE}" type="slidenum">
              <a:rPr lang="ko-KR" altLang="en-US" smtClean="0"/>
              <a:t>52</a:t>
            </a:fld>
            <a:endParaRPr lang="ko-KR" altLang="en-US"/>
          </a:p>
        </p:txBody>
      </p:sp>
    </p:spTree>
    <p:extLst>
      <p:ext uri="{BB962C8B-B14F-4D97-AF65-F5344CB8AC3E}">
        <p14:creationId xmlns:p14="http://schemas.microsoft.com/office/powerpoint/2010/main" val="42842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High Level</a:t>
            </a:r>
          </a:p>
        </p:txBody>
      </p:sp>
      <p:pic>
        <p:nvPicPr>
          <p:cNvPr id="45058" name="Picture 2" descr="https://jalammar.github.io/images/t/transformer_self-attention_visualization.png">
            <a:extLst>
              <a:ext uri="{FF2B5EF4-FFF2-40B4-BE49-F238E27FC236}">
                <a16:creationId xmlns:a16="http://schemas.microsoft.com/office/drawing/2014/main" id="{9667A841-507B-424B-BC85-0468A1F1D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773" y="1382680"/>
            <a:ext cx="4167826" cy="393892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E00CCC8-8CA2-42D4-8553-46BDDA060A1C}"/>
              </a:ext>
            </a:extLst>
          </p:cNvPr>
          <p:cNvSpPr txBox="1"/>
          <p:nvPr/>
        </p:nvSpPr>
        <p:spPr>
          <a:xfrm>
            <a:off x="1368396" y="5747944"/>
            <a:ext cx="9934832" cy="584775"/>
          </a:xfrm>
          <a:prstGeom prst="rect">
            <a:avLst/>
          </a:prstGeom>
          <a:noFill/>
        </p:spPr>
        <p:txBody>
          <a:bodyPr wrap="square" rtlCol="0">
            <a:spAutoFit/>
          </a:bodyPr>
          <a:lstStyle/>
          <a:p>
            <a:pPr algn="ctr"/>
            <a:r>
              <a:rPr lang="ko-KR" altLang="en-US" sz="1600" dirty="0">
                <a:latin typeface="나눔스퀘어 Bold" panose="020B0600000101010101" pitchFamily="50" charset="-127"/>
                <a:ea typeface="나눔스퀘어 Bold" panose="020B0600000101010101" pitchFamily="50" charset="-127"/>
              </a:rPr>
              <a:t>위 문장에서 </a:t>
            </a:r>
            <a:r>
              <a:rPr lang="en-US" altLang="ko-KR" sz="1600" dirty="0">
                <a:latin typeface="나눔스퀘어 Bold" panose="020B0600000101010101" pitchFamily="50" charset="-127"/>
                <a:ea typeface="나눔스퀘어 Bold" panose="020B0600000101010101" pitchFamily="50" charset="-127"/>
              </a:rPr>
              <a:t>‘it’</a:t>
            </a:r>
            <a:r>
              <a:rPr lang="ko-KR" altLang="en-US" sz="1600" dirty="0">
                <a:latin typeface="나눔스퀘어 Bold" panose="020B0600000101010101" pitchFamily="50" charset="-127"/>
                <a:ea typeface="나눔스퀘어 Bold" panose="020B0600000101010101" pitchFamily="50" charset="-127"/>
              </a:rPr>
              <a:t>이 지칭하는 것이 </a:t>
            </a:r>
            <a:r>
              <a:rPr lang="en-US" altLang="ko-KR" sz="1600" dirty="0">
                <a:latin typeface="나눔스퀘어 Bold" panose="020B0600000101010101" pitchFamily="50" charset="-127"/>
                <a:ea typeface="나눔스퀘어 Bold" panose="020B0600000101010101" pitchFamily="50" charset="-127"/>
              </a:rPr>
              <a:t>street</a:t>
            </a:r>
            <a:r>
              <a:rPr lang="ko-KR" altLang="en-US" sz="1600" dirty="0">
                <a:latin typeface="나눔스퀘어 Bold" panose="020B0600000101010101" pitchFamily="50" charset="-127"/>
                <a:ea typeface="나눔스퀘어 Bold" panose="020B0600000101010101" pitchFamily="50" charset="-127"/>
              </a:rPr>
              <a:t>일지 </a:t>
            </a:r>
            <a:r>
              <a:rPr lang="en-US" altLang="ko-KR" sz="1600" dirty="0">
                <a:latin typeface="나눔스퀘어 Bold" panose="020B0600000101010101" pitchFamily="50" charset="-127"/>
                <a:ea typeface="나눔스퀘어 Bold" panose="020B0600000101010101" pitchFamily="50" charset="-127"/>
              </a:rPr>
              <a:t>animal</a:t>
            </a:r>
            <a:r>
              <a:rPr lang="ko-KR" altLang="en-US" sz="1600" dirty="0">
                <a:latin typeface="나눔스퀘어 Bold" panose="020B0600000101010101" pitchFamily="50" charset="-127"/>
                <a:ea typeface="나눔스퀘어 Bold" panose="020B0600000101010101" pitchFamily="50" charset="-127"/>
              </a:rPr>
              <a:t>일지 어떻게 알 수 있을까</a:t>
            </a:r>
            <a:r>
              <a:rPr lang="en-US" altLang="ko-KR" sz="1600" dirty="0">
                <a:latin typeface="나눔스퀘어 Bold" panose="020B0600000101010101" pitchFamily="50" charset="-127"/>
                <a:ea typeface="나눔스퀘어 Bold" panose="020B0600000101010101" pitchFamily="50" charset="-127"/>
              </a:rPr>
              <a:t>?</a:t>
            </a:r>
          </a:p>
          <a:p>
            <a:pPr algn="ctr"/>
            <a:r>
              <a:rPr lang="ko-KR" altLang="en-US" sz="1600" dirty="0">
                <a:latin typeface="나눔스퀘어 Bold" panose="020B0600000101010101" pitchFamily="50" charset="-127"/>
                <a:ea typeface="나눔스퀘어 Bold" panose="020B0600000101010101" pitchFamily="50" charset="-127"/>
              </a:rPr>
              <a:t>모델은 </a:t>
            </a:r>
            <a:r>
              <a:rPr lang="en-US" altLang="ko-KR" sz="1600" dirty="0">
                <a:latin typeface="나눔스퀘어 Bold" panose="020B0600000101010101" pitchFamily="50" charset="-127"/>
                <a:ea typeface="나눔스퀘어 Bold" panose="020B0600000101010101" pitchFamily="50" charset="-127"/>
              </a:rPr>
              <a:t>self-attention</a:t>
            </a:r>
            <a:r>
              <a:rPr lang="ko-KR" altLang="en-US" sz="1600" dirty="0">
                <a:latin typeface="나눔스퀘어 Bold" panose="020B0600000101010101" pitchFamily="50" charset="-127"/>
                <a:ea typeface="나눔스퀘어 Bold" panose="020B0600000101010101" pitchFamily="50" charset="-127"/>
              </a:rPr>
              <a:t>을 통해 토큰 간 관계를 학습할 수 있습니다</a:t>
            </a:r>
            <a:r>
              <a:rPr lang="en-US" altLang="ko-KR" sz="1600" dirty="0">
                <a:latin typeface="나눔스퀘어 Bold" panose="020B0600000101010101" pitchFamily="50" charset="-127"/>
                <a:ea typeface="나눔스퀘어 Bold" panose="020B0600000101010101" pitchFamily="50" charset="-127"/>
              </a:rPr>
              <a:t>.</a:t>
            </a:r>
            <a:endParaRPr lang="ko-KR" altLang="en-US" sz="1600" dirty="0">
              <a:latin typeface="나눔스퀘어 Bold" panose="020B0600000101010101" pitchFamily="50" charset="-127"/>
              <a:ea typeface="나눔스퀘어 Bold" panose="020B0600000101010101" pitchFamily="50" charset="-127"/>
            </a:endParaRPr>
          </a:p>
        </p:txBody>
      </p:sp>
      <p:sp>
        <p:nvSpPr>
          <p:cNvPr id="2" name="슬라이드 번호 개체 틀 1">
            <a:extLst>
              <a:ext uri="{FF2B5EF4-FFF2-40B4-BE49-F238E27FC236}">
                <a16:creationId xmlns:a16="http://schemas.microsoft.com/office/drawing/2014/main" id="{77E8354B-3D11-4B32-BD4B-598C796377DC}"/>
              </a:ext>
            </a:extLst>
          </p:cNvPr>
          <p:cNvSpPr>
            <a:spLocks noGrp="1"/>
          </p:cNvSpPr>
          <p:nvPr>
            <p:ph type="sldNum" sz="quarter" idx="12"/>
          </p:nvPr>
        </p:nvSpPr>
        <p:spPr/>
        <p:txBody>
          <a:bodyPr/>
          <a:lstStyle/>
          <a:p>
            <a:fld id="{8250BAE3-1FED-4EBA-80AA-AF0302E483EE}" type="slidenum">
              <a:rPr lang="ko-KR" altLang="en-US" smtClean="0"/>
              <a:t>53</a:t>
            </a:fld>
            <a:endParaRPr lang="ko-KR" altLang="en-US"/>
          </a:p>
        </p:txBody>
      </p:sp>
    </p:spTree>
    <p:extLst>
      <p:ext uri="{BB962C8B-B14F-4D97-AF65-F5344CB8AC3E}">
        <p14:creationId xmlns:p14="http://schemas.microsoft.com/office/powerpoint/2010/main" val="1599210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Self-Attention </a:t>
            </a:r>
            <a:r>
              <a:rPr lang="ko-KR" altLang="en-US" dirty="0">
                <a:latin typeface="나눔스퀘어 Bold" panose="020B0600000101010101" pitchFamily="50" charset="-127"/>
                <a:ea typeface="나눔스퀘어 Bold" panose="020B0600000101010101" pitchFamily="50" charset="-127"/>
              </a:rPr>
              <a:t>절차</a:t>
            </a:r>
            <a:endParaRPr lang="en-US" altLang="ko-KR" dirty="0">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109448A8-ABCD-47C9-A865-04F2F9C39279}"/>
              </a:ext>
            </a:extLst>
          </p:cNvPr>
          <p:cNvSpPr txBox="1"/>
          <p:nvPr/>
        </p:nvSpPr>
        <p:spPr>
          <a:xfrm>
            <a:off x="696097" y="1507525"/>
            <a:ext cx="10799806" cy="646331"/>
          </a:xfrm>
          <a:prstGeom prst="rect">
            <a:avLst/>
          </a:prstGeom>
          <a:noFill/>
        </p:spPr>
        <p:txBody>
          <a:bodyPr wrap="square" rtlCol="0">
            <a:spAutoFit/>
          </a:bodyPr>
          <a:lstStyle/>
          <a:p>
            <a:r>
              <a:rPr lang="en-US" altLang="ko-KR" dirty="0">
                <a:latin typeface="나눔스퀘어 Bold" panose="020B0600000101010101" pitchFamily="50" charset="-127"/>
                <a:ea typeface="나눔스퀘어 Bold" panose="020B0600000101010101" pitchFamily="50" charset="-127"/>
              </a:rPr>
              <a:t>2</a:t>
            </a:r>
            <a:r>
              <a:rPr lang="ko-KR" altLang="en-US" dirty="0">
                <a:latin typeface="나눔스퀘어 Bold" panose="020B0600000101010101" pitchFamily="50" charset="-127"/>
                <a:ea typeface="나눔스퀘어 Bold" panose="020B0600000101010101" pitchFamily="50" charset="-127"/>
              </a:rPr>
              <a:t>단계 </a:t>
            </a:r>
            <a:r>
              <a:rPr lang="en-US" altLang="ko-KR" dirty="0">
                <a:latin typeface="나눔스퀘어 Bold" panose="020B0600000101010101" pitchFamily="50" charset="-127"/>
                <a:ea typeface="나눔스퀘어 Bold" panose="020B0600000101010101" pitchFamily="50" charset="-127"/>
              </a:rPr>
              <a:t>: Scaled dot-product attention (</a:t>
            </a:r>
            <a:r>
              <a:rPr lang="ko-KR" altLang="en-US" dirty="0">
                <a:latin typeface="나눔스퀘어 Bold" panose="020B0600000101010101" pitchFamily="50" charset="-127"/>
                <a:ea typeface="나눔스퀘어 Bold" panose="020B0600000101010101" pitchFamily="50" charset="-127"/>
              </a:rPr>
              <a:t>행렬 단위 </a:t>
            </a:r>
            <a:r>
              <a:rPr lang="en-US" altLang="ko-KR" dirty="0">
                <a:latin typeface="나눔스퀘어 Bold" panose="020B0600000101010101" pitchFamily="50" charset="-127"/>
                <a:ea typeface="나눔스퀘어 Bold" panose="020B0600000101010101" pitchFamily="50" charset="-127"/>
              </a:rPr>
              <a:t>view)</a:t>
            </a:r>
          </a:p>
          <a:p>
            <a:endParaRPr lang="ko-KR" altLang="en-US" dirty="0">
              <a:latin typeface="나눔스퀘어 Bold" panose="020B0600000101010101" pitchFamily="50" charset="-127"/>
              <a:ea typeface="나눔스퀘어 Bold" panose="020B0600000101010101" pitchFamily="50" charset="-127"/>
            </a:endParaRPr>
          </a:p>
        </p:txBody>
      </p:sp>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b="8245"/>
          <a:stretch/>
        </p:blipFill>
        <p:spPr bwMode="auto">
          <a:xfrm>
            <a:off x="7339466" y="1507525"/>
            <a:ext cx="4852534" cy="439413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A3FEE4D1-91D0-491F-B502-BFB5FA09BF18}"/>
              </a:ext>
            </a:extLst>
          </p:cNvPr>
          <p:cNvSpPr/>
          <p:nvPr/>
        </p:nvSpPr>
        <p:spPr>
          <a:xfrm>
            <a:off x="7437908" y="2842055"/>
            <a:ext cx="1743161" cy="6463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04EE5B9-5A7F-4A32-ADDE-E50EC2264BCB}"/>
              </a:ext>
            </a:extLst>
          </p:cNvPr>
          <p:cNvSpPr/>
          <p:nvPr/>
        </p:nvSpPr>
        <p:spPr>
          <a:xfrm>
            <a:off x="10241262" y="3437575"/>
            <a:ext cx="1366305" cy="20364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E60B51A7-6301-44EB-813C-7D4F50796DF6}"/>
              </a:ext>
            </a:extLst>
          </p:cNvPr>
          <p:cNvSpPr txBox="1"/>
          <p:nvPr/>
        </p:nvSpPr>
        <p:spPr>
          <a:xfrm>
            <a:off x="1301380" y="5589008"/>
            <a:ext cx="10306187" cy="7954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행렬 단위에서 표현한 </a:t>
            </a:r>
            <a:r>
              <a:rPr lang="en-US" altLang="ko-KR" sz="1600" dirty="0">
                <a:latin typeface="나눔스퀘어 Bold" panose="020B0600000101010101" pitchFamily="50" charset="-127"/>
                <a:ea typeface="나눔스퀘어 Bold" panose="020B0600000101010101" pitchFamily="50" charset="-127"/>
              </a:rPr>
              <a:t>Scaled dot-product attention </a:t>
            </a:r>
            <a:r>
              <a:rPr lang="ko-KR" altLang="en-US" sz="1600" dirty="0">
                <a:latin typeface="나눔스퀘어 Bold" panose="020B0600000101010101" pitchFamily="50" charset="-127"/>
                <a:ea typeface="나눔스퀘어 Bold" panose="020B0600000101010101" pitchFamily="50" charset="-127"/>
              </a:rPr>
              <a:t>과정</a:t>
            </a:r>
            <a:endParaRPr lang="en-US" altLang="ko-KR" sz="1600" dirty="0">
              <a:latin typeface="나눔스퀘어 Bold" panose="020B0600000101010101" pitchFamily="50" charset="-127"/>
              <a:ea typeface="나눔스퀘어 Bold" panose="020B0600000101010101" pitchFamily="50" charset="-127"/>
            </a:endParaRPr>
          </a:p>
          <a:p>
            <a:pPr marL="285750"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Scaled dot-product attention</a:t>
            </a:r>
            <a:r>
              <a:rPr lang="ko-KR" altLang="en-US" sz="1600" dirty="0">
                <a:latin typeface="나눔스퀘어 Bold" panose="020B0600000101010101" pitchFamily="50" charset="-127"/>
                <a:ea typeface="나눔스퀘어 Bold" panose="020B0600000101010101" pitchFamily="50" charset="-127"/>
              </a:rPr>
              <a:t>을 거쳐서 나온 </a:t>
            </a:r>
            <a:r>
              <a:rPr lang="en-US" altLang="ko-KR" sz="1600" dirty="0">
                <a:latin typeface="나눔스퀘어 Bold" panose="020B0600000101010101" pitchFamily="50" charset="-127"/>
                <a:ea typeface="나눔스퀘어 Bold" panose="020B0600000101010101" pitchFamily="50" charset="-127"/>
              </a:rPr>
              <a:t>Attention Value Matrix</a:t>
            </a:r>
            <a:r>
              <a:rPr lang="ko-KR" altLang="en-US" sz="1600" dirty="0">
                <a:latin typeface="나눔스퀘어 Bold" panose="020B0600000101010101" pitchFamily="50" charset="-127"/>
                <a:ea typeface="나눔스퀘어 Bold" panose="020B0600000101010101" pitchFamily="50" charset="-127"/>
              </a:rPr>
              <a:t>는</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입력 행렬의 크기와 동일</a:t>
            </a:r>
            <a:r>
              <a:rPr lang="en-US" altLang="ko-KR" sz="1600" dirty="0">
                <a:latin typeface="나눔스퀘어 Bold" panose="020B0600000101010101" pitchFamily="50" charset="-127"/>
                <a:ea typeface="나눔스퀘어 Bold" panose="020B0600000101010101" pitchFamily="50" charset="-127"/>
              </a:rPr>
              <a:t>!!!</a:t>
            </a:r>
          </a:p>
        </p:txBody>
      </p:sp>
      <p:pic>
        <p:nvPicPr>
          <p:cNvPr id="55298" name="Picture 2" descr="https://wikidocs.net/images/page/31379/transformer16.PNG">
            <a:extLst>
              <a:ext uri="{FF2B5EF4-FFF2-40B4-BE49-F238E27FC236}">
                <a16:creationId xmlns:a16="http://schemas.microsoft.com/office/drawing/2014/main" id="{5BB09077-12F9-42C3-B71E-071A7CCDB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62188"/>
            <a:ext cx="6586751" cy="2056051"/>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D391A408-B259-4C5B-87CE-72EA78E01A3D}"/>
              </a:ext>
            </a:extLst>
          </p:cNvPr>
          <p:cNvPicPr>
            <a:picLocks noChangeAspect="1"/>
          </p:cNvPicPr>
          <p:nvPr/>
        </p:nvPicPr>
        <p:blipFill>
          <a:blip r:embed="rId5"/>
          <a:stretch>
            <a:fillRect/>
          </a:stretch>
        </p:blipFill>
        <p:spPr>
          <a:xfrm>
            <a:off x="912842" y="4210382"/>
            <a:ext cx="5589239" cy="1140093"/>
          </a:xfrm>
          <a:prstGeom prst="rect">
            <a:avLst/>
          </a:prstGeom>
        </p:spPr>
      </p:pic>
      <p:sp>
        <p:nvSpPr>
          <p:cNvPr id="4" name="슬라이드 번호 개체 틀 3">
            <a:extLst>
              <a:ext uri="{FF2B5EF4-FFF2-40B4-BE49-F238E27FC236}">
                <a16:creationId xmlns:a16="http://schemas.microsoft.com/office/drawing/2014/main" id="{0FDEDD80-A54D-4911-841F-EF654A8F5084}"/>
              </a:ext>
            </a:extLst>
          </p:cNvPr>
          <p:cNvSpPr>
            <a:spLocks noGrp="1"/>
          </p:cNvSpPr>
          <p:nvPr>
            <p:ph type="sldNum" sz="quarter" idx="12"/>
          </p:nvPr>
        </p:nvSpPr>
        <p:spPr/>
        <p:txBody>
          <a:bodyPr/>
          <a:lstStyle/>
          <a:p>
            <a:fld id="{8250BAE3-1FED-4EBA-80AA-AF0302E483EE}" type="slidenum">
              <a:rPr lang="ko-KR" altLang="en-US" smtClean="0"/>
              <a:t>54</a:t>
            </a:fld>
            <a:endParaRPr lang="ko-KR" altLang="en-US"/>
          </a:p>
        </p:txBody>
      </p:sp>
    </p:spTree>
    <p:extLst>
      <p:ext uri="{BB962C8B-B14F-4D97-AF65-F5344CB8AC3E}">
        <p14:creationId xmlns:p14="http://schemas.microsoft.com/office/powerpoint/2010/main" val="206288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Multi-head Attention</a:t>
            </a:r>
          </a:p>
        </p:txBody>
      </p:sp>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r="34119" b="30849"/>
          <a:stretch/>
        </p:blipFill>
        <p:spPr bwMode="auto">
          <a:xfrm>
            <a:off x="8686959" y="956345"/>
            <a:ext cx="2851984" cy="4688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0B51A7-6301-44EB-813C-7D4F50796DF6}"/>
              </a:ext>
            </a:extLst>
          </p:cNvPr>
          <p:cNvSpPr txBox="1"/>
          <p:nvPr/>
        </p:nvSpPr>
        <p:spPr>
          <a:xfrm>
            <a:off x="1120629" y="5319252"/>
            <a:ext cx="10306187" cy="11648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행렬의 사이즈</a:t>
            </a:r>
            <a:endParaRPr lang="en-US" altLang="ko-KR" sz="1600" dirty="0">
              <a:latin typeface="나눔스퀘어 Bold" panose="020B0600000101010101" pitchFamily="50" charset="-127"/>
              <a:ea typeface="나눔스퀘어 Bold" panose="020B0600000101010101" pitchFamily="50" charset="-127"/>
            </a:endParaRPr>
          </a:p>
          <a:p>
            <a:pPr marL="742950" lvl="1"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Input </a:t>
            </a:r>
            <a:r>
              <a:rPr lang="ko-KR" altLang="en-US" sz="1600" dirty="0">
                <a:latin typeface="나눔스퀘어 Bold" panose="020B0600000101010101" pitchFamily="50" charset="-127"/>
                <a:ea typeface="나눔스퀘어 Bold" panose="020B0600000101010101" pitchFamily="50" charset="-127"/>
              </a:rPr>
              <a:t>행렬의 사이즈가 </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sequence_length</a:t>
            </a:r>
            <a:r>
              <a:rPr lang="en-US" altLang="ko-KR" sz="1600" dirty="0">
                <a:latin typeface="나눔스퀘어 Bold" panose="020B0600000101010101" pitchFamily="50" charset="-127"/>
                <a:ea typeface="나눔스퀘어 Bold" panose="020B0600000101010101" pitchFamily="50" charset="-127"/>
              </a:rPr>
              <a:t> , </a:t>
            </a:r>
            <a:r>
              <a:rPr lang="en-US" altLang="ko-KR" sz="1600" dirty="0" err="1">
                <a:latin typeface="나눔스퀘어 Bold" panose="020B0600000101010101" pitchFamily="50" charset="-127"/>
                <a:ea typeface="나눔스퀘어 Bold" panose="020B0600000101010101" pitchFamily="50" charset="-127"/>
              </a:rPr>
              <a:t>d_model</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이라면</a:t>
            </a:r>
            <a:r>
              <a:rPr lang="en-US" altLang="ko-KR" sz="1600" dirty="0">
                <a:latin typeface="나눔스퀘어 Bold" panose="020B0600000101010101" pitchFamily="50" charset="-127"/>
                <a:ea typeface="나눔스퀘어 Bold" panose="020B0600000101010101" pitchFamily="50" charset="-127"/>
              </a:rPr>
              <a:t>, </a:t>
            </a:r>
            <a:r>
              <a:rPr lang="en-US" altLang="ko-KR" sz="1600" dirty="0" err="1">
                <a:latin typeface="나눔스퀘어 Bold" panose="020B0600000101010101" pitchFamily="50" charset="-127"/>
                <a:ea typeface="나눔스퀘어 Bold" panose="020B0600000101010101" pitchFamily="50" charset="-127"/>
              </a:rPr>
              <a:t>d_model</a:t>
            </a:r>
            <a:r>
              <a:rPr lang="ko-KR" altLang="en-US" sz="1600" dirty="0">
                <a:latin typeface="나눔스퀘어 Bold" panose="020B0600000101010101" pitchFamily="50" charset="-127"/>
                <a:ea typeface="나눔스퀘어 Bold" panose="020B0600000101010101" pitchFamily="50" charset="-127"/>
              </a:rPr>
              <a:t>은 </a:t>
            </a:r>
            <a:r>
              <a:rPr lang="en-US" altLang="ko-KR" sz="1600" dirty="0">
                <a:latin typeface="나눔스퀘어 Bold" panose="020B0600000101010101" pitchFamily="50" charset="-127"/>
                <a:ea typeface="나눔스퀘어 Bold" panose="020B0600000101010101" pitchFamily="50" charset="-127"/>
              </a:rPr>
              <a:t>head </a:t>
            </a:r>
            <a:r>
              <a:rPr lang="ko-KR" altLang="en-US" sz="1600" dirty="0">
                <a:latin typeface="나눔스퀘어 Bold" panose="020B0600000101010101" pitchFamily="50" charset="-127"/>
                <a:ea typeface="나눔스퀘어 Bold" panose="020B0600000101010101" pitchFamily="50" charset="-127"/>
              </a:rPr>
              <a:t>개수만큼 나뉘어짐</a:t>
            </a:r>
            <a:endParaRPr lang="en-US" altLang="ko-KR" sz="1600" dirty="0">
              <a:latin typeface="나눔스퀘어 Bold" panose="020B0600000101010101" pitchFamily="50" charset="-127"/>
              <a:ea typeface="나눔스퀘어 Bold"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 이를 위해 </a:t>
            </a:r>
            <a:r>
              <a:rPr lang="en-US" altLang="ko-KR" sz="1600" dirty="0">
                <a:latin typeface="나눔스퀘어 Bold" panose="020B0600000101010101" pitchFamily="50" charset="-127"/>
                <a:ea typeface="나눔스퀘어 Bold" panose="020B0600000101010101" pitchFamily="50" charset="-127"/>
              </a:rPr>
              <a:t>Input </a:t>
            </a:r>
            <a:r>
              <a:rPr lang="ko-KR" altLang="en-US" sz="1600" dirty="0">
                <a:latin typeface="나눔스퀘어 Bold" panose="020B0600000101010101" pitchFamily="50" charset="-127"/>
                <a:ea typeface="나눔스퀘어 Bold" panose="020B0600000101010101" pitchFamily="50" charset="-127"/>
              </a:rPr>
              <a:t>행렬에</a:t>
            </a:r>
            <a:r>
              <a:rPr lang="en-US" altLang="ko-KR" sz="1600" dirty="0">
                <a:latin typeface="나눔스퀘어 Bold" panose="020B0600000101010101" pitchFamily="50" charset="-127"/>
                <a:ea typeface="나눔스퀘어 Bold" panose="020B0600000101010101" pitchFamily="50" charset="-127"/>
              </a:rPr>
              <a:t> </a:t>
            </a:r>
            <a:r>
              <a:rPr lang="ko-KR" altLang="en-US" sz="1600" dirty="0">
                <a:latin typeface="나눔스퀘어 Bold" panose="020B0600000101010101" pitchFamily="50" charset="-127"/>
                <a:ea typeface="나눔스퀘어 Bold" panose="020B0600000101010101" pitchFamily="50" charset="-127"/>
              </a:rPr>
              <a:t>곱해지는 </a:t>
            </a:r>
            <a:r>
              <a:rPr lang="en-US" altLang="ko-KR" sz="1600" dirty="0">
                <a:latin typeface="나눔스퀘어 Bold" panose="020B0600000101010101" pitchFamily="50" charset="-127"/>
                <a:ea typeface="나눔스퀘어 Bold" panose="020B0600000101010101" pitchFamily="50" charset="-127"/>
              </a:rPr>
              <a:t>Q, K, V</a:t>
            </a:r>
            <a:r>
              <a:rPr lang="ko-KR" altLang="en-US" sz="1600" dirty="0">
                <a:latin typeface="나눔스퀘어 Bold" panose="020B0600000101010101" pitchFamily="50" charset="-127"/>
                <a:ea typeface="나눔스퀘어 Bold" panose="020B0600000101010101" pitchFamily="50" charset="-127"/>
              </a:rPr>
              <a:t>에 대한 </a:t>
            </a:r>
            <a:r>
              <a:rPr lang="en-US" altLang="ko-KR" sz="1600" dirty="0">
                <a:latin typeface="나눔스퀘어 Bold" panose="020B0600000101010101" pitchFamily="50" charset="-127"/>
                <a:ea typeface="나눔스퀘어 Bold" panose="020B0600000101010101" pitchFamily="50" charset="-127"/>
              </a:rPr>
              <a:t>W </a:t>
            </a:r>
            <a:r>
              <a:rPr lang="ko-KR" altLang="en-US" sz="1600" dirty="0">
                <a:latin typeface="나눔스퀘어 Bold" panose="020B0600000101010101" pitchFamily="50" charset="-127"/>
                <a:ea typeface="나눔스퀘어 Bold" panose="020B0600000101010101" pitchFamily="50" charset="-127"/>
              </a:rPr>
              <a:t>행렬 사이즈는 </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d_model</a:t>
            </a:r>
            <a:r>
              <a:rPr lang="en-US" altLang="ko-KR" sz="1600" dirty="0">
                <a:latin typeface="나눔스퀘어 Bold" panose="020B0600000101010101" pitchFamily="50" charset="-127"/>
                <a:ea typeface="나눔스퀘어 Bold" panose="020B0600000101010101" pitchFamily="50" charset="-127"/>
              </a:rPr>
              <a:t>, </a:t>
            </a:r>
            <a:r>
              <a:rPr lang="en-US" altLang="ko-KR" sz="1600" dirty="0" err="1">
                <a:latin typeface="나눔스퀘어 Bold" panose="020B0600000101010101" pitchFamily="50" charset="-127"/>
                <a:ea typeface="나눔스퀘어 Bold" panose="020B0600000101010101" pitchFamily="50" charset="-127"/>
              </a:rPr>
              <a:t>d_model</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num_heads</a:t>
            </a:r>
            <a:r>
              <a:rPr lang="en-US" altLang="ko-KR" sz="1600" dirty="0">
                <a:latin typeface="나눔스퀘어 Bold" panose="020B0600000101010101" pitchFamily="50" charset="-127"/>
                <a:ea typeface="나눔스퀘어 Bold" panose="020B0600000101010101" pitchFamily="50" charset="-127"/>
              </a:rPr>
              <a:t>)</a:t>
            </a:r>
          </a:p>
        </p:txBody>
      </p:sp>
      <p:pic>
        <p:nvPicPr>
          <p:cNvPr id="57346" name="Picture 2" descr="https://wikidocs.net/images/page/31379/transformer17.PNG">
            <a:extLst>
              <a:ext uri="{FF2B5EF4-FFF2-40B4-BE49-F238E27FC236}">
                <a16:creationId xmlns:a16="http://schemas.microsoft.com/office/drawing/2014/main" id="{9AF481CB-F35C-4946-A249-A85241A8B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629" y="1488244"/>
            <a:ext cx="7229948" cy="399519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3E5B3719-6168-4928-BA9B-B27C79D9ACB9}"/>
              </a:ext>
            </a:extLst>
          </p:cNvPr>
          <p:cNvSpPr/>
          <p:nvPr/>
        </p:nvSpPr>
        <p:spPr>
          <a:xfrm>
            <a:off x="8724188" y="2782669"/>
            <a:ext cx="2814755" cy="169697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876D466F-3F11-4C95-9C0C-0C6EC23F8CDF}"/>
              </a:ext>
            </a:extLst>
          </p:cNvPr>
          <p:cNvSpPr>
            <a:spLocks noGrp="1"/>
          </p:cNvSpPr>
          <p:nvPr>
            <p:ph type="sldNum" sz="quarter" idx="12"/>
          </p:nvPr>
        </p:nvSpPr>
        <p:spPr/>
        <p:txBody>
          <a:bodyPr/>
          <a:lstStyle/>
          <a:p>
            <a:fld id="{8250BAE3-1FED-4EBA-80AA-AF0302E483EE}" type="slidenum">
              <a:rPr lang="ko-KR" altLang="en-US" smtClean="0"/>
              <a:t>55</a:t>
            </a:fld>
            <a:endParaRPr lang="ko-KR" altLang="en-US"/>
          </a:p>
        </p:txBody>
      </p:sp>
    </p:spTree>
    <p:extLst>
      <p:ext uri="{BB962C8B-B14F-4D97-AF65-F5344CB8AC3E}">
        <p14:creationId xmlns:p14="http://schemas.microsoft.com/office/powerpoint/2010/main" val="37559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Multi-head Attention</a:t>
            </a:r>
          </a:p>
        </p:txBody>
      </p:sp>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r="34119" b="30849"/>
          <a:stretch/>
        </p:blipFill>
        <p:spPr bwMode="auto">
          <a:xfrm>
            <a:off x="8686959" y="956345"/>
            <a:ext cx="2851984" cy="4688109"/>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https://wikidocs.net/images/page/31379/transformer17.PNG">
            <a:extLst>
              <a:ext uri="{FF2B5EF4-FFF2-40B4-BE49-F238E27FC236}">
                <a16:creationId xmlns:a16="http://schemas.microsoft.com/office/drawing/2014/main" id="{9AF481CB-F35C-4946-A249-A85241A8B6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48"/>
          <a:stretch/>
        </p:blipFill>
        <p:spPr bwMode="auto">
          <a:xfrm>
            <a:off x="280788" y="1324053"/>
            <a:ext cx="4038069" cy="399519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BB19BC04-5940-4157-A841-F3E207852F07}"/>
              </a:ext>
            </a:extLst>
          </p:cNvPr>
          <p:cNvSpPr/>
          <p:nvPr/>
        </p:nvSpPr>
        <p:spPr>
          <a:xfrm>
            <a:off x="148281" y="1382680"/>
            <a:ext cx="704335" cy="26826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370" name="Picture 2" descr="https://wikidocs.net/images/page/31379/transformer18_final.PNG">
            <a:extLst>
              <a:ext uri="{FF2B5EF4-FFF2-40B4-BE49-F238E27FC236}">
                <a16:creationId xmlns:a16="http://schemas.microsoft.com/office/drawing/2014/main" id="{E122D36C-A5C0-4C8F-9849-EEFE7FED9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5909" y="2570205"/>
            <a:ext cx="3462970" cy="1715403"/>
          </a:xfrm>
          <a:prstGeom prst="rect">
            <a:avLst/>
          </a:prstGeom>
          <a:noFill/>
          <a:extLst>
            <a:ext uri="{909E8E84-426E-40DD-AFC4-6F175D3DCCD1}">
              <a14:hiddenFill xmlns:a14="http://schemas.microsoft.com/office/drawing/2010/main">
                <a:solidFill>
                  <a:srgbClr val="FFFFFF"/>
                </a:solidFill>
              </a14:hiddenFill>
            </a:ext>
          </a:extLst>
        </p:spPr>
      </p:pic>
      <p:sp>
        <p:nvSpPr>
          <p:cNvPr id="4" name="화살표: 오른쪽 3">
            <a:extLst>
              <a:ext uri="{FF2B5EF4-FFF2-40B4-BE49-F238E27FC236}">
                <a16:creationId xmlns:a16="http://schemas.microsoft.com/office/drawing/2014/main" id="{612FC067-B708-481E-8CB0-7C4CD9F06808}"/>
              </a:ext>
            </a:extLst>
          </p:cNvPr>
          <p:cNvSpPr/>
          <p:nvPr/>
        </p:nvSpPr>
        <p:spPr>
          <a:xfrm>
            <a:off x="4153950" y="3315474"/>
            <a:ext cx="457200" cy="426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FBFA13B4-D7AE-47B9-85C6-B15090F270C9}"/>
              </a:ext>
            </a:extLst>
          </p:cNvPr>
          <p:cNvSpPr/>
          <p:nvPr/>
        </p:nvSpPr>
        <p:spPr>
          <a:xfrm>
            <a:off x="9428523" y="2303802"/>
            <a:ext cx="1087077" cy="53280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C3B3338-C7F7-4239-BD6F-077DC0AB4A3F}"/>
              </a:ext>
            </a:extLst>
          </p:cNvPr>
          <p:cNvSpPr txBox="1"/>
          <p:nvPr/>
        </p:nvSpPr>
        <p:spPr>
          <a:xfrm>
            <a:off x="942906" y="5789374"/>
            <a:ext cx="10306187" cy="42344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모두 연결된</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concat</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 </a:t>
            </a:r>
            <a:r>
              <a:rPr lang="ko-KR" altLang="en-US" sz="1600" dirty="0" err="1">
                <a:latin typeface="나눔스퀘어 Bold" panose="020B0600000101010101" pitchFamily="50" charset="-127"/>
                <a:ea typeface="나눔스퀘어 Bold" panose="020B0600000101010101" pitchFamily="50" charset="-127"/>
              </a:rPr>
              <a:t>어텐션</a:t>
            </a:r>
            <a:r>
              <a:rPr lang="ko-KR" altLang="en-US" sz="1600" dirty="0">
                <a:latin typeface="나눔스퀘어 Bold" panose="020B0600000101010101" pitchFamily="50" charset="-127"/>
                <a:ea typeface="나눔스퀘어 Bold" panose="020B0600000101010101" pitchFamily="50" charset="-127"/>
              </a:rPr>
              <a:t> 헤드 행렬의 크기는  </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seq_len</a:t>
            </a:r>
            <a:r>
              <a:rPr lang="en-US" altLang="ko-KR" sz="1600" dirty="0">
                <a:latin typeface="나눔스퀘어 Bold" panose="020B0600000101010101" pitchFamily="50" charset="-127"/>
                <a:ea typeface="나눔스퀘어 Bold" panose="020B0600000101010101" pitchFamily="50" charset="-127"/>
              </a:rPr>
              <a:t>, </a:t>
            </a:r>
            <a:r>
              <a:rPr lang="en-US" altLang="ko-KR" sz="1600" dirty="0" err="1">
                <a:latin typeface="나눔스퀘어 Bold" panose="020B0600000101010101" pitchFamily="50" charset="-127"/>
                <a:ea typeface="나눔스퀘어 Bold" panose="020B0600000101010101" pitchFamily="50" charset="-127"/>
              </a:rPr>
              <a:t>d_model</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 됩니다</a:t>
            </a:r>
            <a:r>
              <a:rPr lang="en-US" altLang="ko-KR" sz="1600" dirty="0">
                <a:latin typeface="나눔스퀘어 Bold" panose="020B0600000101010101" pitchFamily="50" charset="-127"/>
                <a:ea typeface="나눔스퀘어 Bold" panose="020B0600000101010101" pitchFamily="50" charset="-127"/>
              </a:rPr>
              <a:t>.</a:t>
            </a:r>
          </a:p>
        </p:txBody>
      </p:sp>
      <p:sp>
        <p:nvSpPr>
          <p:cNvPr id="6" name="슬라이드 번호 개체 틀 5">
            <a:extLst>
              <a:ext uri="{FF2B5EF4-FFF2-40B4-BE49-F238E27FC236}">
                <a16:creationId xmlns:a16="http://schemas.microsoft.com/office/drawing/2014/main" id="{7B5A7A95-E2FF-4C08-BD49-41680FD296F3}"/>
              </a:ext>
            </a:extLst>
          </p:cNvPr>
          <p:cNvSpPr>
            <a:spLocks noGrp="1"/>
          </p:cNvSpPr>
          <p:nvPr>
            <p:ph type="sldNum" sz="quarter" idx="12"/>
          </p:nvPr>
        </p:nvSpPr>
        <p:spPr/>
        <p:txBody>
          <a:bodyPr/>
          <a:lstStyle/>
          <a:p>
            <a:fld id="{8250BAE3-1FED-4EBA-80AA-AF0302E483EE}" type="slidenum">
              <a:rPr lang="ko-KR" altLang="en-US" smtClean="0"/>
              <a:t>56</a:t>
            </a:fld>
            <a:endParaRPr lang="ko-KR" altLang="en-US"/>
          </a:p>
        </p:txBody>
      </p:sp>
    </p:spTree>
    <p:extLst>
      <p:ext uri="{BB962C8B-B14F-4D97-AF65-F5344CB8AC3E}">
        <p14:creationId xmlns:p14="http://schemas.microsoft.com/office/powerpoint/2010/main" val="130914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Multi-head Attention</a:t>
            </a:r>
          </a:p>
        </p:txBody>
      </p:sp>
      <p:pic>
        <p:nvPicPr>
          <p:cNvPr id="14" name="Picture 4" descr="Attention? Attention!">
            <a:extLst>
              <a:ext uri="{FF2B5EF4-FFF2-40B4-BE49-F238E27FC236}">
                <a16:creationId xmlns:a16="http://schemas.microsoft.com/office/drawing/2014/main" id="{20AD0B3A-7D3A-4EC4-BD71-78BA1A231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0" r="34119" b="30849"/>
          <a:stretch/>
        </p:blipFill>
        <p:spPr bwMode="auto">
          <a:xfrm>
            <a:off x="8686959" y="956345"/>
            <a:ext cx="2851984" cy="468810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BB19BC04-5940-4157-A841-F3E207852F07}"/>
              </a:ext>
            </a:extLst>
          </p:cNvPr>
          <p:cNvSpPr/>
          <p:nvPr/>
        </p:nvSpPr>
        <p:spPr>
          <a:xfrm>
            <a:off x="148281" y="1382680"/>
            <a:ext cx="704335" cy="26826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370" name="Picture 2" descr="https://wikidocs.net/images/page/31379/transformer18_final.PNG">
            <a:extLst>
              <a:ext uri="{FF2B5EF4-FFF2-40B4-BE49-F238E27FC236}">
                <a16:creationId xmlns:a16="http://schemas.microsoft.com/office/drawing/2014/main" id="{E122D36C-A5C0-4C8F-9849-EEFE7FED9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75" y="2285185"/>
            <a:ext cx="2298356" cy="1138504"/>
          </a:xfrm>
          <a:prstGeom prst="rect">
            <a:avLst/>
          </a:prstGeom>
          <a:noFill/>
          <a:extLst>
            <a:ext uri="{909E8E84-426E-40DD-AFC4-6F175D3DCCD1}">
              <a14:hiddenFill xmlns:a14="http://schemas.microsoft.com/office/drawing/2010/main">
                <a:solidFill>
                  <a:srgbClr val="FFFFFF"/>
                </a:solidFill>
              </a14:hiddenFill>
            </a:ext>
          </a:extLst>
        </p:spPr>
      </p:pic>
      <p:sp>
        <p:nvSpPr>
          <p:cNvPr id="4" name="화살표: 오른쪽 3">
            <a:extLst>
              <a:ext uri="{FF2B5EF4-FFF2-40B4-BE49-F238E27FC236}">
                <a16:creationId xmlns:a16="http://schemas.microsoft.com/office/drawing/2014/main" id="{612FC067-B708-481E-8CB0-7C4CD9F06808}"/>
              </a:ext>
            </a:extLst>
          </p:cNvPr>
          <p:cNvSpPr/>
          <p:nvPr/>
        </p:nvSpPr>
        <p:spPr>
          <a:xfrm>
            <a:off x="2727175" y="2724026"/>
            <a:ext cx="457200" cy="426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FBFA13B4-D7AE-47B9-85C6-B15090F270C9}"/>
              </a:ext>
            </a:extLst>
          </p:cNvPr>
          <p:cNvSpPr/>
          <p:nvPr/>
        </p:nvSpPr>
        <p:spPr>
          <a:xfrm>
            <a:off x="9469720" y="1786950"/>
            <a:ext cx="1087077" cy="53280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C3B3338-C7F7-4239-BD6F-077DC0AB4A3F}"/>
              </a:ext>
            </a:extLst>
          </p:cNvPr>
          <p:cNvSpPr txBox="1"/>
          <p:nvPr/>
        </p:nvSpPr>
        <p:spPr>
          <a:xfrm>
            <a:off x="942906" y="5475319"/>
            <a:ext cx="10306187" cy="795474"/>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이에 </a:t>
            </a:r>
            <a:r>
              <a:rPr lang="en-US" altLang="ko-KR" sz="1600" dirty="0">
                <a:latin typeface="나눔스퀘어 Bold" panose="020B0600000101010101" pitchFamily="50" charset="-127"/>
                <a:ea typeface="나눔스퀘어 Bold" panose="020B0600000101010101" pitchFamily="50" charset="-127"/>
              </a:rPr>
              <a:t>W0 </a:t>
            </a:r>
            <a:r>
              <a:rPr lang="ko-KR" altLang="en-US" sz="1600" dirty="0">
                <a:latin typeface="나눔스퀘어 Bold" panose="020B0600000101010101" pitchFamily="50" charset="-127"/>
                <a:ea typeface="나눔스퀘어 Bold" panose="020B0600000101010101" pitchFamily="50" charset="-127"/>
              </a:rPr>
              <a:t>행렬을 곱하여 최종 </a:t>
            </a:r>
            <a:r>
              <a:rPr lang="en-US" altLang="ko-KR" sz="1600" dirty="0">
                <a:latin typeface="나눔스퀘어 Bold" panose="020B0600000101010101" pitchFamily="50" charset="-127"/>
                <a:ea typeface="나눔스퀘어 Bold" panose="020B0600000101010101" pitchFamily="50" charset="-127"/>
              </a:rPr>
              <a:t>multi-head attention</a:t>
            </a:r>
            <a:r>
              <a:rPr lang="ko-KR" altLang="en-US" sz="1600" dirty="0">
                <a:latin typeface="나눔스퀘어 Bold" panose="020B0600000101010101" pitchFamily="50" charset="-127"/>
                <a:ea typeface="나눔스퀘어 Bold" panose="020B0600000101010101" pitchFamily="50" charset="-127"/>
              </a:rPr>
              <a:t>의 </a:t>
            </a:r>
            <a:r>
              <a:rPr lang="en-US" altLang="ko-KR" sz="1600" dirty="0">
                <a:latin typeface="나눔스퀘어 Bold" panose="020B0600000101010101" pitchFamily="50" charset="-127"/>
                <a:ea typeface="나눔스퀘어 Bold" panose="020B0600000101010101" pitchFamily="50" charset="-127"/>
              </a:rPr>
              <a:t>output</a:t>
            </a:r>
            <a:r>
              <a:rPr lang="ko-KR" altLang="en-US" sz="1600" dirty="0">
                <a:latin typeface="나눔스퀘어 Bold" panose="020B0600000101010101" pitchFamily="50" charset="-127"/>
                <a:ea typeface="나눔스퀘어 Bold" panose="020B0600000101010101" pitchFamily="50" charset="-127"/>
              </a:rPr>
              <a:t>을 구합니다</a:t>
            </a:r>
            <a:r>
              <a:rPr lang="en-US" altLang="ko-KR" sz="1600" dirty="0">
                <a:latin typeface="나눔스퀘어 Bold" panose="020B0600000101010101" pitchFamily="50" charset="-127"/>
                <a:ea typeface="나눔스퀘어 Bold" panose="020B0600000101010101" pitchFamily="50" charset="-127"/>
              </a:rPr>
              <a:t>. </a:t>
            </a:r>
          </a:p>
          <a:p>
            <a:pPr marL="742950" lvl="1" indent="-285750">
              <a:lnSpc>
                <a:spcPct val="150000"/>
              </a:lnSpc>
              <a:buFont typeface="Arial" panose="020B0604020202020204" pitchFamily="34" charset="0"/>
              <a:buChar char="•"/>
            </a:pPr>
            <a:r>
              <a:rPr lang="ko-KR" altLang="en-US" sz="1600" dirty="0">
                <a:latin typeface="나눔스퀘어 Bold" panose="020B0600000101010101" pitchFamily="50" charset="-127"/>
                <a:ea typeface="나눔스퀘어 Bold" panose="020B0600000101010101" pitchFamily="50" charset="-127"/>
              </a:rPr>
              <a:t>이때 결과물인 멀티</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헤드 </a:t>
            </a:r>
            <a:r>
              <a:rPr lang="ko-KR" altLang="en-US" sz="1600" dirty="0" err="1">
                <a:latin typeface="나눔스퀘어 Bold" panose="020B0600000101010101" pitchFamily="50" charset="-127"/>
                <a:ea typeface="나눔스퀘어 Bold" panose="020B0600000101010101" pitchFamily="50" charset="-127"/>
              </a:rPr>
              <a:t>어텐션</a:t>
            </a:r>
            <a:r>
              <a:rPr lang="ko-KR" altLang="en-US" sz="1600" dirty="0">
                <a:latin typeface="나눔스퀘어 Bold" panose="020B0600000101010101" pitchFamily="50" charset="-127"/>
                <a:ea typeface="나눔스퀘어 Bold" panose="020B0600000101010101" pitchFamily="50" charset="-127"/>
              </a:rPr>
              <a:t> 행렬은 인코더의 입력이었던 문장 행렬의 </a:t>
            </a:r>
            <a:r>
              <a:rPr lang="en-US" altLang="ko-KR" sz="1600" dirty="0">
                <a:latin typeface="나눔스퀘어 Bold" panose="020B0600000101010101" pitchFamily="50" charset="-127"/>
                <a:ea typeface="나눔스퀘어 Bold" panose="020B0600000101010101" pitchFamily="50" charset="-127"/>
              </a:rPr>
              <a:t>(</a:t>
            </a:r>
            <a:r>
              <a:rPr lang="en-US" altLang="ko-KR" sz="1600" dirty="0" err="1">
                <a:latin typeface="나눔스퀘어 Bold" panose="020B0600000101010101" pitchFamily="50" charset="-127"/>
                <a:ea typeface="나눔스퀘어 Bold" panose="020B0600000101010101" pitchFamily="50" charset="-127"/>
              </a:rPr>
              <a:t>seq_len</a:t>
            </a:r>
            <a:r>
              <a:rPr lang="en-US" altLang="ko-KR" sz="1600" dirty="0">
                <a:latin typeface="나눔스퀘어 Bold" panose="020B0600000101010101" pitchFamily="50" charset="-127"/>
                <a:ea typeface="나눔스퀘어 Bold" panose="020B0600000101010101" pitchFamily="50" charset="-127"/>
              </a:rPr>
              <a:t>, </a:t>
            </a:r>
            <a:r>
              <a:rPr lang="en-US" altLang="ko-KR" sz="1600" dirty="0" err="1">
                <a:latin typeface="나눔스퀘어 Bold" panose="020B0600000101010101" pitchFamily="50" charset="-127"/>
                <a:ea typeface="나눔스퀘어 Bold" panose="020B0600000101010101" pitchFamily="50" charset="-127"/>
              </a:rPr>
              <a:t>dmodel</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 크기와 동일합니다</a:t>
            </a:r>
            <a:r>
              <a:rPr lang="en-US" altLang="ko-KR" sz="1600" dirty="0">
                <a:latin typeface="나눔스퀘어 Bold" panose="020B0600000101010101" pitchFamily="50" charset="-127"/>
                <a:ea typeface="나눔스퀘어 Bold" panose="020B0600000101010101" pitchFamily="50" charset="-127"/>
              </a:rPr>
              <a:t>.</a:t>
            </a:r>
          </a:p>
        </p:txBody>
      </p:sp>
      <p:pic>
        <p:nvPicPr>
          <p:cNvPr id="60418" name="Picture 2" descr="https://wikidocs.net/images/page/31379/transformer19.PNG">
            <a:extLst>
              <a:ext uri="{FF2B5EF4-FFF2-40B4-BE49-F238E27FC236}">
                <a16:creationId xmlns:a16="http://schemas.microsoft.com/office/drawing/2014/main" id="{1F3E3CE1-C52B-4C64-B945-3470E7A899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898" y="2205037"/>
            <a:ext cx="4876800" cy="244792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07E4F606-05A3-4319-9427-5868E0A92E0F}"/>
              </a:ext>
            </a:extLst>
          </p:cNvPr>
          <p:cNvSpPr>
            <a:spLocks noGrp="1"/>
          </p:cNvSpPr>
          <p:nvPr>
            <p:ph type="sldNum" sz="quarter" idx="12"/>
          </p:nvPr>
        </p:nvSpPr>
        <p:spPr/>
        <p:txBody>
          <a:bodyPr/>
          <a:lstStyle/>
          <a:p>
            <a:fld id="{8250BAE3-1FED-4EBA-80AA-AF0302E483EE}" type="slidenum">
              <a:rPr lang="ko-KR" altLang="en-US" smtClean="0"/>
              <a:t>57</a:t>
            </a:fld>
            <a:endParaRPr lang="ko-KR" altLang="en-US"/>
          </a:p>
        </p:txBody>
      </p:sp>
    </p:spTree>
    <p:extLst>
      <p:ext uri="{BB962C8B-B14F-4D97-AF65-F5344CB8AC3E}">
        <p14:creationId xmlns:p14="http://schemas.microsoft.com/office/powerpoint/2010/main" val="42930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descr="image6">
            <a:extLst>
              <a:ext uri="{FF2B5EF4-FFF2-40B4-BE49-F238E27FC236}">
                <a16:creationId xmlns:a16="http://schemas.microsoft.com/office/drawing/2014/main" id="{005C6935-44D1-4D2F-AAE5-CDF8C12BA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958"/>
          <a:stretch/>
        </p:blipFill>
        <p:spPr bwMode="auto">
          <a:xfrm>
            <a:off x="2533159" y="1150143"/>
            <a:ext cx="7125681" cy="2566091"/>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a:t>
            </a:r>
            <a:r>
              <a:rPr lang="ko-KR" altLang="en-US" dirty="0">
                <a:latin typeface="나눔스퀘어 Bold" panose="020B0600000101010101" pitchFamily="50" charset="-127"/>
                <a:ea typeface="나눔스퀘어 Bold" panose="020B0600000101010101" pitchFamily="50" charset="-127"/>
              </a:rPr>
              <a:t> 왜 </a:t>
            </a:r>
            <a:r>
              <a:rPr lang="en-US" altLang="ko-KR" dirty="0">
                <a:latin typeface="나눔스퀘어 Bold" panose="020B0600000101010101" pitchFamily="50" charset="-127"/>
                <a:ea typeface="나눔스퀘어 Bold" panose="020B0600000101010101" pitchFamily="50" charset="-127"/>
              </a:rPr>
              <a:t>Multi-head </a:t>
            </a:r>
            <a:r>
              <a:rPr lang="ko-KR" altLang="en-US" dirty="0">
                <a:latin typeface="나눔스퀘어 Bold" panose="020B0600000101010101" pitchFamily="50" charset="-127"/>
                <a:ea typeface="나눔스퀘어 Bold" panose="020B0600000101010101" pitchFamily="50" charset="-127"/>
              </a:rPr>
              <a:t>를 사용할까</a:t>
            </a:r>
            <a:r>
              <a:rPr lang="en-US" altLang="ko-KR" dirty="0">
                <a:latin typeface="나눔스퀘어 Bold" panose="020B0600000101010101" pitchFamily="50" charset="-127"/>
                <a:ea typeface="나눔스퀘어 Bold" panose="020B0600000101010101" pitchFamily="50" charset="-127"/>
              </a:rPr>
              <a:t>?</a:t>
            </a:r>
          </a:p>
        </p:txBody>
      </p:sp>
      <p:sp>
        <p:nvSpPr>
          <p:cNvPr id="2" name="TextBox 1">
            <a:extLst>
              <a:ext uri="{FF2B5EF4-FFF2-40B4-BE49-F238E27FC236}">
                <a16:creationId xmlns:a16="http://schemas.microsoft.com/office/drawing/2014/main" id="{E60B51A7-6301-44EB-813C-7D4F50796DF6}"/>
              </a:ext>
            </a:extLst>
          </p:cNvPr>
          <p:cNvSpPr txBox="1"/>
          <p:nvPr/>
        </p:nvSpPr>
        <p:spPr>
          <a:xfrm>
            <a:off x="1301380" y="5707857"/>
            <a:ext cx="10306187" cy="7954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Attention Map</a:t>
            </a:r>
            <a:r>
              <a:rPr lang="ko-KR" altLang="en-US" sz="1600" dirty="0">
                <a:latin typeface="나눔스퀘어 Bold" panose="020B0600000101010101" pitchFamily="50" charset="-127"/>
                <a:ea typeface="나눔스퀘어 Bold" panose="020B0600000101010101" pitchFamily="50" charset="-127"/>
              </a:rPr>
              <a:t> 시각화 한 결과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위 그림은 </a:t>
            </a:r>
            <a:r>
              <a:rPr lang="en-US" altLang="ko-KR" sz="1600" dirty="0">
                <a:latin typeface="나눔스퀘어 Bold" panose="020B0600000101010101" pitchFamily="50" charset="-127"/>
                <a:ea typeface="나눔스퀘어 Bold" panose="020B0600000101010101" pitchFamily="50" charset="-127"/>
              </a:rPr>
              <a:t>Encoder</a:t>
            </a:r>
            <a:r>
              <a:rPr lang="ko-KR" altLang="en-US" sz="1600" dirty="0">
                <a:latin typeface="나눔스퀘어 Bold" panose="020B0600000101010101" pitchFamily="50" charset="-127"/>
                <a:ea typeface="나눔스퀘어 Bold" panose="020B0600000101010101" pitchFamily="50" charset="-127"/>
              </a:rPr>
              <a:t>에서의 </a:t>
            </a:r>
            <a:r>
              <a:rPr lang="en-US" altLang="ko-KR" sz="1600" dirty="0">
                <a:latin typeface="나눔스퀘어 Bold" panose="020B0600000101010101" pitchFamily="50" charset="-127"/>
                <a:ea typeface="나눔스퀘어 Bold" panose="020B0600000101010101" pitchFamily="50" charset="-127"/>
              </a:rPr>
              <a:t>Self-Attention)</a:t>
            </a:r>
          </a:p>
          <a:p>
            <a:pPr marL="285750"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Multi-head Attention</a:t>
            </a:r>
            <a:r>
              <a:rPr lang="ko-KR" altLang="en-US" sz="1600" dirty="0">
                <a:latin typeface="나눔스퀘어 Bold" panose="020B0600000101010101" pitchFamily="50" charset="-127"/>
                <a:ea typeface="나눔스퀘어 Bold" panose="020B0600000101010101" pitchFamily="50" charset="-127"/>
              </a:rPr>
              <a:t>을 병렬로 수행하여 다양한 시각으로 </a:t>
            </a:r>
            <a:r>
              <a:rPr lang="en-US" altLang="ko-KR" sz="1600" dirty="0">
                <a:latin typeface="나눔스퀘어 Bold" panose="020B0600000101010101" pitchFamily="50" charset="-127"/>
                <a:ea typeface="나눔스퀘어 Bold" panose="020B0600000101010101" pitchFamily="50" charset="-127"/>
              </a:rPr>
              <a:t>Attention</a:t>
            </a:r>
            <a:r>
              <a:rPr lang="ko-KR" altLang="en-US" sz="1600" dirty="0">
                <a:latin typeface="나눔스퀘어 Bold" panose="020B0600000101010101" pitchFamily="50" charset="-127"/>
                <a:ea typeface="나눔스퀘어 Bold" panose="020B0600000101010101" pitchFamily="50" charset="-127"/>
              </a:rPr>
              <a:t>을 다르게 학습할 수 있습니다</a:t>
            </a:r>
            <a:endParaRPr lang="en-US" altLang="ko-KR" sz="1600" dirty="0">
              <a:latin typeface="나눔스퀘어 Bold" panose="020B0600000101010101" pitchFamily="50" charset="-127"/>
              <a:ea typeface="나눔스퀘어 Bold" panose="020B0600000101010101" pitchFamily="50" charset="-127"/>
            </a:endParaRPr>
          </a:p>
        </p:txBody>
      </p:sp>
      <p:pic>
        <p:nvPicPr>
          <p:cNvPr id="15" name="Picture 4" descr="image6">
            <a:extLst>
              <a:ext uri="{FF2B5EF4-FFF2-40B4-BE49-F238E27FC236}">
                <a16:creationId xmlns:a16="http://schemas.microsoft.com/office/drawing/2014/main" id="{043A4D38-46AA-4C9C-9060-D7521FD248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226"/>
          <a:stretch/>
        </p:blipFill>
        <p:spPr bwMode="auto">
          <a:xfrm>
            <a:off x="2584409" y="3716234"/>
            <a:ext cx="7125681" cy="1899082"/>
          </a:xfrm>
          <a:prstGeom prst="rect">
            <a:avLst/>
          </a:prstGeom>
          <a:noFill/>
          <a:extLst>
            <a:ext uri="{909E8E84-426E-40DD-AFC4-6F175D3DCCD1}">
              <a14:hiddenFill xmlns:a14="http://schemas.microsoft.com/office/drawing/2010/main">
                <a:solidFill>
                  <a:srgbClr val="FFFFFF"/>
                </a:solidFill>
              </a14:hiddenFill>
            </a:ext>
          </a:extLst>
        </p:spPr>
      </p:pic>
      <p:pic>
        <p:nvPicPr>
          <p:cNvPr id="59398" name="Picture 6" descr="cerberus">
            <a:extLst>
              <a:ext uri="{FF2B5EF4-FFF2-40B4-BE49-F238E27FC236}">
                <a16:creationId xmlns:a16="http://schemas.microsoft.com/office/drawing/2014/main" id="{6F93BB67-CDE1-4669-9872-A5B308B66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559" y="222544"/>
            <a:ext cx="5183531" cy="5343846"/>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5BBDD268-4DEF-4446-867B-72D5CDC6CC8E}"/>
              </a:ext>
            </a:extLst>
          </p:cNvPr>
          <p:cNvSpPr>
            <a:spLocks noGrp="1"/>
          </p:cNvSpPr>
          <p:nvPr>
            <p:ph type="sldNum" sz="quarter" idx="12"/>
          </p:nvPr>
        </p:nvSpPr>
        <p:spPr/>
        <p:txBody>
          <a:bodyPr/>
          <a:lstStyle/>
          <a:p>
            <a:fld id="{8250BAE3-1FED-4EBA-80AA-AF0302E483EE}" type="slidenum">
              <a:rPr lang="ko-KR" altLang="en-US" smtClean="0"/>
              <a:t>58</a:t>
            </a:fld>
            <a:endParaRPr lang="ko-KR" altLang="en-US"/>
          </a:p>
        </p:txBody>
      </p:sp>
    </p:spTree>
    <p:extLst>
      <p:ext uri="{BB962C8B-B14F-4D97-AF65-F5344CB8AC3E}">
        <p14:creationId xmlns:p14="http://schemas.microsoft.com/office/powerpoint/2010/main" val="8010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fade">
                                      <p:cBhvr>
                                        <p:cTn id="7"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142129"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Residual Connection</a:t>
            </a:r>
          </a:p>
        </p:txBody>
      </p:sp>
      <p:pic>
        <p:nvPicPr>
          <p:cNvPr id="12" name="Picture 2" descr="Transformer 이해하기 - Attention is All You Need - hryang Blog">
            <a:extLst>
              <a:ext uri="{FF2B5EF4-FFF2-40B4-BE49-F238E27FC236}">
                <a16:creationId xmlns:a16="http://schemas.microsoft.com/office/drawing/2014/main" id="{83A8B6A8-01E4-4540-ABB6-6C4490295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748F4E3-E0FC-4B58-8FC8-96281C39E127}"/>
              </a:ext>
            </a:extLst>
          </p:cNvPr>
          <p:cNvSpPr/>
          <p:nvPr/>
        </p:nvSpPr>
        <p:spPr>
          <a:xfrm>
            <a:off x="7512908" y="3705208"/>
            <a:ext cx="1569308" cy="11386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8FF88B8-E1B2-4358-9B9C-8EBC756BDD37}"/>
              </a:ext>
            </a:extLst>
          </p:cNvPr>
          <p:cNvPicPr>
            <a:picLocks noChangeAspect="1"/>
          </p:cNvPicPr>
          <p:nvPr/>
        </p:nvPicPr>
        <p:blipFill>
          <a:blip r:embed="rId4"/>
          <a:stretch>
            <a:fillRect/>
          </a:stretch>
        </p:blipFill>
        <p:spPr>
          <a:xfrm>
            <a:off x="1009075" y="2054274"/>
            <a:ext cx="2265465" cy="2675592"/>
          </a:xfrm>
          <a:prstGeom prst="rect">
            <a:avLst/>
          </a:prstGeom>
        </p:spPr>
      </p:pic>
      <p:pic>
        <p:nvPicPr>
          <p:cNvPr id="4" name="그림 3">
            <a:extLst>
              <a:ext uri="{FF2B5EF4-FFF2-40B4-BE49-F238E27FC236}">
                <a16:creationId xmlns:a16="http://schemas.microsoft.com/office/drawing/2014/main" id="{34EF0E1F-6C9A-4530-B01E-44A9CBAD463B}"/>
              </a:ext>
            </a:extLst>
          </p:cNvPr>
          <p:cNvPicPr>
            <a:picLocks noChangeAspect="1"/>
          </p:cNvPicPr>
          <p:nvPr/>
        </p:nvPicPr>
        <p:blipFill>
          <a:blip r:embed="rId5"/>
          <a:stretch>
            <a:fillRect/>
          </a:stretch>
        </p:blipFill>
        <p:spPr>
          <a:xfrm>
            <a:off x="90789" y="2285527"/>
            <a:ext cx="7318520" cy="2213086"/>
          </a:xfrm>
          <a:prstGeom prst="rect">
            <a:avLst/>
          </a:prstGeom>
        </p:spPr>
      </p:pic>
      <p:sp>
        <p:nvSpPr>
          <p:cNvPr id="5" name="TextBox 4">
            <a:extLst>
              <a:ext uri="{FF2B5EF4-FFF2-40B4-BE49-F238E27FC236}">
                <a16:creationId xmlns:a16="http://schemas.microsoft.com/office/drawing/2014/main" id="{621949B5-2EB4-417D-A196-1F97E7AC1B80}"/>
              </a:ext>
            </a:extLst>
          </p:cNvPr>
          <p:cNvSpPr txBox="1"/>
          <p:nvPr/>
        </p:nvSpPr>
        <p:spPr>
          <a:xfrm>
            <a:off x="381000" y="5061770"/>
            <a:ext cx="6615800" cy="1164806"/>
          </a:xfrm>
          <a:prstGeom prst="rect">
            <a:avLst/>
          </a:prstGeom>
          <a:noFill/>
        </p:spPr>
        <p:txBody>
          <a:bodyPr wrap="square" rtlCol="0">
            <a:spAutoFit/>
          </a:bodyPr>
          <a:lstStyle/>
          <a:p>
            <a:pPr marL="285750" indent="-285750">
              <a:lnSpc>
                <a:spcPct val="150000"/>
              </a:lnSpc>
              <a:buFontTx/>
              <a:buChar char="-"/>
            </a:pPr>
            <a:r>
              <a:rPr lang="en-US" altLang="ko-KR" sz="1600" dirty="0" err="1">
                <a:latin typeface="나눔스퀘어" panose="020B0600000101010101" pitchFamily="50" charset="-127"/>
                <a:ea typeface="나눔스퀘어" panose="020B0600000101010101" pitchFamily="50" charset="-127"/>
              </a:rPr>
              <a:t>ResNet</a:t>
            </a:r>
            <a:r>
              <a:rPr lang="ko-KR" altLang="en-US" sz="1600" dirty="0">
                <a:latin typeface="나눔스퀘어" panose="020B0600000101010101" pitchFamily="50" charset="-127"/>
                <a:ea typeface="나눔스퀘어" panose="020B0600000101010101" pitchFamily="50" charset="-127"/>
              </a:rPr>
              <a:t>에서 나온 개념으로</a:t>
            </a:r>
            <a:r>
              <a:rPr lang="en-US" altLang="ko-KR" sz="1600" dirty="0">
                <a:latin typeface="나눔스퀘어" panose="020B0600000101010101" pitchFamily="50" charset="-127"/>
                <a:ea typeface="나눔스퀘어" panose="020B0600000101010101" pitchFamily="50" charset="-127"/>
              </a:rPr>
              <a:t>, </a:t>
            </a:r>
            <a:r>
              <a:rPr lang="ko-KR" altLang="en-US" sz="1600" dirty="0" err="1">
                <a:latin typeface="나눔스퀘어" panose="020B0600000101010101" pitchFamily="50" charset="-127"/>
                <a:ea typeface="나눔스퀘어" panose="020B0600000101010101" pitchFamily="50" charset="-127"/>
              </a:rPr>
              <a:t>입력값을</a:t>
            </a:r>
            <a:r>
              <a:rPr lang="ko-KR" altLang="en-US" sz="1600" dirty="0">
                <a:latin typeface="나눔스퀘어" panose="020B0600000101010101" pitchFamily="50" charset="-127"/>
                <a:ea typeface="나눔스퀘어" panose="020B0600000101010101" pitchFamily="50" charset="-127"/>
              </a:rPr>
              <a:t> </a:t>
            </a:r>
            <a:r>
              <a:rPr lang="ko-KR" altLang="en-US" sz="1600" dirty="0" err="1">
                <a:latin typeface="나눔스퀘어" panose="020B0600000101010101" pitchFamily="50" charset="-127"/>
                <a:ea typeface="나눔스퀘어" panose="020B0600000101010101" pitchFamily="50" charset="-127"/>
              </a:rPr>
              <a:t>출력값에</a:t>
            </a:r>
            <a:r>
              <a:rPr lang="ko-KR" altLang="en-US" sz="1600" dirty="0">
                <a:latin typeface="나눔스퀘어" panose="020B0600000101010101" pitchFamily="50" charset="-127"/>
                <a:ea typeface="나눔스퀘어" panose="020B0600000101010101" pitchFamily="50" charset="-127"/>
              </a:rPr>
              <a:t> 다시 더해서 반환하는 방법</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일반적인 </a:t>
            </a:r>
            <a:r>
              <a:rPr lang="en-US" altLang="ko-KR" sz="1600" dirty="0">
                <a:latin typeface="나눔스퀘어" panose="020B0600000101010101" pitchFamily="50" charset="-127"/>
                <a:ea typeface="나눔스퀘어" panose="020B0600000101010101" pitchFamily="50" charset="-127"/>
              </a:rPr>
              <a:t>Ensemble</a:t>
            </a:r>
            <a:r>
              <a:rPr lang="ko-KR" altLang="en-US" sz="1600" dirty="0">
                <a:latin typeface="나눔스퀘어" panose="020B0600000101010101" pitchFamily="50" charset="-127"/>
                <a:ea typeface="나눔스퀘어" panose="020B0600000101010101" pitchFamily="50" charset="-127"/>
              </a:rPr>
              <a:t>과 같은 효과를 낸다고 함</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en-US" altLang="ko-KR" sz="1600" dirty="0">
                <a:latin typeface="나눔스퀘어" panose="020B0600000101010101" pitchFamily="50" charset="-127"/>
                <a:ea typeface="나눔스퀘어" panose="020B0600000101010101" pitchFamily="50" charset="-127"/>
              </a:rPr>
              <a:t>Vanishing Gradient </a:t>
            </a:r>
            <a:r>
              <a:rPr lang="ko-KR" altLang="en-US" sz="1600" dirty="0">
                <a:latin typeface="나눔스퀘어" panose="020B0600000101010101" pitchFamily="50" charset="-127"/>
                <a:ea typeface="나눔스퀘어" panose="020B0600000101010101" pitchFamily="50" charset="-127"/>
              </a:rPr>
              <a:t>문제 해결에 도움을 준다고 함</a:t>
            </a:r>
          </a:p>
        </p:txBody>
      </p:sp>
      <p:sp>
        <p:nvSpPr>
          <p:cNvPr id="6" name="슬라이드 번호 개체 틀 5">
            <a:extLst>
              <a:ext uri="{FF2B5EF4-FFF2-40B4-BE49-F238E27FC236}">
                <a16:creationId xmlns:a16="http://schemas.microsoft.com/office/drawing/2014/main" id="{2AAEBFC2-D6A5-46FF-9969-FF4EF0F36515}"/>
              </a:ext>
            </a:extLst>
          </p:cNvPr>
          <p:cNvSpPr>
            <a:spLocks noGrp="1"/>
          </p:cNvSpPr>
          <p:nvPr>
            <p:ph type="sldNum" sz="quarter" idx="12"/>
          </p:nvPr>
        </p:nvSpPr>
        <p:spPr/>
        <p:txBody>
          <a:bodyPr/>
          <a:lstStyle/>
          <a:p>
            <a:fld id="{8250BAE3-1FED-4EBA-80AA-AF0302E483EE}" type="slidenum">
              <a:rPr lang="ko-KR" altLang="en-US" smtClean="0"/>
              <a:t>59</a:t>
            </a:fld>
            <a:endParaRPr lang="ko-KR" altLang="en-US"/>
          </a:p>
        </p:txBody>
      </p:sp>
    </p:spTree>
    <p:extLst>
      <p:ext uri="{BB962C8B-B14F-4D97-AF65-F5344CB8AC3E}">
        <p14:creationId xmlns:p14="http://schemas.microsoft.com/office/powerpoint/2010/main" val="379330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114653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Encoder – Decoder </a:t>
            </a:r>
            <a:r>
              <a:rPr lang="ko-KR" altLang="en-US" dirty="0">
                <a:latin typeface="나눔스퀘어 Bold" panose="020B0600000101010101" pitchFamily="50" charset="-127"/>
                <a:ea typeface="나눔스퀘어 Bold" panose="020B0600000101010101" pitchFamily="50" charset="-127"/>
              </a:rPr>
              <a:t>구조</a:t>
            </a:r>
            <a:endParaRPr lang="en-US" altLang="ko-KR" dirty="0">
              <a:latin typeface="나눔스퀘어 Bold" panose="020B0600000101010101" pitchFamily="50" charset="-127"/>
              <a:ea typeface="나눔스퀘어 Bold" panose="020B0600000101010101" pitchFamily="50" charset="-127"/>
            </a:endParaRPr>
          </a:p>
          <a:p>
            <a:pPr>
              <a:lnSpc>
                <a:spcPct val="130000"/>
              </a:lnSpc>
            </a:pPr>
            <a:br>
              <a:rPr lang="en-US" altLang="ko-KR" dirty="0">
                <a:latin typeface="나눔스퀘어 Bold" panose="020B0600000101010101" pitchFamily="50" charset="-127"/>
                <a:ea typeface="나눔스퀘어 Bold" panose="020B0600000101010101" pitchFamily="50" charset="-127"/>
              </a:rPr>
            </a:br>
            <a:endParaRPr lang="en-US" altLang="ko-KR"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302BAC8F-20C0-4099-BFFB-115BC9D0775B}"/>
              </a:ext>
            </a:extLst>
          </p:cNvPr>
          <p:cNvSpPr txBox="1"/>
          <p:nvPr/>
        </p:nvSpPr>
        <p:spPr>
          <a:xfrm>
            <a:off x="1066800" y="3228936"/>
            <a:ext cx="10058400" cy="3232873"/>
          </a:xfrm>
          <a:prstGeom prst="rect">
            <a:avLst/>
          </a:prstGeom>
          <a:noFill/>
        </p:spPr>
        <p:txBody>
          <a:bodyPr wrap="square" rtlCol="0">
            <a:spAutoFit/>
          </a:bodyPr>
          <a:lstStyle/>
          <a:p>
            <a:pPr marL="285750" indent="-285750">
              <a:lnSpc>
                <a:spcPct val="130000"/>
              </a:lnSpc>
              <a:buFontTx/>
              <a:buChar char="-"/>
            </a:pPr>
            <a:r>
              <a:rPr lang="en-US" altLang="ko-KR" sz="1600" dirty="0">
                <a:solidFill>
                  <a:schemeClr val="accent6"/>
                </a:solidFill>
                <a:latin typeface="나눔스퀘어_ac Bold" panose="020B0600000101010101" pitchFamily="50" charset="-127"/>
                <a:ea typeface="나눔스퀘어_ac Bold" panose="020B0600000101010101" pitchFamily="50" charset="-127"/>
              </a:rPr>
              <a:t>Encoder</a:t>
            </a: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입력 시퀀스를 순차적으로 입력 받은 후 이 모든 단어 정보들을 하나의 벡터</a:t>
            </a:r>
            <a:r>
              <a:rPr lang="en-US" altLang="ko-KR" sz="1400" dirty="0">
                <a:latin typeface="나눔스퀘어" panose="020B0600000101010101" pitchFamily="50" charset="-127"/>
                <a:ea typeface="나눔스퀘어" panose="020B0600000101010101" pitchFamily="50" charset="-127"/>
              </a:rPr>
              <a:t>(context vector)</a:t>
            </a:r>
            <a:r>
              <a:rPr lang="ko-KR" altLang="en-US" sz="1400" dirty="0">
                <a:latin typeface="나눔스퀘어" panose="020B0600000101010101" pitchFamily="50" charset="-127"/>
                <a:ea typeface="나눔스퀘어" panose="020B0600000101010101" pitchFamily="50" charset="-127"/>
              </a:rPr>
              <a:t>로 압축</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입력된 정보를 어떻게 표현할 것인지 </a:t>
            </a:r>
            <a:r>
              <a:rPr lang="ko-KR" altLang="en-US" sz="1400" b="1" dirty="0">
                <a:latin typeface="나눔스퀘어" panose="020B0600000101010101" pitchFamily="50" charset="-127"/>
                <a:ea typeface="나눔스퀘어" panose="020B0600000101010101" pitchFamily="50" charset="-127"/>
              </a:rPr>
              <a:t>＂이해</a:t>
            </a:r>
            <a:r>
              <a:rPr lang="en-US" altLang="ko-KR" sz="1400" b="1" dirty="0">
                <a:latin typeface="나눔스퀘어" panose="020B0600000101010101" pitchFamily="50" charset="-127"/>
                <a:ea typeface="나눔스퀘어" panose="020B0600000101010101" pitchFamily="50" charset="-127"/>
              </a:rPr>
              <a:t>”</a:t>
            </a:r>
            <a:r>
              <a:rPr lang="ko-KR" altLang="en-US" sz="1400" dirty="0">
                <a:latin typeface="나눔스퀘어" panose="020B0600000101010101" pitchFamily="50" charset="-127"/>
                <a:ea typeface="나눔스퀘어" panose="020B0600000101010101" pitchFamily="50" charset="-127"/>
              </a:rPr>
              <a:t>하여 취합하는 역할</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r>
              <a:rPr lang="en-US" altLang="ko-KR" sz="1400" dirty="0">
                <a:latin typeface="나눔스퀘어" panose="020B0600000101010101" pitchFamily="50" charset="-127"/>
                <a:ea typeface="나눔스퀘어" panose="020B0600000101010101" pitchFamily="50" charset="-127"/>
              </a:rPr>
              <a:t>context vector ?</a:t>
            </a:r>
          </a:p>
          <a:p>
            <a:pPr marL="1200150" lvl="2" indent="-285750">
              <a:lnSpc>
                <a:spcPct val="130000"/>
              </a:lnSpc>
              <a:buFontTx/>
              <a:buChar char="-"/>
            </a:pPr>
            <a:r>
              <a:rPr lang="ko-KR" altLang="en-US" sz="1400" dirty="0"/>
              <a:t>인코더 </a:t>
            </a:r>
            <a:r>
              <a:rPr lang="en-US" altLang="ko-KR" sz="1400" dirty="0"/>
              <a:t>RNN </a:t>
            </a:r>
            <a:r>
              <a:rPr lang="ko-KR" altLang="en-US" sz="1400" dirty="0"/>
              <a:t>셀의 마지막 시점의 </a:t>
            </a:r>
            <a:r>
              <a:rPr lang="en-US" altLang="ko-KR" sz="1400" dirty="0"/>
              <a:t>hidden state vector</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endParaRPr lang="en-US" altLang="ko-KR" sz="1400" dirty="0">
              <a:latin typeface="나눔스퀘어" panose="020B0600000101010101" pitchFamily="50" charset="-127"/>
              <a:ea typeface="나눔스퀘어" panose="020B0600000101010101" pitchFamily="50" charset="-127"/>
            </a:endParaRPr>
          </a:p>
          <a:p>
            <a:pPr marL="285750" indent="-285750">
              <a:lnSpc>
                <a:spcPct val="130000"/>
              </a:lnSpc>
              <a:buFontTx/>
              <a:buChar char="-"/>
            </a:pPr>
            <a:r>
              <a:rPr lang="en-US" altLang="ko-KR" sz="1600" dirty="0">
                <a:solidFill>
                  <a:srgbClr val="7030A0"/>
                </a:solidFill>
                <a:latin typeface="나눔스퀘어 Bold" panose="020B0600000101010101" pitchFamily="50" charset="-127"/>
                <a:ea typeface="나눔스퀘어 Bold" panose="020B0600000101010101" pitchFamily="50" charset="-127"/>
              </a:rPr>
              <a:t>Decoder</a:t>
            </a: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입력 시퀀스의 정보를 압축한 </a:t>
            </a:r>
            <a:r>
              <a:rPr lang="en-US" altLang="ko-KR" sz="1400" dirty="0">
                <a:latin typeface="나눔스퀘어" panose="020B0600000101010101" pitchFamily="50" charset="-127"/>
                <a:ea typeface="나눔스퀘어" panose="020B0600000101010101" pitchFamily="50" charset="-127"/>
              </a:rPr>
              <a:t>context vector</a:t>
            </a:r>
            <a:r>
              <a:rPr lang="ko-KR" altLang="en-US" sz="1400" dirty="0">
                <a:latin typeface="나눔스퀘어" panose="020B0600000101010101" pitchFamily="50" charset="-127"/>
                <a:ea typeface="나눔스퀘어" panose="020B0600000101010101" pitchFamily="50" charset="-127"/>
              </a:rPr>
              <a:t>를 전달 받음</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r>
              <a:rPr lang="en-US" altLang="ko-KR" sz="1400" dirty="0">
                <a:latin typeface="나눔스퀘어" panose="020B0600000101010101" pitchFamily="50" charset="-127"/>
                <a:ea typeface="나눔스퀘어" panose="020B0600000101010101" pitchFamily="50" charset="-127"/>
              </a:rPr>
              <a:t>context vector</a:t>
            </a:r>
            <a:r>
              <a:rPr lang="ko-KR" altLang="en-US" sz="1400" dirty="0">
                <a:latin typeface="나눔스퀘어" panose="020B0600000101010101" pitchFamily="50" charset="-127"/>
                <a:ea typeface="나눔스퀘어" panose="020B0600000101010101" pitchFamily="50" charset="-127"/>
              </a:rPr>
              <a:t>를 이용해 생성한 시퀀스 아이템을 </a:t>
            </a:r>
            <a:r>
              <a:rPr lang="en-US" altLang="ko-KR" sz="1400" dirty="0">
                <a:latin typeface="나눔스퀘어" panose="020B0600000101010101" pitchFamily="50" charset="-127"/>
                <a:ea typeface="나눔스퀘어" panose="020B0600000101010101" pitchFamily="50" charset="-127"/>
              </a:rPr>
              <a:t>1</a:t>
            </a:r>
            <a:r>
              <a:rPr lang="ko-KR" altLang="en-US" sz="1400" dirty="0">
                <a:latin typeface="나눔스퀘어" panose="020B0600000101010101" pitchFamily="50" charset="-127"/>
                <a:ea typeface="나눔스퀘어" panose="020B0600000101010101" pitchFamily="50" charset="-127"/>
              </a:rPr>
              <a:t>개씩 순차적으로 출력</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인코더가 압축한 정보를 잘 풀어서 출력을 </a:t>
            </a:r>
            <a:r>
              <a:rPr lang="ko-KR" altLang="en-US" sz="1400" b="1" dirty="0">
                <a:latin typeface="나눔스퀘어" panose="020B0600000101010101" pitchFamily="50" charset="-127"/>
                <a:ea typeface="나눔스퀘어" panose="020B0600000101010101" pitchFamily="50" charset="-127"/>
              </a:rPr>
              <a:t>＂생성</a:t>
            </a:r>
            <a:r>
              <a:rPr lang="en-US" altLang="ko-KR" sz="1400" b="1" dirty="0">
                <a:latin typeface="나눔스퀘어" panose="020B0600000101010101" pitchFamily="50" charset="-127"/>
                <a:ea typeface="나눔스퀘어" panose="020B0600000101010101" pitchFamily="50" charset="-127"/>
              </a:rPr>
              <a:t>”</a:t>
            </a:r>
            <a:r>
              <a:rPr lang="ko-KR" altLang="en-US" sz="1400" dirty="0">
                <a:latin typeface="나눔스퀘어" panose="020B0600000101010101" pitchFamily="50" charset="-127"/>
                <a:ea typeface="나눔스퀘어" panose="020B0600000101010101" pitchFamily="50" charset="-127"/>
              </a:rPr>
              <a:t>하는</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역할</a:t>
            </a:r>
            <a:endParaRPr lang="en-US" altLang="ko-KR" sz="1400" dirty="0">
              <a:latin typeface="나눔스퀘어" panose="020B0600000101010101" pitchFamily="50" charset="-127"/>
              <a:ea typeface="나눔스퀘어" panose="020B0600000101010101" pitchFamily="50" charset="-127"/>
            </a:endParaRPr>
          </a:p>
          <a:p>
            <a:pPr marL="742950" lvl="1" indent="-285750">
              <a:lnSpc>
                <a:spcPct val="130000"/>
              </a:lnSpc>
              <a:buFontTx/>
              <a:buChar char="-"/>
            </a:pPr>
            <a:endParaRPr lang="en-US" altLang="ko-KR" sz="1400" dirty="0">
              <a:latin typeface="나눔스퀘어" panose="020B0600000101010101" pitchFamily="50" charset="-127"/>
              <a:ea typeface="나눔스퀘어" panose="020B0600000101010101" pitchFamily="50" charset="-127"/>
            </a:endParaRPr>
          </a:p>
        </p:txBody>
      </p:sp>
      <p:pic>
        <p:nvPicPr>
          <p:cNvPr id="15" name="seq2seq_3">
            <a:hlinkClick r:id="" action="ppaction://media"/>
            <a:extLst>
              <a:ext uri="{FF2B5EF4-FFF2-40B4-BE49-F238E27FC236}">
                <a16:creationId xmlns:a16="http://schemas.microsoft.com/office/drawing/2014/main" id="{BDCBFC23-BB04-4FB3-B402-5641250A14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925" y="1472461"/>
            <a:ext cx="7296150" cy="1945640"/>
          </a:xfrm>
          <a:prstGeom prst="rect">
            <a:avLst/>
          </a:prstGeom>
        </p:spPr>
      </p:pic>
      <p:sp>
        <p:nvSpPr>
          <p:cNvPr id="2" name="슬라이드 번호 개체 틀 1">
            <a:extLst>
              <a:ext uri="{FF2B5EF4-FFF2-40B4-BE49-F238E27FC236}">
                <a16:creationId xmlns:a16="http://schemas.microsoft.com/office/drawing/2014/main" id="{CBEA546E-5D71-4131-AF5C-C15E963C7016}"/>
              </a:ext>
            </a:extLst>
          </p:cNvPr>
          <p:cNvSpPr>
            <a:spLocks noGrp="1"/>
          </p:cNvSpPr>
          <p:nvPr>
            <p:ph type="sldNum" sz="quarter" idx="12"/>
          </p:nvPr>
        </p:nvSpPr>
        <p:spPr/>
        <p:txBody>
          <a:bodyPr/>
          <a:lstStyle/>
          <a:p>
            <a:fld id="{8250BAE3-1FED-4EBA-80AA-AF0302E483EE}" type="slidenum">
              <a:rPr lang="ko-KR" altLang="en-US" smtClean="0"/>
              <a:t>6</a:t>
            </a:fld>
            <a:endParaRPr lang="ko-KR" altLang="en-US"/>
          </a:p>
        </p:txBody>
      </p:sp>
    </p:spTree>
    <p:extLst>
      <p:ext uri="{BB962C8B-B14F-4D97-AF65-F5344CB8AC3E}">
        <p14:creationId xmlns:p14="http://schemas.microsoft.com/office/powerpoint/2010/main" val="26369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142129"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Layer Normalization</a:t>
            </a:r>
          </a:p>
        </p:txBody>
      </p:sp>
      <p:pic>
        <p:nvPicPr>
          <p:cNvPr id="12" name="Picture 2" descr="Transformer 이해하기 - Attention is All You Need - hryang Blog">
            <a:extLst>
              <a:ext uri="{FF2B5EF4-FFF2-40B4-BE49-F238E27FC236}">
                <a16:creationId xmlns:a16="http://schemas.microsoft.com/office/drawing/2014/main" id="{83A8B6A8-01E4-4540-ABB6-6C4490295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748F4E3-E0FC-4B58-8FC8-96281C39E127}"/>
              </a:ext>
            </a:extLst>
          </p:cNvPr>
          <p:cNvSpPr/>
          <p:nvPr/>
        </p:nvSpPr>
        <p:spPr>
          <a:xfrm>
            <a:off x="7512908" y="3705208"/>
            <a:ext cx="1569308" cy="11386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621949B5-2EB4-417D-A196-1F97E7AC1B80}"/>
              </a:ext>
            </a:extLst>
          </p:cNvPr>
          <p:cNvSpPr txBox="1"/>
          <p:nvPr/>
        </p:nvSpPr>
        <p:spPr>
          <a:xfrm>
            <a:off x="482600" y="2146207"/>
            <a:ext cx="6615800" cy="795474"/>
          </a:xfrm>
          <a:prstGeom prst="rect">
            <a:avLst/>
          </a:prstGeom>
          <a:noFill/>
        </p:spPr>
        <p:txBody>
          <a:bodyPr wrap="square" rtlCol="0">
            <a:spAutoFit/>
          </a:bodyPr>
          <a:lstStyle/>
          <a:p>
            <a:pPr>
              <a:lnSpc>
                <a:spcPct val="150000"/>
              </a:lnSpc>
            </a:pPr>
            <a:r>
              <a:rPr lang="en-US" altLang="ko-KR" sz="1600" dirty="0">
                <a:latin typeface="나눔스퀘어" panose="020B0600000101010101" pitchFamily="50" charset="-127"/>
                <a:ea typeface="나눔스퀘어" panose="020B0600000101010101" pitchFamily="50" charset="-127"/>
              </a:rPr>
              <a:t>1. </a:t>
            </a:r>
            <a:r>
              <a:rPr lang="en-US" altLang="ko-KR" sz="1600" dirty="0" err="1">
                <a:latin typeface="나눔스퀘어" panose="020B0600000101010101" pitchFamily="50" charset="-127"/>
                <a:ea typeface="나눔스퀘어" panose="020B0600000101010101" pitchFamily="50" charset="-127"/>
              </a:rPr>
              <a:t>d_model</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차원에 대해 평균과 분산을 구해 정규화 </a:t>
            </a:r>
            <a:r>
              <a:rPr lang="en-US" altLang="ko-KR" sz="1600" dirty="0">
                <a:latin typeface="나눔스퀘어" panose="020B0600000101010101" pitchFamily="50" charset="-127"/>
                <a:ea typeface="나눔스퀘어" panose="020B0600000101010101" pitchFamily="50" charset="-127"/>
              </a:rPr>
              <a:t>(</a:t>
            </a:r>
            <a:r>
              <a:rPr lang="ko-KR" altLang="en-US" sz="1600" dirty="0">
                <a:latin typeface="나눔스퀘어" panose="020B0600000101010101" pitchFamily="50" charset="-127"/>
                <a:ea typeface="나눔스퀘어" panose="020B0600000101010101" pitchFamily="50" charset="-127"/>
              </a:rPr>
              <a:t>각 시퀀스별 정규화</a:t>
            </a:r>
            <a:r>
              <a:rPr lang="en-US" altLang="ko-KR" sz="1600" dirty="0">
                <a:latin typeface="나눔스퀘어" panose="020B0600000101010101" pitchFamily="50" charset="-127"/>
                <a:ea typeface="나눔스퀘어" panose="020B0600000101010101" pitchFamily="50" charset="-127"/>
              </a:rPr>
              <a:t>)</a:t>
            </a:r>
          </a:p>
          <a:p>
            <a:pPr marL="285750" indent="-285750">
              <a:lnSpc>
                <a:spcPct val="150000"/>
              </a:lnSpc>
              <a:buFontTx/>
              <a:buChar char="-"/>
            </a:pPr>
            <a:endParaRPr lang="ko-KR" altLang="en-US" sz="1600"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AD692ED8-5A0F-473C-BDEA-3ED733F3C052}"/>
              </a:ext>
            </a:extLst>
          </p:cNvPr>
          <p:cNvPicPr>
            <a:picLocks noChangeAspect="1"/>
          </p:cNvPicPr>
          <p:nvPr/>
        </p:nvPicPr>
        <p:blipFill>
          <a:blip r:embed="rId4"/>
          <a:stretch>
            <a:fillRect/>
          </a:stretch>
        </p:blipFill>
        <p:spPr>
          <a:xfrm>
            <a:off x="1472090" y="1671001"/>
            <a:ext cx="3514286" cy="447619"/>
          </a:xfrm>
          <a:prstGeom prst="rect">
            <a:avLst/>
          </a:prstGeom>
        </p:spPr>
      </p:pic>
      <p:pic>
        <p:nvPicPr>
          <p:cNvPr id="6" name="그림 5">
            <a:extLst>
              <a:ext uri="{FF2B5EF4-FFF2-40B4-BE49-F238E27FC236}">
                <a16:creationId xmlns:a16="http://schemas.microsoft.com/office/drawing/2014/main" id="{27E611E6-7A76-4A9F-9496-62DAFBEEAFFB}"/>
              </a:ext>
            </a:extLst>
          </p:cNvPr>
          <p:cNvPicPr>
            <a:picLocks noChangeAspect="1"/>
          </p:cNvPicPr>
          <p:nvPr/>
        </p:nvPicPr>
        <p:blipFill>
          <a:blip r:embed="rId5"/>
          <a:stretch>
            <a:fillRect/>
          </a:stretch>
        </p:blipFill>
        <p:spPr>
          <a:xfrm>
            <a:off x="2292174" y="2952398"/>
            <a:ext cx="1874118" cy="1085617"/>
          </a:xfrm>
          <a:prstGeom prst="rect">
            <a:avLst/>
          </a:prstGeom>
        </p:spPr>
      </p:pic>
      <p:pic>
        <p:nvPicPr>
          <p:cNvPr id="7" name="그림 6">
            <a:extLst>
              <a:ext uri="{FF2B5EF4-FFF2-40B4-BE49-F238E27FC236}">
                <a16:creationId xmlns:a16="http://schemas.microsoft.com/office/drawing/2014/main" id="{5382BC48-D1B8-4CCF-A671-D1585B30EB78}"/>
              </a:ext>
            </a:extLst>
          </p:cNvPr>
          <p:cNvPicPr>
            <a:picLocks noChangeAspect="1"/>
          </p:cNvPicPr>
          <p:nvPr/>
        </p:nvPicPr>
        <p:blipFill>
          <a:blip r:embed="rId6"/>
          <a:stretch>
            <a:fillRect/>
          </a:stretch>
        </p:blipFill>
        <p:spPr>
          <a:xfrm>
            <a:off x="520357" y="5139537"/>
            <a:ext cx="1952381" cy="1066667"/>
          </a:xfrm>
          <a:prstGeom prst="rect">
            <a:avLst/>
          </a:prstGeom>
        </p:spPr>
      </p:pic>
      <p:sp>
        <p:nvSpPr>
          <p:cNvPr id="15" name="TextBox 14">
            <a:extLst>
              <a:ext uri="{FF2B5EF4-FFF2-40B4-BE49-F238E27FC236}">
                <a16:creationId xmlns:a16="http://schemas.microsoft.com/office/drawing/2014/main" id="{6D77BA28-C726-4801-89D8-3B0AD803E0D4}"/>
              </a:ext>
            </a:extLst>
          </p:cNvPr>
          <p:cNvSpPr txBox="1"/>
          <p:nvPr/>
        </p:nvSpPr>
        <p:spPr>
          <a:xfrm>
            <a:off x="514412" y="4226248"/>
            <a:ext cx="6615800" cy="426142"/>
          </a:xfrm>
          <a:prstGeom prst="rect">
            <a:avLst/>
          </a:prstGeom>
          <a:noFill/>
        </p:spPr>
        <p:txBody>
          <a:bodyPr wrap="square" rtlCol="0">
            <a:spAutoFit/>
          </a:bodyPr>
          <a:lstStyle/>
          <a:p>
            <a:pPr>
              <a:lnSpc>
                <a:spcPct val="150000"/>
              </a:lnSpc>
            </a:pPr>
            <a:r>
              <a:rPr lang="en-US" altLang="ko-KR" sz="1600" dirty="0">
                <a:latin typeface="나눔스퀘어" panose="020B0600000101010101" pitchFamily="50" charset="-127"/>
                <a:ea typeface="나눔스퀘어" panose="020B0600000101010101" pitchFamily="50" charset="-127"/>
              </a:rPr>
              <a:t>2. </a:t>
            </a:r>
            <a:r>
              <a:rPr lang="ko-KR" altLang="en-US" sz="1600" dirty="0">
                <a:latin typeface="나눔스퀘어" panose="020B0600000101010101" pitchFamily="50" charset="-127"/>
                <a:ea typeface="나눔스퀘어" panose="020B0600000101010101" pitchFamily="50" charset="-127"/>
              </a:rPr>
              <a:t>감마와 벡터 이용하여 최종 층 정규화 수행</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감마와 벡터는 학습 가능</a:t>
            </a:r>
            <a:r>
              <a:rPr lang="en-US" altLang="ko-KR" sz="1600" dirty="0">
                <a:latin typeface="나눔스퀘어" panose="020B0600000101010101" pitchFamily="50" charset="-127"/>
                <a:ea typeface="나눔스퀘어" panose="020B0600000101010101" pitchFamily="50" charset="-127"/>
              </a:rPr>
              <a:t>)</a:t>
            </a:r>
            <a:endParaRPr lang="ko-KR" altLang="en-US" sz="1600" dirty="0">
              <a:latin typeface="나눔스퀘어" panose="020B0600000101010101" pitchFamily="50" charset="-127"/>
              <a:ea typeface="나눔스퀘어" panose="020B0600000101010101" pitchFamily="50" charset="-127"/>
            </a:endParaRPr>
          </a:p>
        </p:txBody>
      </p:sp>
      <p:pic>
        <p:nvPicPr>
          <p:cNvPr id="13" name="그림 12">
            <a:extLst>
              <a:ext uri="{FF2B5EF4-FFF2-40B4-BE49-F238E27FC236}">
                <a16:creationId xmlns:a16="http://schemas.microsoft.com/office/drawing/2014/main" id="{42D8A7B7-EDA7-4E7F-B335-B04AA9A48034}"/>
              </a:ext>
            </a:extLst>
          </p:cNvPr>
          <p:cNvPicPr>
            <a:picLocks noChangeAspect="1"/>
          </p:cNvPicPr>
          <p:nvPr/>
        </p:nvPicPr>
        <p:blipFill>
          <a:blip r:embed="rId7"/>
          <a:stretch>
            <a:fillRect/>
          </a:stretch>
        </p:blipFill>
        <p:spPr>
          <a:xfrm>
            <a:off x="2584409" y="5219195"/>
            <a:ext cx="4148016" cy="804464"/>
          </a:xfrm>
          <a:prstGeom prst="rect">
            <a:avLst/>
          </a:prstGeom>
        </p:spPr>
      </p:pic>
      <p:sp>
        <p:nvSpPr>
          <p:cNvPr id="18" name="슬라이드 번호 개체 틀 17">
            <a:extLst>
              <a:ext uri="{FF2B5EF4-FFF2-40B4-BE49-F238E27FC236}">
                <a16:creationId xmlns:a16="http://schemas.microsoft.com/office/drawing/2014/main" id="{A69BD71A-1CBF-4235-A79E-F0CA8D5160D1}"/>
              </a:ext>
            </a:extLst>
          </p:cNvPr>
          <p:cNvSpPr>
            <a:spLocks noGrp="1"/>
          </p:cNvSpPr>
          <p:nvPr>
            <p:ph type="sldNum" sz="quarter" idx="12"/>
          </p:nvPr>
        </p:nvSpPr>
        <p:spPr/>
        <p:txBody>
          <a:bodyPr/>
          <a:lstStyle/>
          <a:p>
            <a:fld id="{8250BAE3-1FED-4EBA-80AA-AF0302E483EE}" type="slidenum">
              <a:rPr lang="ko-KR" altLang="en-US" smtClean="0"/>
              <a:t>60</a:t>
            </a:fld>
            <a:endParaRPr lang="ko-KR" altLang="en-US"/>
          </a:p>
        </p:txBody>
      </p:sp>
    </p:spTree>
    <p:extLst>
      <p:ext uri="{BB962C8B-B14F-4D97-AF65-F5344CB8AC3E}">
        <p14:creationId xmlns:p14="http://schemas.microsoft.com/office/powerpoint/2010/main" val="22995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142129"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 </a:t>
            </a:r>
            <a:r>
              <a:rPr lang="ko-KR" altLang="en-US" dirty="0">
                <a:latin typeface="나눔스퀘어 Bold" panose="020B0600000101010101" pitchFamily="50" charset="-127"/>
                <a:ea typeface="나눔스퀘어 Bold" panose="020B0600000101010101" pitchFamily="50" charset="-127"/>
              </a:rPr>
              <a:t>왜 </a:t>
            </a:r>
            <a:r>
              <a:rPr lang="en-US" altLang="ko-KR" dirty="0">
                <a:latin typeface="나눔스퀘어 Bold" panose="020B0600000101010101" pitchFamily="50" charset="-127"/>
                <a:ea typeface="나눔스퀘어 Bold" panose="020B0600000101010101" pitchFamily="50" charset="-127"/>
              </a:rPr>
              <a:t>Batch Normalization </a:t>
            </a:r>
            <a:r>
              <a:rPr lang="ko-KR" altLang="en-US" dirty="0">
                <a:latin typeface="나눔스퀘어 Bold" panose="020B0600000101010101" pitchFamily="50" charset="-127"/>
                <a:ea typeface="나눔스퀘어 Bold" panose="020B0600000101010101" pitchFamily="50" charset="-127"/>
              </a:rPr>
              <a:t>대신 </a:t>
            </a:r>
            <a:r>
              <a:rPr lang="en-US" altLang="ko-KR" dirty="0">
                <a:latin typeface="나눔스퀘어 Bold" panose="020B0600000101010101" pitchFamily="50" charset="-127"/>
                <a:ea typeface="나눔스퀘어 Bold" panose="020B0600000101010101" pitchFamily="50" charset="-127"/>
              </a:rPr>
              <a:t>Layer Normalization?</a:t>
            </a:r>
          </a:p>
        </p:txBody>
      </p:sp>
      <p:pic>
        <p:nvPicPr>
          <p:cNvPr id="18" name="그림 17">
            <a:extLst>
              <a:ext uri="{FF2B5EF4-FFF2-40B4-BE49-F238E27FC236}">
                <a16:creationId xmlns:a16="http://schemas.microsoft.com/office/drawing/2014/main" id="{A24BBB7B-466C-4F61-B419-79700CD311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6198974" y="1619111"/>
            <a:ext cx="3859426" cy="3811184"/>
          </a:xfrm>
          <a:prstGeom prst="rect">
            <a:avLst/>
          </a:prstGeom>
        </p:spPr>
      </p:pic>
      <p:pic>
        <p:nvPicPr>
          <p:cNvPr id="19" name="그림 18">
            <a:extLst>
              <a:ext uri="{FF2B5EF4-FFF2-40B4-BE49-F238E27FC236}">
                <a16:creationId xmlns:a16="http://schemas.microsoft.com/office/drawing/2014/main" id="{E3A31AE7-0F61-4766-9246-4FEBFC3D73B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795396" y="1771891"/>
            <a:ext cx="4197632" cy="3430976"/>
          </a:xfrm>
          <a:prstGeom prst="rect">
            <a:avLst/>
          </a:prstGeom>
        </p:spPr>
      </p:pic>
      <p:sp>
        <p:nvSpPr>
          <p:cNvPr id="3" name="TextBox 2">
            <a:extLst>
              <a:ext uri="{FF2B5EF4-FFF2-40B4-BE49-F238E27FC236}">
                <a16:creationId xmlns:a16="http://schemas.microsoft.com/office/drawing/2014/main" id="{B560D05B-AA6D-4091-A8E7-E00DB6C66858}"/>
              </a:ext>
            </a:extLst>
          </p:cNvPr>
          <p:cNvSpPr txBox="1"/>
          <p:nvPr/>
        </p:nvSpPr>
        <p:spPr>
          <a:xfrm>
            <a:off x="1202724" y="5666726"/>
            <a:ext cx="9786552" cy="795474"/>
          </a:xfrm>
          <a:prstGeom prst="rect">
            <a:avLst/>
          </a:prstGeom>
          <a:noFill/>
        </p:spPr>
        <p:txBody>
          <a:bodyPr wrap="square" rtlCol="0">
            <a:spAutoFit/>
          </a:bodyPr>
          <a:lstStyle/>
          <a:p>
            <a:pPr>
              <a:lnSpc>
                <a:spcPct val="150000"/>
              </a:lnSpc>
            </a:pPr>
            <a:r>
              <a:rPr lang="en-US" altLang="ko-KR" sz="1600" dirty="0">
                <a:latin typeface="나눔스퀘어" panose="020B0600000101010101" pitchFamily="50" charset="-127"/>
                <a:ea typeface="나눔스퀘어" panose="020B0600000101010101" pitchFamily="50" charset="-127"/>
              </a:rPr>
              <a:t>NLP</a:t>
            </a:r>
            <a:r>
              <a:rPr lang="ko-KR" altLang="en-US" sz="1600" dirty="0">
                <a:latin typeface="나눔스퀘어" panose="020B0600000101010101" pitchFamily="50" charset="-127"/>
                <a:ea typeface="나눔스퀘어" panose="020B0600000101010101" pitchFamily="50" charset="-127"/>
              </a:rPr>
              <a:t>에서 </a:t>
            </a:r>
            <a:r>
              <a:rPr lang="en-US" altLang="ko-KR" sz="1600" dirty="0">
                <a:latin typeface="나눔스퀘어" panose="020B0600000101010101" pitchFamily="50" charset="-127"/>
                <a:ea typeface="나눔스퀘어" panose="020B0600000101010101" pitchFamily="50" charset="-127"/>
              </a:rPr>
              <a:t>Batch Normalization</a:t>
            </a:r>
            <a:r>
              <a:rPr lang="ko-KR" altLang="en-US" sz="1600" dirty="0">
                <a:latin typeface="나눔스퀘어" panose="020B0600000101010101" pitchFamily="50" charset="-127"/>
                <a:ea typeface="나눔스퀘어" panose="020B0600000101010101" pitchFamily="50" charset="-127"/>
              </a:rPr>
              <a:t>을 사용할 경우</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시퀀스의 모든 </a:t>
            </a:r>
            <a:r>
              <a:rPr lang="en-US" altLang="ko-KR" sz="1600" dirty="0">
                <a:latin typeface="나눔스퀘어" panose="020B0600000101010101" pitchFamily="50" charset="-127"/>
                <a:ea typeface="나눔스퀘어" panose="020B0600000101010101" pitchFamily="50" charset="-127"/>
              </a:rPr>
              <a:t>time step</a:t>
            </a:r>
            <a:r>
              <a:rPr lang="ko-KR" altLang="en-US" sz="1600" dirty="0">
                <a:latin typeface="나눔스퀘어" panose="020B0600000101010101" pitchFamily="50" charset="-127"/>
                <a:ea typeface="나눔스퀘어" panose="020B0600000101010101" pitchFamily="50" charset="-127"/>
              </a:rPr>
              <a:t>에 대해 연산하여 평균과 분산을 저장해야 하는데</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시퀀스의 길이가 길어질 경우 문제가 됨</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특히 </a:t>
            </a:r>
            <a:r>
              <a:rPr lang="en-US" altLang="ko-KR" sz="1600" dirty="0">
                <a:latin typeface="나눔스퀘어" panose="020B0600000101010101" pitchFamily="50" charset="-127"/>
                <a:ea typeface="나눔스퀘어" panose="020B0600000101010101" pitchFamily="50" charset="-127"/>
              </a:rPr>
              <a:t>test </a:t>
            </a:r>
            <a:r>
              <a:rPr lang="ko-KR" altLang="en-US" sz="1600" dirty="0">
                <a:latin typeface="나눔스퀘어" panose="020B0600000101010101" pitchFamily="50" charset="-127"/>
                <a:ea typeface="나눔스퀘어" panose="020B0600000101010101" pitchFamily="50" charset="-127"/>
              </a:rPr>
              <a:t>데이터에 </a:t>
            </a:r>
            <a:r>
              <a:rPr lang="en-US" altLang="ko-KR" sz="1600" dirty="0">
                <a:latin typeface="나눔스퀘어" panose="020B0600000101010101" pitchFamily="50" charset="-127"/>
                <a:ea typeface="나눔스퀘어" panose="020B0600000101010101" pitchFamily="50" charset="-127"/>
              </a:rPr>
              <a:t>train </a:t>
            </a:r>
            <a:r>
              <a:rPr lang="ko-KR" altLang="en-US" sz="1600" dirty="0">
                <a:latin typeface="나눔스퀘어" panose="020B0600000101010101" pitchFamily="50" charset="-127"/>
                <a:ea typeface="나눔스퀘어" panose="020B0600000101010101" pitchFamily="50" charset="-127"/>
              </a:rPr>
              <a:t>데이터보다 긴 시퀀스가 존재하는 경우</a:t>
            </a:r>
            <a:r>
              <a:rPr lang="en-US" altLang="ko-KR" sz="1600" dirty="0">
                <a:latin typeface="나눔스퀘어" panose="020B0600000101010101" pitchFamily="50" charset="-127"/>
                <a:ea typeface="나눔스퀘어" panose="020B0600000101010101" pitchFamily="50" charset="-127"/>
              </a:rPr>
              <a:t>)</a:t>
            </a:r>
            <a:endParaRPr lang="ko-KR" altLang="en-US" sz="1600" dirty="0">
              <a:latin typeface="나눔스퀘어" panose="020B0600000101010101" pitchFamily="50" charset="-127"/>
              <a:ea typeface="나눔스퀘어" panose="020B0600000101010101" pitchFamily="50" charset="-127"/>
            </a:endParaRPr>
          </a:p>
        </p:txBody>
      </p:sp>
      <p:sp>
        <p:nvSpPr>
          <p:cNvPr id="4" name="슬라이드 번호 개체 틀 3">
            <a:extLst>
              <a:ext uri="{FF2B5EF4-FFF2-40B4-BE49-F238E27FC236}">
                <a16:creationId xmlns:a16="http://schemas.microsoft.com/office/drawing/2014/main" id="{4EBE4AEA-93F7-4FCE-B51A-4F78E0EAB953}"/>
              </a:ext>
            </a:extLst>
          </p:cNvPr>
          <p:cNvSpPr>
            <a:spLocks noGrp="1"/>
          </p:cNvSpPr>
          <p:nvPr>
            <p:ph type="sldNum" sz="quarter" idx="12"/>
          </p:nvPr>
        </p:nvSpPr>
        <p:spPr/>
        <p:txBody>
          <a:bodyPr/>
          <a:lstStyle/>
          <a:p>
            <a:fld id="{8250BAE3-1FED-4EBA-80AA-AF0302E483EE}" type="slidenum">
              <a:rPr lang="ko-KR" altLang="en-US" smtClean="0"/>
              <a:t>61</a:t>
            </a:fld>
            <a:endParaRPr lang="ko-KR" altLang="en-US"/>
          </a:p>
        </p:txBody>
      </p:sp>
    </p:spTree>
    <p:extLst>
      <p:ext uri="{BB962C8B-B14F-4D97-AF65-F5344CB8AC3E}">
        <p14:creationId xmlns:p14="http://schemas.microsoft.com/office/powerpoint/2010/main" val="128519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142129"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Position-wise Feed Forward Neural Network (FFNN)</a:t>
            </a:r>
          </a:p>
        </p:txBody>
      </p:sp>
      <p:pic>
        <p:nvPicPr>
          <p:cNvPr id="12" name="Picture 2" descr="Transformer 이해하기 - Attention is All You Need - hryang Blog">
            <a:extLst>
              <a:ext uri="{FF2B5EF4-FFF2-40B4-BE49-F238E27FC236}">
                <a16:creationId xmlns:a16="http://schemas.microsoft.com/office/drawing/2014/main" id="{83A8B6A8-01E4-4540-ABB6-6C4490295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748F4E3-E0FC-4B58-8FC8-96281C39E127}"/>
              </a:ext>
            </a:extLst>
          </p:cNvPr>
          <p:cNvSpPr/>
          <p:nvPr/>
        </p:nvSpPr>
        <p:spPr>
          <a:xfrm>
            <a:off x="7559719" y="2730843"/>
            <a:ext cx="1569308" cy="101325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9D3DD460-6A89-4E28-84B6-8AE76363E095}"/>
              </a:ext>
            </a:extLst>
          </p:cNvPr>
          <p:cNvPicPr>
            <a:picLocks noChangeAspect="1"/>
          </p:cNvPicPr>
          <p:nvPr/>
        </p:nvPicPr>
        <p:blipFill>
          <a:blip r:embed="rId4"/>
          <a:stretch>
            <a:fillRect/>
          </a:stretch>
        </p:blipFill>
        <p:spPr>
          <a:xfrm>
            <a:off x="1935764" y="1713904"/>
            <a:ext cx="3628571" cy="342857"/>
          </a:xfrm>
          <a:prstGeom prst="rect">
            <a:avLst/>
          </a:prstGeom>
        </p:spPr>
      </p:pic>
      <p:pic>
        <p:nvPicPr>
          <p:cNvPr id="4" name="그림 3">
            <a:extLst>
              <a:ext uri="{FF2B5EF4-FFF2-40B4-BE49-F238E27FC236}">
                <a16:creationId xmlns:a16="http://schemas.microsoft.com/office/drawing/2014/main" id="{8961E12F-7E4C-439D-AAA0-861CCEBA5577}"/>
              </a:ext>
            </a:extLst>
          </p:cNvPr>
          <p:cNvPicPr>
            <a:picLocks noChangeAspect="1"/>
          </p:cNvPicPr>
          <p:nvPr/>
        </p:nvPicPr>
        <p:blipFill>
          <a:blip r:embed="rId5"/>
          <a:stretch>
            <a:fillRect/>
          </a:stretch>
        </p:blipFill>
        <p:spPr>
          <a:xfrm>
            <a:off x="2459573" y="2138524"/>
            <a:ext cx="2580952" cy="2580952"/>
          </a:xfrm>
          <a:prstGeom prst="rect">
            <a:avLst/>
          </a:prstGeom>
        </p:spPr>
      </p:pic>
      <p:sp>
        <p:nvSpPr>
          <p:cNvPr id="14" name="TextBox 13">
            <a:extLst>
              <a:ext uri="{FF2B5EF4-FFF2-40B4-BE49-F238E27FC236}">
                <a16:creationId xmlns:a16="http://schemas.microsoft.com/office/drawing/2014/main" id="{53EA92C4-6B92-4A1B-AC9E-0AFB36868BB0}"/>
              </a:ext>
            </a:extLst>
          </p:cNvPr>
          <p:cNvSpPr txBox="1"/>
          <p:nvPr/>
        </p:nvSpPr>
        <p:spPr>
          <a:xfrm>
            <a:off x="1118843" y="4899142"/>
            <a:ext cx="5708821" cy="1534138"/>
          </a:xfrm>
          <a:prstGeom prst="rect">
            <a:avLst/>
          </a:prstGeom>
          <a:noFill/>
        </p:spPr>
        <p:txBody>
          <a:bodyPr wrap="square" rtlCol="0">
            <a:spAutoFit/>
          </a:bodyPr>
          <a:lstStyle/>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완전</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연결 신경망 </a:t>
            </a:r>
            <a:r>
              <a:rPr lang="en-US" altLang="ko-KR" sz="1600" dirty="0">
                <a:latin typeface="나눔스퀘어" panose="020B0600000101010101" pitchFamily="50" charset="-127"/>
                <a:ea typeface="나눔스퀘어" panose="020B0600000101010101" pitchFamily="50" charset="-127"/>
              </a:rPr>
              <a:t>(Fully-connected FFNN)</a:t>
            </a:r>
          </a:p>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각</a:t>
            </a:r>
            <a:r>
              <a:rPr lang="en-US" altLang="ko-KR" sz="1600" dirty="0">
                <a:latin typeface="나눔스퀘어" panose="020B0600000101010101" pitchFamily="50" charset="-127"/>
                <a:ea typeface="나눔스퀘어" panose="020B0600000101010101" pitchFamily="50" charset="-127"/>
              </a:rPr>
              <a:t> position</a:t>
            </a:r>
            <a:r>
              <a:rPr lang="ko-KR" altLang="en-US" sz="1600" dirty="0">
                <a:latin typeface="나눔스퀘어" panose="020B0600000101010101" pitchFamily="50" charset="-127"/>
                <a:ea typeface="나눔스퀘어" panose="020B0600000101010101" pitchFamily="50" charset="-127"/>
              </a:rPr>
              <a:t>에 대해 </a:t>
            </a:r>
            <a:r>
              <a:rPr lang="en-US" altLang="ko-KR" sz="1600" dirty="0">
                <a:latin typeface="나눔스퀘어" panose="020B0600000101010101" pitchFamily="50" charset="-127"/>
                <a:ea typeface="나눔스퀘어" panose="020B0600000101010101" pitchFamily="50" charset="-127"/>
              </a:rPr>
              <a:t>separately, identically applied</a:t>
            </a:r>
          </a:p>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즉 단어 벡터 각각에 대해 위 수식 적용</a:t>
            </a:r>
            <a:endParaRPr lang="en-US" altLang="ko-KR" sz="1600"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sz="1600" dirty="0">
                <a:latin typeface="나눔스퀘어" panose="020B0600000101010101" pitchFamily="50" charset="-127"/>
                <a:ea typeface="나눔스퀘어" panose="020B0600000101010101" pitchFamily="50" charset="-127"/>
              </a:rPr>
              <a:t>트랜스포머에서는 </a:t>
            </a:r>
            <a:r>
              <a:rPr lang="en-US" altLang="ko-KR" sz="1600" dirty="0" err="1">
                <a:latin typeface="나눔스퀘어" panose="020B0600000101010101" pitchFamily="50" charset="-127"/>
                <a:ea typeface="나눔스퀘어" panose="020B0600000101010101" pitchFamily="50" charset="-127"/>
              </a:rPr>
              <a:t>ReLU</a:t>
            </a:r>
            <a:r>
              <a:rPr lang="en-US" altLang="ko-KR" sz="1600" dirty="0">
                <a:latin typeface="나눔스퀘어" panose="020B0600000101010101" pitchFamily="50" charset="-127"/>
                <a:ea typeface="나눔스퀘어" panose="020B0600000101010101" pitchFamily="50" charset="-127"/>
              </a:rPr>
              <a:t>, BERT</a:t>
            </a:r>
            <a:r>
              <a:rPr lang="ko-KR" altLang="en-US" sz="1600" dirty="0">
                <a:latin typeface="나눔스퀘어" panose="020B0600000101010101" pitchFamily="50" charset="-127"/>
                <a:ea typeface="나눔스퀘어" panose="020B0600000101010101" pitchFamily="50" charset="-127"/>
              </a:rPr>
              <a:t>에선</a:t>
            </a:r>
            <a:r>
              <a:rPr lang="en-US" altLang="ko-KR" sz="1600" dirty="0">
                <a:latin typeface="나눔스퀘어" panose="020B0600000101010101" pitchFamily="50" charset="-127"/>
                <a:ea typeface="나눔스퀘어" panose="020B0600000101010101" pitchFamily="50" charset="-127"/>
              </a:rPr>
              <a:t>,</a:t>
            </a:r>
            <a:r>
              <a:rPr lang="en-US" altLang="ko-KR" sz="1600" dirty="0" err="1">
                <a:latin typeface="나눔스퀘어" panose="020B0600000101010101" pitchFamily="50" charset="-127"/>
                <a:ea typeface="나눔스퀘어" panose="020B0600000101010101" pitchFamily="50" charset="-127"/>
              </a:rPr>
              <a:t>GeLU</a:t>
            </a:r>
            <a:r>
              <a:rPr lang="ko-KR" altLang="en-US" sz="1600" dirty="0">
                <a:latin typeface="나눔스퀘어" panose="020B0600000101010101" pitchFamily="50" charset="-127"/>
                <a:ea typeface="나눔스퀘어" panose="020B0600000101010101" pitchFamily="50" charset="-127"/>
              </a:rPr>
              <a:t> 사용</a:t>
            </a:r>
          </a:p>
        </p:txBody>
      </p:sp>
      <p:sp>
        <p:nvSpPr>
          <p:cNvPr id="17" name="슬라이드 번호 개체 틀 16">
            <a:extLst>
              <a:ext uri="{FF2B5EF4-FFF2-40B4-BE49-F238E27FC236}">
                <a16:creationId xmlns:a16="http://schemas.microsoft.com/office/drawing/2014/main" id="{C3D36BB4-06C1-4CE4-9EB5-D903CC79E1FA}"/>
              </a:ext>
            </a:extLst>
          </p:cNvPr>
          <p:cNvSpPr>
            <a:spLocks noGrp="1"/>
          </p:cNvSpPr>
          <p:nvPr>
            <p:ph type="sldNum" sz="quarter" idx="12"/>
          </p:nvPr>
        </p:nvSpPr>
        <p:spPr/>
        <p:txBody>
          <a:bodyPr/>
          <a:lstStyle/>
          <a:p>
            <a:fld id="{8250BAE3-1FED-4EBA-80AA-AF0302E483EE}" type="slidenum">
              <a:rPr lang="ko-KR" altLang="en-US" smtClean="0"/>
              <a:t>62</a:t>
            </a:fld>
            <a:endParaRPr lang="ko-KR" altLang="en-US"/>
          </a:p>
        </p:txBody>
      </p:sp>
    </p:spTree>
    <p:extLst>
      <p:ext uri="{BB962C8B-B14F-4D97-AF65-F5344CB8AC3E}">
        <p14:creationId xmlns:p14="http://schemas.microsoft.com/office/powerpoint/2010/main" val="361938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63490" name="Picture 2" descr="https://jalammar.github.io/images/t/The_transformer_encoder_decoder_stack.png">
            <a:extLst>
              <a:ext uri="{FF2B5EF4-FFF2-40B4-BE49-F238E27FC236}">
                <a16:creationId xmlns:a16="http://schemas.microsoft.com/office/drawing/2014/main" id="{0B4A63A5-D993-4C0C-B6AA-C037B440A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270" y="1184952"/>
            <a:ext cx="7190860" cy="4681916"/>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63C12DC6-5892-45C1-A144-85E92054132A}"/>
              </a:ext>
            </a:extLst>
          </p:cNvPr>
          <p:cNvSpPr>
            <a:spLocks noGrp="1"/>
          </p:cNvSpPr>
          <p:nvPr>
            <p:ph type="sldNum" sz="quarter" idx="12"/>
          </p:nvPr>
        </p:nvSpPr>
        <p:spPr/>
        <p:txBody>
          <a:bodyPr/>
          <a:lstStyle/>
          <a:p>
            <a:fld id="{8250BAE3-1FED-4EBA-80AA-AF0302E483EE}" type="slidenum">
              <a:rPr lang="ko-KR" altLang="en-US" smtClean="0"/>
              <a:t>63</a:t>
            </a:fld>
            <a:endParaRPr lang="ko-KR" altLang="en-US"/>
          </a:p>
        </p:txBody>
      </p:sp>
    </p:spTree>
    <p:extLst>
      <p:ext uri="{BB962C8B-B14F-4D97-AF65-F5344CB8AC3E}">
        <p14:creationId xmlns:p14="http://schemas.microsoft.com/office/powerpoint/2010/main" val="1749680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Ⅲ. Transformer</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ko-KR" altLang="en-US" dirty="0">
                <a:latin typeface="나눔스퀘어 Bold" panose="020B0600000101010101" pitchFamily="50" charset="-127"/>
                <a:ea typeface="나눔스퀘어 Bold" panose="020B0600000101010101" pitchFamily="50" charset="-127"/>
              </a:rPr>
              <a:t>트랜스포머에서 쓰이는 </a:t>
            </a:r>
            <a:r>
              <a:rPr lang="en-US" altLang="ko-KR" dirty="0">
                <a:latin typeface="나눔스퀘어 Bold" panose="020B0600000101010101" pitchFamily="50" charset="-127"/>
                <a:ea typeface="나눔스퀘어 Bold" panose="020B0600000101010101" pitchFamily="50" charset="-127"/>
              </a:rPr>
              <a:t>Attention </a:t>
            </a:r>
            <a:r>
              <a:rPr lang="ko-KR" altLang="en-US" dirty="0">
                <a:latin typeface="나눔스퀘어 Bold" panose="020B0600000101010101" pitchFamily="50" charset="-127"/>
                <a:ea typeface="나눔스퀘어 Bold" panose="020B0600000101010101" pitchFamily="50" charset="-127"/>
              </a:rPr>
              <a:t>종류 </a:t>
            </a:r>
            <a:endParaRPr lang="en-US" altLang="ko-KR" dirty="0">
              <a:latin typeface="나눔스퀘어 Bold" panose="020B0600000101010101" pitchFamily="50" charset="-127"/>
              <a:ea typeface="나눔스퀘어 Bold" panose="020B0600000101010101" pitchFamily="50" charset="-127"/>
            </a:endParaRPr>
          </a:p>
        </p:txBody>
      </p:sp>
      <p:pic>
        <p:nvPicPr>
          <p:cNvPr id="30722" name="Picture 2" descr="https://wikidocs.net/images/page/31379/attention.PNG">
            <a:extLst>
              <a:ext uri="{FF2B5EF4-FFF2-40B4-BE49-F238E27FC236}">
                <a16:creationId xmlns:a16="http://schemas.microsoft.com/office/drawing/2014/main" id="{52BEEF78-AF1B-4368-B278-F66828882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55" y="2268768"/>
            <a:ext cx="3198661" cy="36055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ransformer 이해하기 - Attention is All You Need - hryang Blog">
            <a:extLst>
              <a:ext uri="{FF2B5EF4-FFF2-40B4-BE49-F238E27FC236}">
                <a16:creationId xmlns:a16="http://schemas.microsoft.com/office/drawing/2014/main" id="{83A8B6A8-01E4-4540-ABB6-6C4490295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32"/>
          <a:stretch/>
        </p:blipFill>
        <p:spPr bwMode="auto">
          <a:xfrm>
            <a:off x="6915665" y="358468"/>
            <a:ext cx="4426725" cy="633488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직선 화살표 연결선 2">
            <a:extLst>
              <a:ext uri="{FF2B5EF4-FFF2-40B4-BE49-F238E27FC236}">
                <a16:creationId xmlns:a16="http://schemas.microsoft.com/office/drawing/2014/main" id="{CBC9E2C0-78C6-4613-8B6E-BAF434265364}"/>
              </a:ext>
            </a:extLst>
          </p:cNvPr>
          <p:cNvCxnSpPr/>
          <p:nvPr/>
        </p:nvCxnSpPr>
        <p:spPr>
          <a:xfrm flipH="1">
            <a:off x="7018638" y="4287795"/>
            <a:ext cx="988540" cy="1853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B6E6666-F54E-4BD6-9238-17224CE2426C}"/>
              </a:ext>
            </a:extLst>
          </p:cNvPr>
          <p:cNvSpPr txBox="1"/>
          <p:nvPr/>
        </p:nvSpPr>
        <p:spPr>
          <a:xfrm>
            <a:off x="5412260" y="4423719"/>
            <a:ext cx="1371600" cy="523220"/>
          </a:xfrm>
          <a:prstGeom prst="rect">
            <a:avLst/>
          </a:prstGeom>
          <a:noFill/>
        </p:spPr>
        <p:txBody>
          <a:bodyPr wrap="square" rtlCol="0">
            <a:spAutoFit/>
          </a:bodyPr>
          <a:lstStyle/>
          <a:p>
            <a:pPr algn="ctr"/>
            <a:r>
              <a:rPr lang="en-US" altLang="ko-KR" sz="1400" b="1" dirty="0">
                <a:solidFill>
                  <a:srgbClr val="FF0000"/>
                </a:solidFill>
              </a:rPr>
              <a:t>Encoder</a:t>
            </a:r>
          </a:p>
          <a:p>
            <a:pPr algn="ctr"/>
            <a:r>
              <a:rPr lang="en-US" altLang="ko-KR" sz="1400" b="1" dirty="0">
                <a:solidFill>
                  <a:srgbClr val="FF0000"/>
                </a:solidFill>
              </a:rPr>
              <a:t>Self-Attention</a:t>
            </a:r>
            <a:endParaRPr lang="ko-KR" altLang="en-US" sz="1400" b="1" dirty="0">
              <a:solidFill>
                <a:srgbClr val="FF0000"/>
              </a:solidFill>
            </a:endParaRPr>
          </a:p>
        </p:txBody>
      </p:sp>
      <p:sp>
        <p:nvSpPr>
          <p:cNvPr id="15" name="TextBox 14">
            <a:extLst>
              <a:ext uri="{FF2B5EF4-FFF2-40B4-BE49-F238E27FC236}">
                <a16:creationId xmlns:a16="http://schemas.microsoft.com/office/drawing/2014/main" id="{9A890AF7-D1A3-45C4-88E4-1E747EDED36E}"/>
              </a:ext>
            </a:extLst>
          </p:cNvPr>
          <p:cNvSpPr txBox="1"/>
          <p:nvPr/>
        </p:nvSpPr>
        <p:spPr>
          <a:xfrm>
            <a:off x="10820400" y="2296147"/>
            <a:ext cx="1371600" cy="738664"/>
          </a:xfrm>
          <a:prstGeom prst="rect">
            <a:avLst/>
          </a:prstGeom>
          <a:noFill/>
        </p:spPr>
        <p:txBody>
          <a:bodyPr wrap="square" rtlCol="0">
            <a:spAutoFit/>
          </a:bodyPr>
          <a:lstStyle/>
          <a:p>
            <a:pPr algn="ctr"/>
            <a:r>
              <a:rPr lang="en-US" altLang="ko-KR" sz="1400" b="1" dirty="0">
                <a:solidFill>
                  <a:srgbClr val="FF0000"/>
                </a:solidFill>
              </a:rPr>
              <a:t>Encoder-Decoder</a:t>
            </a:r>
          </a:p>
          <a:p>
            <a:pPr algn="ctr"/>
            <a:r>
              <a:rPr lang="en-US" altLang="ko-KR" sz="1400" b="1" dirty="0">
                <a:solidFill>
                  <a:srgbClr val="FF0000"/>
                </a:solidFill>
              </a:rPr>
              <a:t>Attention</a:t>
            </a:r>
            <a:endParaRPr lang="ko-KR" altLang="en-US" sz="1400" b="1" dirty="0">
              <a:solidFill>
                <a:srgbClr val="FF0000"/>
              </a:solidFill>
            </a:endParaRPr>
          </a:p>
        </p:txBody>
      </p:sp>
      <p:cxnSp>
        <p:nvCxnSpPr>
          <p:cNvPr id="17" name="직선 화살표 연결선 16">
            <a:extLst>
              <a:ext uri="{FF2B5EF4-FFF2-40B4-BE49-F238E27FC236}">
                <a16:creationId xmlns:a16="http://schemas.microsoft.com/office/drawing/2014/main" id="{62C40715-3C85-417E-A1B6-1888501DE90B}"/>
              </a:ext>
            </a:extLst>
          </p:cNvPr>
          <p:cNvCxnSpPr>
            <a:cxnSpLocks/>
          </p:cNvCxnSpPr>
          <p:nvPr/>
        </p:nvCxnSpPr>
        <p:spPr>
          <a:xfrm flipV="1">
            <a:off x="10281149" y="2940908"/>
            <a:ext cx="666937" cy="2016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23CF438-95F5-4B12-A268-9B8000F1462D}"/>
              </a:ext>
            </a:extLst>
          </p:cNvPr>
          <p:cNvCxnSpPr>
            <a:cxnSpLocks/>
            <a:endCxn id="19" idx="1"/>
          </p:cNvCxnSpPr>
          <p:nvPr/>
        </p:nvCxnSpPr>
        <p:spPr>
          <a:xfrm>
            <a:off x="10314100" y="4199748"/>
            <a:ext cx="468644" cy="241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DC3E15-8DB5-414D-A1A6-A50A7B5FFB11}"/>
              </a:ext>
            </a:extLst>
          </p:cNvPr>
          <p:cNvSpPr txBox="1"/>
          <p:nvPr/>
        </p:nvSpPr>
        <p:spPr>
          <a:xfrm>
            <a:off x="10782744" y="4071522"/>
            <a:ext cx="1371600" cy="738664"/>
          </a:xfrm>
          <a:prstGeom prst="rect">
            <a:avLst/>
          </a:prstGeom>
          <a:noFill/>
        </p:spPr>
        <p:txBody>
          <a:bodyPr wrap="square" rtlCol="0">
            <a:spAutoFit/>
          </a:bodyPr>
          <a:lstStyle/>
          <a:p>
            <a:pPr algn="ctr"/>
            <a:r>
              <a:rPr lang="en-US" altLang="ko-KR" sz="1400" b="1" dirty="0">
                <a:solidFill>
                  <a:srgbClr val="FF0000"/>
                </a:solidFill>
              </a:rPr>
              <a:t>Masked</a:t>
            </a:r>
          </a:p>
          <a:p>
            <a:pPr algn="ctr"/>
            <a:r>
              <a:rPr lang="en-US" altLang="ko-KR" sz="1400" b="1" dirty="0">
                <a:solidFill>
                  <a:srgbClr val="FF0000"/>
                </a:solidFill>
              </a:rPr>
              <a:t>Decoder</a:t>
            </a:r>
          </a:p>
          <a:p>
            <a:pPr algn="ctr"/>
            <a:r>
              <a:rPr lang="en-US" altLang="ko-KR" sz="1400" b="1" dirty="0">
                <a:solidFill>
                  <a:srgbClr val="FF0000"/>
                </a:solidFill>
              </a:rPr>
              <a:t>Self-Attention</a:t>
            </a:r>
            <a:endParaRPr lang="ko-KR" altLang="en-US" sz="1400" b="1" dirty="0">
              <a:solidFill>
                <a:srgbClr val="FF0000"/>
              </a:solidFill>
            </a:endParaRPr>
          </a:p>
        </p:txBody>
      </p:sp>
      <p:sp>
        <p:nvSpPr>
          <p:cNvPr id="13" name="슬라이드 번호 개체 틀 12">
            <a:extLst>
              <a:ext uri="{FF2B5EF4-FFF2-40B4-BE49-F238E27FC236}">
                <a16:creationId xmlns:a16="http://schemas.microsoft.com/office/drawing/2014/main" id="{E56C3821-694D-43BA-A81C-43739830FF44}"/>
              </a:ext>
            </a:extLst>
          </p:cNvPr>
          <p:cNvSpPr>
            <a:spLocks noGrp="1"/>
          </p:cNvSpPr>
          <p:nvPr>
            <p:ph type="sldNum" sz="quarter" idx="12"/>
          </p:nvPr>
        </p:nvSpPr>
        <p:spPr/>
        <p:txBody>
          <a:bodyPr/>
          <a:lstStyle/>
          <a:p>
            <a:fld id="{8250BAE3-1FED-4EBA-80AA-AF0302E483EE}" type="slidenum">
              <a:rPr lang="ko-KR" altLang="en-US" smtClean="0"/>
              <a:t>64</a:t>
            </a:fld>
            <a:endParaRPr lang="ko-KR" altLang="en-US"/>
          </a:p>
        </p:txBody>
      </p:sp>
    </p:spTree>
    <p:extLst>
      <p:ext uri="{BB962C8B-B14F-4D97-AF65-F5344CB8AC3E}">
        <p14:creationId xmlns:p14="http://schemas.microsoft.com/office/powerpoint/2010/main" val="180416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4000" dirty="0">
                <a:latin typeface="나눔스퀘어_ac Bold" panose="020B0600000101010101" pitchFamily="50" charset="-127"/>
                <a:ea typeface="나눔스퀘어_ac Bold" panose="020B0600000101010101" pitchFamily="50" charset="-127"/>
              </a:rPr>
              <a:t>Ⅳ. BERT</a:t>
            </a:r>
            <a:endParaRPr lang="ko-KR" altLang="en-US" sz="40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3504000" y="3610932"/>
            <a:ext cx="5184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6" name="부제목 2">
            <a:extLst>
              <a:ext uri="{FF2B5EF4-FFF2-40B4-BE49-F238E27FC236}">
                <a16:creationId xmlns:a16="http://schemas.microsoft.com/office/drawing/2014/main" id="{359B1448-C631-4B8E-B294-C77DB74A8A94}"/>
              </a:ext>
            </a:extLst>
          </p:cNvPr>
          <p:cNvSpPr>
            <a:spLocks noGrp="1"/>
          </p:cNvSpPr>
          <p:nvPr>
            <p:ph type="subTitle" idx="1"/>
          </p:nvPr>
        </p:nvSpPr>
        <p:spPr>
          <a:xfrm>
            <a:off x="1524000" y="3892332"/>
            <a:ext cx="9144000" cy="1655762"/>
          </a:xfrm>
        </p:spPr>
        <p:txBody>
          <a:bodyPr>
            <a:normAutofit/>
          </a:bodyPr>
          <a:lstStyle/>
          <a:p>
            <a:r>
              <a:rPr lang="en-US" altLang="ko-KR" sz="1600" dirty="0">
                <a:latin typeface="나눔스퀘어" panose="020B0600000101010101" pitchFamily="50" charset="-127"/>
                <a:ea typeface="나눔스퀘어" panose="020B0600000101010101" pitchFamily="50" charset="-127"/>
              </a:rPr>
              <a:t>BERT: Pre-training of Deep Bidirectional Transformers</a:t>
            </a:r>
          </a:p>
          <a:p>
            <a:r>
              <a:rPr lang="en-US" altLang="ko-KR" sz="1600" dirty="0">
                <a:latin typeface="나눔스퀘어" panose="020B0600000101010101" pitchFamily="50" charset="-127"/>
                <a:ea typeface="나눔스퀘어" panose="020B0600000101010101" pitchFamily="50" charset="-127"/>
              </a:rPr>
              <a:t>for Language Understanding (2018)</a:t>
            </a:r>
            <a:endParaRPr lang="en-US" altLang="ko-KR" sz="1400" dirty="0">
              <a:latin typeface="나눔스퀘어" panose="020B0600000101010101" pitchFamily="50" charset="-127"/>
              <a:ea typeface="나눔스퀘어" panose="020B0600000101010101" pitchFamily="50" charset="-127"/>
            </a:endParaRPr>
          </a:p>
        </p:txBody>
      </p:sp>
      <p:sp>
        <p:nvSpPr>
          <p:cNvPr id="3" name="슬라이드 번호 개체 틀 2">
            <a:extLst>
              <a:ext uri="{FF2B5EF4-FFF2-40B4-BE49-F238E27FC236}">
                <a16:creationId xmlns:a16="http://schemas.microsoft.com/office/drawing/2014/main" id="{20E42175-E985-4DF0-B8D6-44ACAF477B24}"/>
              </a:ext>
            </a:extLst>
          </p:cNvPr>
          <p:cNvSpPr>
            <a:spLocks noGrp="1"/>
          </p:cNvSpPr>
          <p:nvPr>
            <p:ph type="sldNum" sz="quarter" idx="12"/>
          </p:nvPr>
        </p:nvSpPr>
        <p:spPr/>
        <p:txBody>
          <a:bodyPr/>
          <a:lstStyle/>
          <a:p>
            <a:fld id="{8250BAE3-1FED-4EBA-80AA-AF0302E483EE}" type="slidenum">
              <a:rPr lang="ko-KR" altLang="en-US" smtClean="0"/>
              <a:t>65</a:t>
            </a:fld>
            <a:endParaRPr lang="ko-KR" altLang="en-US"/>
          </a:p>
        </p:txBody>
      </p:sp>
    </p:spTree>
    <p:extLst>
      <p:ext uri="{BB962C8B-B14F-4D97-AF65-F5344CB8AC3E}">
        <p14:creationId xmlns:p14="http://schemas.microsoft.com/office/powerpoint/2010/main" val="770000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2457468"/>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rgbClr val="C00000"/>
                </a:solidFill>
                <a:latin typeface="나눔스퀘어 Bold" panose="020B0600000101010101" pitchFamily="50" charset="-127"/>
                <a:ea typeface="나눔스퀘어 Bold" panose="020B0600000101010101" pitchFamily="50" charset="-127"/>
              </a:rPr>
              <a:t>B</a:t>
            </a:r>
            <a:r>
              <a:rPr lang="en-US" altLang="ko-KR" dirty="0">
                <a:latin typeface="나눔스퀘어 Bold" panose="020B0600000101010101" pitchFamily="50" charset="-127"/>
                <a:ea typeface="나눔스퀘어 Bold" panose="020B0600000101010101" pitchFamily="50" charset="-127"/>
              </a:rPr>
              <a:t>idirectional </a:t>
            </a:r>
            <a:r>
              <a:rPr lang="en-US" altLang="ko-KR" dirty="0">
                <a:solidFill>
                  <a:srgbClr val="C00000"/>
                </a:solidFill>
                <a:latin typeface="나눔스퀘어 Bold" panose="020B0600000101010101" pitchFamily="50" charset="-127"/>
                <a:ea typeface="나눔스퀘어 Bold" panose="020B0600000101010101" pitchFamily="50" charset="-127"/>
              </a:rPr>
              <a:t>E</a:t>
            </a:r>
            <a:r>
              <a:rPr lang="en-US" altLang="ko-KR" dirty="0">
                <a:latin typeface="나눔스퀘어 Bold" panose="020B0600000101010101" pitchFamily="50" charset="-127"/>
                <a:ea typeface="나눔스퀘어 Bold" panose="020B0600000101010101" pitchFamily="50" charset="-127"/>
              </a:rPr>
              <a:t>ncoder </a:t>
            </a:r>
            <a:r>
              <a:rPr lang="en-US" altLang="ko-KR" dirty="0">
                <a:solidFill>
                  <a:srgbClr val="C00000"/>
                </a:solidFill>
                <a:latin typeface="나눔스퀘어 Bold" panose="020B0600000101010101" pitchFamily="50" charset="-127"/>
                <a:ea typeface="나눔스퀘어 Bold" panose="020B0600000101010101" pitchFamily="50" charset="-127"/>
              </a:rPr>
              <a:t>R</a:t>
            </a:r>
            <a:r>
              <a:rPr lang="en-US" altLang="ko-KR" dirty="0">
                <a:latin typeface="나눔스퀘어 Bold" panose="020B0600000101010101" pitchFamily="50" charset="-127"/>
                <a:ea typeface="나눔스퀘어 Bold" panose="020B0600000101010101" pitchFamily="50" charset="-127"/>
              </a:rPr>
              <a:t>epresentations from </a:t>
            </a:r>
            <a:r>
              <a:rPr lang="en-US" altLang="ko-KR" dirty="0">
                <a:solidFill>
                  <a:srgbClr val="C00000"/>
                </a:solidFill>
                <a:latin typeface="나눔스퀘어 Bold" panose="020B0600000101010101" pitchFamily="50" charset="-127"/>
                <a:ea typeface="나눔스퀘어 Bold" panose="020B0600000101010101" pitchFamily="50" charset="-127"/>
              </a:rPr>
              <a:t>T</a:t>
            </a:r>
            <a:r>
              <a:rPr lang="en-US" altLang="ko-KR" dirty="0">
                <a:latin typeface="나눔스퀘어 Bold" panose="020B0600000101010101" pitchFamily="50" charset="-127"/>
                <a:ea typeface="나눔스퀘어 Bold" panose="020B0600000101010101" pitchFamily="50" charset="-127"/>
              </a:rPr>
              <a:t>ransformers, </a:t>
            </a:r>
            <a:r>
              <a:rPr lang="en-US" altLang="ko-KR" dirty="0">
                <a:solidFill>
                  <a:srgbClr val="C00000"/>
                </a:solidFill>
                <a:latin typeface="나눔스퀘어 Bold" panose="020B0600000101010101" pitchFamily="50" charset="-127"/>
                <a:ea typeface="나눔스퀘어 Bold" panose="020B0600000101010101" pitchFamily="50" charset="-127"/>
              </a:rPr>
              <a:t>BERT</a:t>
            </a:r>
          </a:p>
          <a:p>
            <a:pPr marL="285750" indent="-285750">
              <a:buFont typeface="Arial" panose="020B0604020202020204" pitchFamily="34" charset="0"/>
              <a:buChar char="•"/>
            </a:pPr>
            <a:endParaRPr lang="en-US" altLang="ko-KR"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en-US" altLang="ko-KR" sz="1600" dirty="0">
                <a:solidFill>
                  <a:srgbClr val="000000"/>
                </a:solidFill>
                <a:latin typeface="나눔스퀘어" panose="020B0600000101010101" pitchFamily="50" charset="-127"/>
                <a:ea typeface="나눔스퀘어" panose="020B0600000101010101" pitchFamily="50" charset="-127"/>
              </a:rPr>
              <a:t>2018</a:t>
            </a:r>
            <a:r>
              <a:rPr lang="ko-KR" altLang="en-US" sz="1600" dirty="0">
                <a:solidFill>
                  <a:srgbClr val="000000"/>
                </a:solidFill>
                <a:latin typeface="나눔스퀘어" panose="020B0600000101010101" pitchFamily="50" charset="-127"/>
                <a:ea typeface="나눔스퀘어" panose="020B0600000101010101" pitchFamily="50" charset="-127"/>
              </a:rPr>
              <a:t>년에 구글이 공개한 논문</a:t>
            </a:r>
            <a:endParaRPr lang="en-US" altLang="ko-KR" sz="1600" dirty="0">
              <a:solidFill>
                <a:srgbClr val="000000"/>
              </a:solidFill>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등장과 동시에 수많은 </a:t>
            </a:r>
            <a:r>
              <a:rPr lang="en-US" altLang="ko-KR" sz="1600" dirty="0">
                <a:latin typeface="나눔스퀘어" panose="020B0600000101010101" pitchFamily="50" charset="-127"/>
                <a:ea typeface="나눔스퀘어" panose="020B0600000101010101" pitchFamily="50" charset="-127"/>
              </a:rPr>
              <a:t>NLP </a:t>
            </a:r>
            <a:r>
              <a:rPr lang="ko-KR" altLang="en-US" sz="1600" dirty="0">
                <a:latin typeface="나눔스퀘어" panose="020B0600000101010101" pitchFamily="50" charset="-127"/>
                <a:ea typeface="나눔스퀘어" panose="020B0600000101010101" pitchFamily="50" charset="-127"/>
              </a:rPr>
              <a:t>태스크에서 최고 성능을 보여줌</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트랜스포머의 인코더 기반</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양방향 </a:t>
            </a:r>
            <a:r>
              <a:rPr lang="en-US" altLang="ko-KR" sz="1600" dirty="0">
                <a:latin typeface="나눔스퀘어" panose="020B0600000101010101" pitchFamily="50" charset="-127"/>
                <a:ea typeface="나눔스퀘어" panose="020B0600000101010101" pitchFamily="50" charset="-127"/>
              </a:rPr>
              <a:t>context</a:t>
            </a:r>
            <a:r>
              <a:rPr lang="ko-KR" altLang="en-US" sz="1600" dirty="0">
                <a:latin typeface="나눔스퀘어" panose="020B0600000101010101" pitchFamily="50" charset="-127"/>
                <a:ea typeface="나눔스퀘어" panose="020B0600000101010101" pitchFamily="50" charset="-127"/>
              </a:rPr>
              <a:t>를 모두 고려하여 </a:t>
            </a:r>
            <a:r>
              <a:rPr lang="en-US" altLang="ko-KR" sz="1600" dirty="0">
                <a:latin typeface="나눔스퀘어" panose="020B0600000101010101" pitchFamily="50" charset="-127"/>
                <a:ea typeface="나눔스퀘어" panose="020B0600000101010101" pitchFamily="50" charset="-127"/>
              </a:rPr>
              <a:t>bidirectional representations</a:t>
            </a:r>
            <a:r>
              <a:rPr lang="ko-KR" altLang="en-US" sz="1600" dirty="0">
                <a:latin typeface="나눔스퀘어" panose="020B0600000101010101" pitchFamily="50" charset="-127"/>
                <a:ea typeface="나눔스퀘어" panose="020B0600000101010101" pitchFamily="50" charset="-127"/>
              </a:rPr>
              <a:t>를 사전학습</a:t>
            </a:r>
            <a:r>
              <a:rPr lang="en-US" altLang="ko-KR" sz="1600" dirty="0">
                <a:latin typeface="나눔스퀘어" panose="020B0600000101010101" pitchFamily="50" charset="-127"/>
                <a:ea typeface="나눔스퀘어" panose="020B0600000101010101" pitchFamily="50" charset="-127"/>
              </a:rPr>
              <a:t>(</a:t>
            </a:r>
            <a:r>
              <a:rPr lang="en-US" altLang="ko-KR" sz="1600" dirty="0">
                <a:solidFill>
                  <a:srgbClr val="000000"/>
                </a:solidFill>
                <a:latin typeface="나눔스퀘어" panose="020B0600000101010101" pitchFamily="50" charset="-127"/>
                <a:ea typeface="나눔스퀘어" panose="020B0600000101010101" pitchFamily="50" charset="-127"/>
              </a:rPr>
              <a:t>Pre-trained )</a:t>
            </a:r>
            <a:r>
              <a:rPr lang="ko-KR" altLang="en-US" sz="1600" dirty="0">
                <a:latin typeface="나눔스퀘어" panose="020B0600000101010101" pitchFamily="50" charset="-127"/>
                <a:ea typeface="나눔스퀘어" panose="020B0600000101010101" pitchFamily="50" charset="-127"/>
              </a:rPr>
              <a:t>한 모델</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크게 </a:t>
            </a:r>
            <a:r>
              <a:rPr lang="en-US" altLang="ko-KR" sz="1600" dirty="0">
                <a:latin typeface="나눔스퀘어" panose="020B0600000101010101" pitchFamily="50" charset="-127"/>
                <a:ea typeface="나눔스퀘어" panose="020B0600000101010101" pitchFamily="50" charset="-127"/>
              </a:rPr>
              <a:t>Pre-training </a:t>
            </a:r>
            <a:r>
              <a:rPr lang="ko-KR" altLang="en-US" sz="1600" dirty="0">
                <a:latin typeface="나눔스퀘어" panose="020B0600000101010101" pitchFamily="50" charset="-127"/>
                <a:ea typeface="나눔스퀘어" panose="020B0600000101010101" pitchFamily="50" charset="-127"/>
              </a:rPr>
              <a:t>단계와 </a:t>
            </a:r>
            <a:r>
              <a:rPr lang="en-US" altLang="ko-KR" sz="1600" dirty="0">
                <a:latin typeface="나눔스퀘어" panose="020B0600000101010101" pitchFamily="50" charset="-127"/>
                <a:ea typeface="나눔스퀘어" panose="020B0600000101010101" pitchFamily="50" charset="-127"/>
              </a:rPr>
              <a:t>Fine-Tuning </a:t>
            </a:r>
            <a:r>
              <a:rPr lang="ko-KR" altLang="en-US" sz="1600" dirty="0">
                <a:latin typeface="나눔스퀘어" panose="020B0600000101010101" pitchFamily="50" charset="-127"/>
                <a:ea typeface="나눔스퀘어" panose="020B0600000101010101" pitchFamily="50" charset="-127"/>
              </a:rPr>
              <a:t>단계로 나뉘어짐 </a:t>
            </a:r>
            <a:r>
              <a:rPr lang="en-US" altLang="ko-KR" sz="1600" dirty="0">
                <a:latin typeface="나눔스퀘어" panose="020B0600000101010101" pitchFamily="50" charset="-127"/>
                <a:ea typeface="나눔스퀘어" panose="020B0600000101010101" pitchFamily="50" charset="-127"/>
              </a:rPr>
              <a:t>(</a:t>
            </a:r>
            <a:r>
              <a:rPr lang="ko-KR" altLang="en-US" sz="1600" dirty="0">
                <a:latin typeface="나눔스퀘어" panose="020B0600000101010101" pitchFamily="50" charset="-127"/>
                <a:ea typeface="나눔스퀘어" panose="020B0600000101010101" pitchFamily="50" charset="-127"/>
              </a:rPr>
              <a:t>아래 그림</a:t>
            </a:r>
            <a:r>
              <a:rPr lang="en-US" altLang="ko-KR" sz="1600" dirty="0">
                <a:latin typeface="나눔스퀘어" panose="020B0600000101010101" pitchFamily="50" charset="-127"/>
                <a:ea typeface="나눔스퀘어" panose="020B0600000101010101" pitchFamily="50" charset="-127"/>
              </a:rPr>
              <a:t>)</a:t>
            </a:r>
          </a:p>
        </p:txBody>
      </p:sp>
      <p:pic>
        <p:nvPicPr>
          <p:cNvPr id="12" name="Picture 2" descr="버트(BERT) 파인튜닝 간단하게 해보자. - from __future__ import dream">
            <a:extLst>
              <a:ext uri="{FF2B5EF4-FFF2-40B4-BE49-F238E27FC236}">
                <a16:creationId xmlns:a16="http://schemas.microsoft.com/office/drawing/2014/main" id="{8E3AFE15-9260-483F-AAAB-6C9D8FC1E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005" y="235165"/>
            <a:ext cx="1315745" cy="175432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pic>
        <p:nvPicPr>
          <p:cNvPr id="3" name="그림 2">
            <a:extLst>
              <a:ext uri="{FF2B5EF4-FFF2-40B4-BE49-F238E27FC236}">
                <a16:creationId xmlns:a16="http://schemas.microsoft.com/office/drawing/2014/main" id="{62C2421C-1BC2-40BF-9C58-1042BAD85791}"/>
              </a:ext>
            </a:extLst>
          </p:cNvPr>
          <p:cNvPicPr>
            <a:picLocks noChangeAspect="1"/>
          </p:cNvPicPr>
          <p:nvPr/>
        </p:nvPicPr>
        <p:blipFill>
          <a:blip r:embed="rId4"/>
          <a:stretch>
            <a:fillRect/>
          </a:stretch>
        </p:blipFill>
        <p:spPr>
          <a:xfrm>
            <a:off x="2420864" y="3612995"/>
            <a:ext cx="7527756" cy="3022461"/>
          </a:xfrm>
          <a:prstGeom prst="rect">
            <a:avLst/>
          </a:prstGeom>
        </p:spPr>
      </p:pic>
      <p:sp>
        <p:nvSpPr>
          <p:cNvPr id="4" name="슬라이드 번호 개체 틀 3">
            <a:extLst>
              <a:ext uri="{FF2B5EF4-FFF2-40B4-BE49-F238E27FC236}">
                <a16:creationId xmlns:a16="http://schemas.microsoft.com/office/drawing/2014/main" id="{A27F2EEC-0D17-4C24-94C8-24383306173A}"/>
              </a:ext>
            </a:extLst>
          </p:cNvPr>
          <p:cNvSpPr>
            <a:spLocks noGrp="1"/>
          </p:cNvSpPr>
          <p:nvPr>
            <p:ph type="sldNum" sz="quarter" idx="12"/>
          </p:nvPr>
        </p:nvSpPr>
        <p:spPr/>
        <p:txBody>
          <a:bodyPr/>
          <a:lstStyle/>
          <a:p>
            <a:fld id="{8250BAE3-1FED-4EBA-80AA-AF0302E483EE}" type="slidenum">
              <a:rPr lang="ko-KR" altLang="en-US" smtClean="0"/>
              <a:t>66</a:t>
            </a:fld>
            <a:endParaRPr lang="ko-KR" altLang="en-US"/>
          </a:p>
        </p:txBody>
      </p:sp>
    </p:spTree>
    <p:extLst>
      <p:ext uri="{BB962C8B-B14F-4D97-AF65-F5344CB8AC3E}">
        <p14:creationId xmlns:p14="http://schemas.microsoft.com/office/powerpoint/2010/main" val="1954198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jalammar.github.io/images/bert-transfer-learning.png">
            <a:extLst>
              <a:ext uri="{FF2B5EF4-FFF2-40B4-BE49-F238E27FC236}">
                <a16:creationId xmlns:a16="http://schemas.microsoft.com/office/drawing/2014/main" id="{0E84E8F9-1626-4650-B275-F4C25DDC1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941" y="1420737"/>
            <a:ext cx="9300117" cy="5122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B8CC37-2E14-4861-B265-7591FD171AE1}"/>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rgbClr val="C00000"/>
                </a:solidFill>
                <a:latin typeface="나눔스퀘어 Bold" panose="020B0600000101010101" pitchFamily="50" charset="-127"/>
                <a:ea typeface="나눔스퀘어 Bold" panose="020B0600000101010101" pitchFamily="50" charset="-127"/>
              </a:rPr>
              <a:t>B</a:t>
            </a:r>
            <a:r>
              <a:rPr lang="en-US" altLang="ko-KR" dirty="0">
                <a:latin typeface="나눔스퀘어 Bold" panose="020B0600000101010101" pitchFamily="50" charset="-127"/>
                <a:ea typeface="나눔스퀘어 Bold" panose="020B0600000101010101" pitchFamily="50" charset="-127"/>
              </a:rPr>
              <a:t>idirectional </a:t>
            </a:r>
            <a:r>
              <a:rPr lang="en-US" altLang="ko-KR" dirty="0">
                <a:solidFill>
                  <a:srgbClr val="C00000"/>
                </a:solidFill>
                <a:latin typeface="나눔스퀘어 Bold" panose="020B0600000101010101" pitchFamily="50" charset="-127"/>
                <a:ea typeface="나눔스퀘어 Bold" panose="020B0600000101010101" pitchFamily="50" charset="-127"/>
              </a:rPr>
              <a:t>E</a:t>
            </a:r>
            <a:r>
              <a:rPr lang="en-US" altLang="ko-KR" dirty="0">
                <a:latin typeface="나눔스퀘어 Bold" panose="020B0600000101010101" pitchFamily="50" charset="-127"/>
                <a:ea typeface="나눔스퀘어 Bold" panose="020B0600000101010101" pitchFamily="50" charset="-127"/>
              </a:rPr>
              <a:t>ncoder </a:t>
            </a:r>
            <a:r>
              <a:rPr lang="en-US" altLang="ko-KR" dirty="0">
                <a:solidFill>
                  <a:srgbClr val="C00000"/>
                </a:solidFill>
                <a:latin typeface="나눔스퀘어 Bold" panose="020B0600000101010101" pitchFamily="50" charset="-127"/>
                <a:ea typeface="나눔스퀘어 Bold" panose="020B0600000101010101" pitchFamily="50" charset="-127"/>
              </a:rPr>
              <a:t>R</a:t>
            </a:r>
            <a:r>
              <a:rPr lang="en-US" altLang="ko-KR" dirty="0">
                <a:latin typeface="나눔스퀘어 Bold" panose="020B0600000101010101" pitchFamily="50" charset="-127"/>
                <a:ea typeface="나눔스퀘어 Bold" panose="020B0600000101010101" pitchFamily="50" charset="-127"/>
              </a:rPr>
              <a:t>epresentations from </a:t>
            </a:r>
            <a:r>
              <a:rPr lang="en-US" altLang="ko-KR" dirty="0">
                <a:solidFill>
                  <a:srgbClr val="C00000"/>
                </a:solidFill>
                <a:latin typeface="나눔스퀘어 Bold" panose="020B0600000101010101" pitchFamily="50" charset="-127"/>
                <a:ea typeface="나눔스퀘어 Bold" panose="020B0600000101010101" pitchFamily="50" charset="-127"/>
              </a:rPr>
              <a:t>T</a:t>
            </a:r>
            <a:r>
              <a:rPr lang="en-US" altLang="ko-KR" dirty="0">
                <a:latin typeface="나눔스퀘어 Bold" panose="020B0600000101010101" pitchFamily="50" charset="-127"/>
                <a:ea typeface="나눔스퀘어 Bold" panose="020B0600000101010101" pitchFamily="50" charset="-127"/>
              </a:rPr>
              <a:t>ransformers, </a:t>
            </a:r>
            <a:r>
              <a:rPr lang="en-US" altLang="ko-KR" dirty="0">
                <a:solidFill>
                  <a:srgbClr val="C00000"/>
                </a:solidFill>
                <a:latin typeface="나눔스퀘어 Bold" panose="020B0600000101010101" pitchFamily="50" charset="-127"/>
                <a:ea typeface="나눔스퀘어 Bold" panose="020B0600000101010101" pitchFamily="50" charset="-127"/>
              </a:rPr>
              <a:t>BERT</a:t>
            </a:r>
          </a:p>
        </p:txBody>
      </p:sp>
      <p:sp>
        <p:nvSpPr>
          <p:cNvPr id="5" name="제목 1">
            <a:extLst>
              <a:ext uri="{FF2B5EF4-FFF2-40B4-BE49-F238E27FC236}">
                <a16:creationId xmlns:a16="http://schemas.microsoft.com/office/drawing/2014/main" id="{6AF3C0F7-0E62-459F-93F2-59D886854382}"/>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6" name="그룹 5">
            <a:extLst>
              <a:ext uri="{FF2B5EF4-FFF2-40B4-BE49-F238E27FC236}">
                <a16:creationId xmlns:a16="http://schemas.microsoft.com/office/drawing/2014/main" id="{C3DED4F0-71C2-420E-92A2-E710AD83B054}"/>
              </a:ext>
            </a:extLst>
          </p:cNvPr>
          <p:cNvGrpSpPr/>
          <p:nvPr/>
        </p:nvGrpSpPr>
        <p:grpSpPr>
          <a:xfrm rot="5400000">
            <a:off x="79582" y="395374"/>
            <a:ext cx="502623" cy="100211"/>
            <a:chOff x="2508308" y="3229762"/>
            <a:chExt cx="7197754" cy="108000"/>
          </a:xfrm>
        </p:grpSpPr>
        <p:sp>
          <p:nvSpPr>
            <p:cNvPr id="7" name="직사각형 6">
              <a:extLst>
                <a:ext uri="{FF2B5EF4-FFF2-40B4-BE49-F238E27FC236}">
                  <a16:creationId xmlns:a16="http://schemas.microsoft.com/office/drawing/2014/main" id="{2EFB720A-C5FB-48C9-867E-D96E117394F0}"/>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86A633A-8D65-4DC5-8F91-2E3CE086CAF4}"/>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슬라이드 번호 개체 틀 1">
            <a:extLst>
              <a:ext uri="{FF2B5EF4-FFF2-40B4-BE49-F238E27FC236}">
                <a16:creationId xmlns:a16="http://schemas.microsoft.com/office/drawing/2014/main" id="{3A5B4928-977E-4EB5-85F9-84BED67F9443}"/>
              </a:ext>
            </a:extLst>
          </p:cNvPr>
          <p:cNvSpPr>
            <a:spLocks noGrp="1"/>
          </p:cNvSpPr>
          <p:nvPr>
            <p:ph type="sldNum" sz="quarter" idx="12"/>
          </p:nvPr>
        </p:nvSpPr>
        <p:spPr/>
        <p:txBody>
          <a:bodyPr/>
          <a:lstStyle/>
          <a:p>
            <a:fld id="{8250BAE3-1FED-4EBA-80AA-AF0302E483EE}" type="slidenum">
              <a:rPr lang="ko-KR" altLang="en-US" smtClean="0"/>
              <a:t>67</a:t>
            </a:fld>
            <a:endParaRPr lang="ko-KR" altLang="en-US"/>
          </a:p>
        </p:txBody>
      </p:sp>
    </p:spTree>
    <p:extLst>
      <p:ext uri="{BB962C8B-B14F-4D97-AF65-F5344CB8AC3E}">
        <p14:creationId xmlns:p14="http://schemas.microsoft.com/office/powerpoint/2010/main" val="2505783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B8CC37-2E14-4861-B265-7591FD171AE1}"/>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BERT </a:t>
            </a:r>
            <a:r>
              <a:rPr lang="ko-KR" altLang="en-US" dirty="0">
                <a:latin typeface="나눔스퀘어 Bold" panose="020B0600000101010101" pitchFamily="50" charset="-127"/>
                <a:ea typeface="나눔스퀘어 Bold" panose="020B0600000101010101" pitchFamily="50" charset="-127"/>
              </a:rPr>
              <a:t>예시 </a:t>
            </a:r>
            <a:r>
              <a:rPr lang="en-US" altLang="ko-KR" dirty="0">
                <a:latin typeface="나눔스퀘어 Bold" panose="020B0600000101010101" pitchFamily="50" charset="-127"/>
                <a:ea typeface="나눔스퀘어 Bold" panose="020B0600000101010101" pitchFamily="50" charset="-127"/>
              </a:rPr>
              <a:t>: Sentence Classification (Spam message)</a:t>
            </a:r>
          </a:p>
        </p:txBody>
      </p:sp>
      <p:sp>
        <p:nvSpPr>
          <p:cNvPr id="5" name="제목 1">
            <a:extLst>
              <a:ext uri="{FF2B5EF4-FFF2-40B4-BE49-F238E27FC236}">
                <a16:creationId xmlns:a16="http://schemas.microsoft.com/office/drawing/2014/main" id="{6AF3C0F7-0E62-459F-93F2-59D886854382}"/>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6" name="그룹 5">
            <a:extLst>
              <a:ext uri="{FF2B5EF4-FFF2-40B4-BE49-F238E27FC236}">
                <a16:creationId xmlns:a16="http://schemas.microsoft.com/office/drawing/2014/main" id="{C3DED4F0-71C2-420E-92A2-E710AD83B054}"/>
              </a:ext>
            </a:extLst>
          </p:cNvPr>
          <p:cNvGrpSpPr/>
          <p:nvPr/>
        </p:nvGrpSpPr>
        <p:grpSpPr>
          <a:xfrm rot="5400000">
            <a:off x="79582" y="395374"/>
            <a:ext cx="502623" cy="100211"/>
            <a:chOff x="2508308" y="3229762"/>
            <a:chExt cx="7197754" cy="108000"/>
          </a:xfrm>
        </p:grpSpPr>
        <p:sp>
          <p:nvSpPr>
            <p:cNvPr id="7" name="직사각형 6">
              <a:extLst>
                <a:ext uri="{FF2B5EF4-FFF2-40B4-BE49-F238E27FC236}">
                  <a16:creationId xmlns:a16="http://schemas.microsoft.com/office/drawing/2014/main" id="{2EFB720A-C5FB-48C9-867E-D96E117394F0}"/>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86A633A-8D65-4DC5-8F91-2E3CE086CAF4}"/>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7170" name="Picture 2" descr="http://jalammar.github.io/images/BERT-classification-spam.png">
            <a:extLst>
              <a:ext uri="{FF2B5EF4-FFF2-40B4-BE49-F238E27FC236}">
                <a16:creationId xmlns:a16="http://schemas.microsoft.com/office/drawing/2014/main" id="{2D3C2E21-08CF-4864-BE36-BA6F7B4DB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3501"/>
            <a:ext cx="12192000" cy="453072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4A1E47A2-580A-46C9-B1BF-06F17570326B}"/>
              </a:ext>
            </a:extLst>
          </p:cNvPr>
          <p:cNvSpPr>
            <a:spLocks noGrp="1"/>
          </p:cNvSpPr>
          <p:nvPr>
            <p:ph type="sldNum" sz="quarter" idx="12"/>
          </p:nvPr>
        </p:nvSpPr>
        <p:spPr/>
        <p:txBody>
          <a:bodyPr/>
          <a:lstStyle/>
          <a:p>
            <a:fld id="{8250BAE3-1FED-4EBA-80AA-AF0302E483EE}" type="slidenum">
              <a:rPr lang="ko-KR" altLang="en-US" smtClean="0"/>
              <a:t>68</a:t>
            </a:fld>
            <a:endParaRPr lang="ko-KR" altLang="en-US"/>
          </a:p>
        </p:txBody>
      </p:sp>
    </p:spTree>
    <p:extLst>
      <p:ext uri="{BB962C8B-B14F-4D97-AF65-F5344CB8AC3E}">
        <p14:creationId xmlns:p14="http://schemas.microsoft.com/office/powerpoint/2010/main" val="599824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BERT </a:t>
            </a:r>
            <a:r>
              <a:rPr lang="ko-KR" altLang="en-US" dirty="0">
                <a:latin typeface="나눔스퀘어 Bold" panose="020B0600000101010101" pitchFamily="50" charset="-127"/>
                <a:ea typeface="나눔스퀘어 Bold" panose="020B0600000101010101" pitchFamily="50" charset="-127"/>
              </a:rPr>
              <a:t>모델 아키텍처</a:t>
            </a:r>
            <a:endParaRPr lang="en-US" altLang="ko-KR" dirty="0">
              <a:latin typeface="나눔스퀘어 Bold" panose="020B0600000101010101" pitchFamily="50" charset="-127"/>
              <a:ea typeface="나눔스퀘어 Bold" panose="020B0600000101010101" pitchFamily="50" charset="-127"/>
            </a:endParaRP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pic>
        <p:nvPicPr>
          <p:cNvPr id="13" name="Picture 2" descr="https://paperswithcode.com/media/methods/new_ModalNet-21.jpg">
            <a:extLst>
              <a:ext uri="{FF2B5EF4-FFF2-40B4-BE49-F238E27FC236}">
                <a16:creationId xmlns:a16="http://schemas.microsoft.com/office/drawing/2014/main" id="{751391E5-3260-4A2B-AF92-91FE1DFD1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640" y="395868"/>
            <a:ext cx="4118599" cy="6066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54F05F-42CA-4356-A5C5-F6E2A4103D13}"/>
              </a:ext>
            </a:extLst>
          </p:cNvPr>
          <p:cNvSpPr txBox="1"/>
          <p:nvPr/>
        </p:nvSpPr>
        <p:spPr>
          <a:xfrm>
            <a:off x="1037063" y="1427356"/>
            <a:ext cx="5798635" cy="522765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Multi-Layer Bidirectional Transformer Encoder</a:t>
            </a:r>
          </a:p>
          <a:p>
            <a:pPr marL="742950" lvl="1" indent="-285750">
              <a:lnSpc>
                <a:spcPct val="130000"/>
              </a:lnSpc>
              <a:buFontTx/>
              <a:buChar char="-"/>
            </a:pPr>
            <a:r>
              <a:rPr lang="en-US" altLang="ko-KR" sz="1600" dirty="0">
                <a:latin typeface="나눔스퀘어" panose="020B0600000101010101" pitchFamily="50" charset="-127"/>
                <a:ea typeface="나눔스퀘어" panose="020B0600000101010101" pitchFamily="50" charset="-127"/>
              </a:rPr>
              <a:t>L : Number of Layers (</a:t>
            </a:r>
            <a:r>
              <a:rPr lang="ko-KR" altLang="en-US" sz="1600" dirty="0">
                <a:latin typeface="나눔스퀘어" panose="020B0600000101010101" pitchFamily="50" charset="-127"/>
                <a:ea typeface="나눔스퀘어" panose="020B0600000101010101" pitchFamily="50" charset="-127"/>
              </a:rPr>
              <a:t>트랜스포머 블록</a:t>
            </a:r>
            <a:r>
              <a:rPr lang="en-US" altLang="ko-KR" sz="1600" dirty="0">
                <a:latin typeface="나눔스퀘어" panose="020B0600000101010101" pitchFamily="50" charset="-127"/>
                <a:ea typeface="나눔스퀘어" panose="020B0600000101010101" pitchFamily="50" charset="-127"/>
              </a:rPr>
              <a:t>)</a:t>
            </a:r>
          </a:p>
          <a:p>
            <a:pPr marL="742950" lvl="1" indent="-285750">
              <a:lnSpc>
                <a:spcPct val="130000"/>
              </a:lnSpc>
              <a:buFontTx/>
              <a:buChar char="-"/>
            </a:pPr>
            <a:r>
              <a:rPr lang="en-US" altLang="ko-KR" sz="1600" dirty="0">
                <a:latin typeface="나눔스퀘어" panose="020B0600000101010101" pitchFamily="50" charset="-127"/>
                <a:ea typeface="나눔스퀘어" panose="020B0600000101010101" pitchFamily="50" charset="-127"/>
              </a:rPr>
              <a:t>H : Hidden Size (= </a:t>
            </a:r>
            <a:r>
              <a:rPr lang="en-US" altLang="ko-KR" sz="1600" dirty="0" err="1">
                <a:latin typeface="나눔스퀘어" panose="020B0600000101010101" pitchFamily="50" charset="-127"/>
                <a:ea typeface="나눔스퀘어" panose="020B0600000101010101" pitchFamily="50" charset="-127"/>
              </a:rPr>
              <a:t>model_dimension</a:t>
            </a:r>
            <a:r>
              <a:rPr lang="en-US" altLang="ko-KR" sz="1600" dirty="0">
                <a:latin typeface="나눔스퀘어" panose="020B0600000101010101" pitchFamily="50" charset="-127"/>
                <a:ea typeface="나눔스퀘어" panose="020B0600000101010101" pitchFamily="50" charset="-127"/>
              </a:rPr>
              <a:t>, </a:t>
            </a:r>
            <a:r>
              <a:rPr lang="en-US" altLang="ko-KR" sz="1600" i="1" dirty="0" err="1">
                <a:latin typeface="나눔스퀘어" panose="020B0600000101010101" pitchFamily="50" charset="-127"/>
                <a:ea typeface="나눔스퀘어" panose="020B0600000101010101" pitchFamily="50" charset="-127"/>
              </a:rPr>
              <a:t>d_model</a:t>
            </a:r>
            <a:r>
              <a:rPr lang="en-US" altLang="ko-KR" sz="1600" dirty="0">
                <a:latin typeface="나눔스퀘어" panose="020B0600000101010101" pitchFamily="50" charset="-127"/>
                <a:ea typeface="나눔스퀘어" panose="020B0600000101010101" pitchFamily="50" charset="-127"/>
              </a:rPr>
              <a:t>)</a:t>
            </a:r>
          </a:p>
          <a:p>
            <a:pPr marL="742950" lvl="1" indent="-285750">
              <a:lnSpc>
                <a:spcPct val="130000"/>
              </a:lnSpc>
              <a:buFontTx/>
              <a:buChar char="-"/>
            </a:pPr>
            <a:r>
              <a:rPr lang="en-US" altLang="ko-KR" sz="1600" dirty="0">
                <a:latin typeface="나눔스퀘어" panose="020B0600000101010101" pitchFamily="50" charset="-127"/>
                <a:ea typeface="나눔스퀘어" panose="020B0600000101010101" pitchFamily="50" charset="-127"/>
              </a:rPr>
              <a:t>A : Number of Self-Attention Heads</a:t>
            </a:r>
          </a:p>
          <a:p>
            <a:pPr marL="285750" indent="-285750">
              <a:lnSpc>
                <a:spcPct val="130000"/>
              </a:lnSpc>
              <a:buFontTx/>
              <a:buChar char="-"/>
            </a:pPr>
            <a:endParaRPr lang="en-US" altLang="ko-KR" dirty="0">
              <a:latin typeface="나눔스퀘어" panose="020B0600000101010101" pitchFamily="50" charset="-127"/>
              <a:ea typeface="나눔스퀘어" panose="020B0600000101010101" pitchFamily="50" charset="-127"/>
            </a:endParaRPr>
          </a:p>
          <a:p>
            <a:pPr marL="285750" indent="-285750">
              <a:lnSpc>
                <a:spcPct val="130000"/>
              </a:lnSpc>
              <a:buFont typeface="Arial" panose="020B0604020202020204" pitchFamily="34" charset="0"/>
              <a:buChar char="•"/>
            </a:pPr>
            <a:r>
              <a:rPr lang="en-US" altLang="ko-KR" dirty="0" err="1">
                <a:latin typeface="나눔스퀘어 Bold" panose="020B0600000101010101" pitchFamily="50" charset="-127"/>
                <a:ea typeface="나눔스퀘어 Bold" panose="020B0600000101010101" pitchFamily="50" charset="-127"/>
              </a:rPr>
              <a:t>BERT_base</a:t>
            </a:r>
            <a:endParaRPr lang="en-US" altLang="ko-KR" dirty="0">
              <a:latin typeface="나눔스퀘어 Bold" panose="020B0600000101010101" pitchFamily="50" charset="-127"/>
              <a:ea typeface="나눔스퀘어 Bold" panose="020B0600000101010101" pitchFamily="50" charset="-127"/>
            </a:endParaRPr>
          </a:p>
          <a:p>
            <a:pPr marL="742950" lvl="1" indent="-285750">
              <a:lnSpc>
                <a:spcPct val="130000"/>
              </a:lnSpc>
              <a:buFontTx/>
              <a:buChar char="-"/>
            </a:pPr>
            <a:r>
              <a:rPr lang="en-US" altLang="ko-KR" sz="1600" dirty="0">
                <a:latin typeface="나눔스퀘어" panose="020B0600000101010101" pitchFamily="50" charset="-127"/>
                <a:ea typeface="나눔스퀘어" panose="020B0600000101010101" pitchFamily="50" charset="-127"/>
              </a:rPr>
              <a:t>L : 12, H : 768, A : 12</a:t>
            </a:r>
          </a:p>
          <a:p>
            <a:pPr marL="742950" lvl="1" indent="-285750">
              <a:lnSpc>
                <a:spcPct val="130000"/>
              </a:lnSpc>
              <a:buFontTx/>
              <a:buChar char="-"/>
            </a:pPr>
            <a:r>
              <a:rPr lang="ko-KR" altLang="en-US" sz="1600" dirty="0">
                <a:latin typeface="나눔스퀘어" panose="020B0600000101010101" pitchFamily="50" charset="-127"/>
                <a:ea typeface="나눔스퀘어" panose="020B0600000101010101" pitchFamily="50" charset="-127"/>
              </a:rPr>
              <a:t>파라미터 개수 </a:t>
            </a:r>
            <a:r>
              <a:rPr lang="en-US" altLang="ko-KR" sz="1600" dirty="0">
                <a:latin typeface="나눔스퀘어" panose="020B0600000101010101" pitchFamily="50" charset="-127"/>
                <a:ea typeface="나눔스퀘어" panose="020B0600000101010101" pitchFamily="50" charset="-127"/>
              </a:rPr>
              <a:t>: 110M</a:t>
            </a:r>
          </a:p>
          <a:p>
            <a:pPr marL="742950" lvl="1" indent="-285750">
              <a:lnSpc>
                <a:spcPct val="130000"/>
              </a:lnSpc>
              <a:buFontTx/>
              <a:buChar char="-"/>
            </a:pPr>
            <a:r>
              <a:rPr lang="en-US" altLang="ko-KR" sz="1600" dirty="0" err="1">
                <a:latin typeface="나눔스퀘어" panose="020B0600000101010101" pitchFamily="50" charset="-127"/>
                <a:ea typeface="나눔스퀘어" panose="020B0600000101010101" pitchFamily="50" charset="-127"/>
              </a:rPr>
              <a:t>OpenAI</a:t>
            </a:r>
            <a:r>
              <a:rPr lang="en-US" altLang="ko-KR" sz="1600" dirty="0">
                <a:latin typeface="나눔스퀘어" panose="020B0600000101010101" pitchFamily="50" charset="-127"/>
                <a:ea typeface="나눔스퀘어" panose="020B0600000101010101" pitchFamily="50" charset="-127"/>
              </a:rPr>
              <a:t> GPT</a:t>
            </a:r>
            <a:r>
              <a:rPr lang="ko-KR" altLang="en-US" sz="1600" dirty="0">
                <a:latin typeface="나눔스퀘어" panose="020B0600000101010101" pitchFamily="50" charset="-127"/>
                <a:ea typeface="나눔스퀘어" panose="020B0600000101010101" pitchFamily="50" charset="-127"/>
              </a:rPr>
              <a:t>의 모델 사이즈와 동일</a:t>
            </a:r>
            <a:endParaRPr lang="en-US" altLang="ko-KR" sz="1600" dirty="0">
              <a:latin typeface="나눔스퀘어" panose="020B0600000101010101" pitchFamily="50" charset="-127"/>
              <a:ea typeface="나눔스퀘어" panose="020B0600000101010101" pitchFamily="50" charset="-127"/>
            </a:endParaRPr>
          </a:p>
          <a:p>
            <a:pPr>
              <a:lnSpc>
                <a:spcPct val="130000"/>
              </a:lnSpc>
            </a:pPr>
            <a:endParaRPr lang="en-US" altLang="ko-KR" dirty="0">
              <a:latin typeface="나눔스퀘어" panose="020B0600000101010101" pitchFamily="50" charset="-127"/>
              <a:ea typeface="나눔스퀘어" panose="020B0600000101010101" pitchFamily="50" charset="-127"/>
            </a:endParaRPr>
          </a:p>
          <a:p>
            <a:pPr marL="285750" indent="-285750">
              <a:lnSpc>
                <a:spcPct val="130000"/>
              </a:lnSpc>
              <a:buFont typeface="Arial" panose="020B0604020202020204" pitchFamily="34" charset="0"/>
              <a:buChar char="•"/>
            </a:pPr>
            <a:r>
              <a:rPr lang="en-US" altLang="ko-KR" dirty="0" err="1">
                <a:latin typeface="나눔스퀘어 Bold" panose="020B0600000101010101" pitchFamily="50" charset="-127"/>
                <a:ea typeface="나눔스퀘어 Bold" panose="020B0600000101010101" pitchFamily="50" charset="-127"/>
              </a:rPr>
              <a:t>BERT_large</a:t>
            </a:r>
            <a:endParaRPr lang="en-US" altLang="ko-KR" dirty="0">
              <a:latin typeface="나눔스퀘어 Bold" panose="020B0600000101010101" pitchFamily="50" charset="-127"/>
              <a:ea typeface="나눔스퀘어 Bold" panose="020B0600000101010101" pitchFamily="50" charset="-127"/>
            </a:endParaRPr>
          </a:p>
          <a:p>
            <a:pPr marL="742950" lvl="1" indent="-285750">
              <a:lnSpc>
                <a:spcPct val="130000"/>
              </a:lnSpc>
              <a:buFontTx/>
              <a:buChar char="-"/>
            </a:pPr>
            <a:r>
              <a:rPr lang="en-US" altLang="ko-KR" sz="1600" dirty="0">
                <a:latin typeface="나눔스퀘어" panose="020B0600000101010101" pitchFamily="50" charset="-127"/>
                <a:ea typeface="나눔스퀘어" panose="020B0600000101010101" pitchFamily="50" charset="-127"/>
              </a:rPr>
              <a:t>L : 24, H : 1024, A : 16</a:t>
            </a:r>
          </a:p>
          <a:p>
            <a:pPr marL="742950" lvl="1" indent="-285750">
              <a:lnSpc>
                <a:spcPct val="130000"/>
              </a:lnSpc>
              <a:buFontTx/>
              <a:buChar char="-"/>
            </a:pPr>
            <a:r>
              <a:rPr lang="ko-KR" altLang="en-US" sz="1600" dirty="0">
                <a:latin typeface="나눔스퀘어" panose="020B0600000101010101" pitchFamily="50" charset="-127"/>
                <a:ea typeface="나눔스퀘어" panose="020B0600000101010101" pitchFamily="50" charset="-127"/>
              </a:rPr>
              <a:t>파라미터 개수 </a:t>
            </a:r>
            <a:r>
              <a:rPr lang="en-US" altLang="ko-KR" sz="1600" dirty="0">
                <a:latin typeface="나눔스퀘어" panose="020B0600000101010101" pitchFamily="50" charset="-127"/>
                <a:ea typeface="나눔스퀘어" panose="020B0600000101010101" pitchFamily="50" charset="-127"/>
              </a:rPr>
              <a:t>: 340M</a:t>
            </a:r>
          </a:p>
          <a:p>
            <a:pPr>
              <a:lnSpc>
                <a:spcPct val="130000"/>
              </a:lnSpc>
            </a:pPr>
            <a:endParaRPr lang="en-US" altLang="ko-KR" dirty="0">
              <a:latin typeface="나눔스퀘어" panose="020B0600000101010101" pitchFamily="50" charset="-127"/>
              <a:ea typeface="나눔스퀘어" panose="020B0600000101010101" pitchFamily="50" charset="-127"/>
            </a:endParaRPr>
          </a:p>
          <a:p>
            <a:pPr marL="285750" indent="-285750">
              <a:lnSpc>
                <a:spcPct val="130000"/>
              </a:lnSpc>
              <a:buFontTx/>
              <a:buChar char="-"/>
            </a:pPr>
            <a:endParaRPr lang="en-US" altLang="ko-KR" dirty="0">
              <a:latin typeface="나눔스퀘어" panose="020B0600000101010101" pitchFamily="50" charset="-127"/>
              <a:ea typeface="나눔스퀘어" panose="020B0600000101010101" pitchFamily="50" charset="-127"/>
            </a:endParaRPr>
          </a:p>
        </p:txBody>
      </p:sp>
      <p:pic>
        <p:nvPicPr>
          <p:cNvPr id="14" name="Picture 2" descr="https://paperswithcode.com/media/methods/new_ModalNet-21.jpg">
            <a:extLst>
              <a:ext uri="{FF2B5EF4-FFF2-40B4-BE49-F238E27FC236}">
                <a16:creationId xmlns:a16="http://schemas.microsoft.com/office/drawing/2014/main" id="{35943C3E-744B-42F7-8EBA-2A32D6174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968" y="395868"/>
            <a:ext cx="4118599" cy="606626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ED2E2A2-D518-4034-8246-1F7005C597B2}"/>
              </a:ext>
            </a:extLst>
          </p:cNvPr>
          <p:cNvSpPr/>
          <p:nvPr/>
        </p:nvSpPr>
        <p:spPr>
          <a:xfrm>
            <a:off x="9630120" y="234176"/>
            <a:ext cx="2362945" cy="6401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CB877E72-706B-49BE-8D34-C14CC9346100}"/>
              </a:ext>
            </a:extLst>
          </p:cNvPr>
          <p:cNvSpPr>
            <a:spLocks noGrp="1"/>
          </p:cNvSpPr>
          <p:nvPr>
            <p:ph type="sldNum" sz="quarter" idx="12"/>
          </p:nvPr>
        </p:nvSpPr>
        <p:spPr/>
        <p:txBody>
          <a:bodyPr/>
          <a:lstStyle/>
          <a:p>
            <a:fld id="{8250BAE3-1FED-4EBA-80AA-AF0302E483EE}" type="slidenum">
              <a:rPr lang="ko-KR" altLang="en-US" smtClean="0"/>
              <a:t>69</a:t>
            </a:fld>
            <a:endParaRPr lang="ko-KR" altLang="en-US"/>
          </a:p>
        </p:txBody>
      </p:sp>
    </p:spTree>
    <p:extLst>
      <p:ext uri="{BB962C8B-B14F-4D97-AF65-F5344CB8AC3E}">
        <p14:creationId xmlns:p14="http://schemas.microsoft.com/office/powerpoint/2010/main" val="26794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114653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Encoder – Decoder </a:t>
            </a:r>
            <a:r>
              <a:rPr lang="ko-KR" altLang="en-US" dirty="0">
                <a:latin typeface="나눔스퀘어 Bold" panose="020B0600000101010101" pitchFamily="50" charset="-127"/>
                <a:ea typeface="나눔스퀘어 Bold" panose="020B0600000101010101" pitchFamily="50" charset="-127"/>
              </a:rPr>
              <a:t>구조 </a:t>
            </a:r>
            <a:r>
              <a:rPr lang="en-US" altLang="ko-KR" dirty="0">
                <a:latin typeface="나눔스퀘어 Bold" panose="020B0600000101010101" pitchFamily="50" charset="-127"/>
                <a:ea typeface="나눔스퀘어 Bold" panose="020B0600000101010101" pitchFamily="50" charset="-127"/>
              </a:rPr>
              <a:t>(</a:t>
            </a:r>
            <a:r>
              <a:rPr lang="ko-KR" altLang="en-US" dirty="0">
                <a:latin typeface="나눔스퀘어 Bold" panose="020B0600000101010101" pitchFamily="50" charset="-127"/>
                <a:ea typeface="나눔스퀘어 Bold" panose="020B0600000101010101" pitchFamily="50" charset="-127"/>
              </a:rPr>
              <a:t>기계번역</a:t>
            </a:r>
            <a:r>
              <a:rPr lang="en-US" altLang="ko-KR" dirty="0">
                <a:latin typeface="나눔스퀘어 Bold" panose="020B0600000101010101" pitchFamily="50" charset="-127"/>
                <a:ea typeface="나눔스퀘어 Bold" panose="020B0600000101010101" pitchFamily="50" charset="-127"/>
              </a:rPr>
              <a:t>)</a:t>
            </a:r>
          </a:p>
          <a:p>
            <a:pPr>
              <a:lnSpc>
                <a:spcPct val="130000"/>
              </a:lnSpc>
            </a:pPr>
            <a:br>
              <a:rPr lang="en-US" altLang="ko-KR" dirty="0">
                <a:latin typeface="나눔스퀘어 Bold" panose="020B0600000101010101" pitchFamily="50" charset="-127"/>
                <a:ea typeface="나눔스퀘어 Bold" panose="020B0600000101010101" pitchFamily="50" charset="-127"/>
              </a:rPr>
            </a:br>
            <a:endParaRPr lang="en-US" altLang="ko-KR"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302BAC8F-20C0-4099-BFFB-115BC9D0775B}"/>
              </a:ext>
            </a:extLst>
          </p:cNvPr>
          <p:cNvSpPr txBox="1"/>
          <p:nvPr/>
        </p:nvSpPr>
        <p:spPr>
          <a:xfrm>
            <a:off x="1066800" y="3838879"/>
            <a:ext cx="10058400" cy="1832489"/>
          </a:xfrm>
          <a:prstGeom prst="rect">
            <a:avLst/>
          </a:prstGeom>
          <a:noFill/>
        </p:spPr>
        <p:txBody>
          <a:bodyPr wrap="square" rtlCol="0">
            <a:spAutoFit/>
          </a:bodyPr>
          <a:lstStyle/>
          <a:p>
            <a:pPr marL="285750" indent="-285750">
              <a:lnSpc>
                <a:spcPct val="130000"/>
              </a:lnSpc>
              <a:buFontTx/>
              <a:buChar char="-"/>
            </a:pPr>
            <a:r>
              <a:rPr lang="ko-KR" altLang="en-US" sz="1600" dirty="0">
                <a:solidFill>
                  <a:srgbClr val="A2CD85"/>
                </a:solidFill>
                <a:latin typeface="나눔스퀘어_ac Bold" panose="020B0600000101010101" pitchFamily="50" charset="-127"/>
                <a:ea typeface="나눔스퀘어_ac Bold" panose="020B0600000101010101" pitchFamily="50" charset="-127"/>
              </a:rPr>
              <a:t>기계번역의 </a:t>
            </a:r>
            <a:r>
              <a:rPr lang="en-US" altLang="ko-KR" sz="1600" dirty="0">
                <a:solidFill>
                  <a:srgbClr val="A2CD85"/>
                </a:solidFill>
                <a:latin typeface="나눔스퀘어_ac Bold" panose="020B0600000101010101" pitchFamily="50" charset="-127"/>
                <a:ea typeface="나눔스퀘어_ac Bold" panose="020B0600000101010101" pitchFamily="50" charset="-127"/>
              </a:rPr>
              <a:t>Encoder</a:t>
            </a: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입력 문장의 단어들을 순차적으로 입력 받은 후 이 모든 단어 정보들을 하나의 벡터</a:t>
            </a:r>
            <a:r>
              <a:rPr lang="en-US" altLang="ko-KR" sz="1400" dirty="0">
                <a:latin typeface="나눔스퀘어" panose="020B0600000101010101" pitchFamily="50" charset="-127"/>
                <a:ea typeface="나눔스퀘어" panose="020B0600000101010101" pitchFamily="50" charset="-127"/>
              </a:rPr>
              <a:t>(context vector)</a:t>
            </a:r>
            <a:r>
              <a:rPr lang="ko-KR" altLang="en-US" sz="1400" dirty="0">
                <a:latin typeface="나눔스퀘어" panose="020B0600000101010101" pitchFamily="50" charset="-127"/>
                <a:ea typeface="나눔스퀘어" panose="020B0600000101010101" pitchFamily="50" charset="-127"/>
              </a:rPr>
              <a:t>로 압축</a:t>
            </a:r>
            <a:endParaRPr lang="en-US" altLang="ko-KR" sz="1400" dirty="0">
              <a:latin typeface="나눔스퀘어" panose="020B0600000101010101" pitchFamily="50" charset="-127"/>
              <a:ea typeface="나눔스퀘어" panose="020B0600000101010101" pitchFamily="50" charset="-127"/>
            </a:endParaRPr>
          </a:p>
          <a:p>
            <a:pPr lvl="1">
              <a:lnSpc>
                <a:spcPct val="130000"/>
              </a:lnSpc>
            </a:pPr>
            <a:endParaRPr lang="en-US" altLang="ko-KR" sz="1400" dirty="0">
              <a:latin typeface="나눔스퀘어" panose="020B0600000101010101" pitchFamily="50" charset="-127"/>
              <a:ea typeface="나눔스퀘어" panose="020B0600000101010101" pitchFamily="50" charset="-127"/>
            </a:endParaRPr>
          </a:p>
          <a:p>
            <a:pPr marL="285750" indent="-285750">
              <a:lnSpc>
                <a:spcPct val="130000"/>
              </a:lnSpc>
              <a:buFontTx/>
              <a:buChar char="-"/>
            </a:pPr>
            <a:r>
              <a:rPr lang="ko-KR" altLang="en-US" sz="1600" dirty="0">
                <a:solidFill>
                  <a:srgbClr val="7030A0"/>
                </a:solidFill>
                <a:latin typeface="나눔스퀘어 Bold" panose="020B0600000101010101" pitchFamily="50" charset="-127"/>
                <a:ea typeface="나눔스퀘어 Bold" panose="020B0600000101010101" pitchFamily="50" charset="-127"/>
              </a:rPr>
              <a:t>기계번역의 </a:t>
            </a:r>
            <a:r>
              <a:rPr lang="en-US" altLang="ko-KR" sz="1600" dirty="0">
                <a:solidFill>
                  <a:srgbClr val="7030A0"/>
                </a:solidFill>
                <a:latin typeface="나눔스퀘어 Bold" panose="020B0600000101010101" pitchFamily="50" charset="-127"/>
                <a:ea typeface="나눔스퀘어 Bold" panose="020B0600000101010101" pitchFamily="50" charset="-127"/>
              </a:rPr>
              <a:t>Decoder</a:t>
            </a:r>
          </a:p>
          <a:p>
            <a:pPr marL="742950" lvl="1" indent="-285750">
              <a:lnSpc>
                <a:spcPct val="130000"/>
              </a:lnSpc>
              <a:buFontTx/>
              <a:buChar char="-"/>
            </a:pPr>
            <a:r>
              <a:rPr lang="ko-KR" altLang="en-US" sz="1400" dirty="0">
                <a:latin typeface="나눔스퀘어" panose="020B0600000101010101" pitchFamily="50" charset="-127"/>
                <a:ea typeface="나눔스퀘어" panose="020B0600000101010101" pitchFamily="50" charset="-127"/>
              </a:rPr>
              <a:t>입력 문장의 정보를 압축한 </a:t>
            </a:r>
            <a:r>
              <a:rPr lang="en-US" altLang="ko-KR" sz="1400" dirty="0">
                <a:latin typeface="나눔스퀘어" panose="020B0600000101010101" pitchFamily="50" charset="-127"/>
                <a:ea typeface="나눔스퀘어" panose="020B0600000101010101" pitchFamily="50" charset="-127"/>
              </a:rPr>
              <a:t>context vector</a:t>
            </a:r>
            <a:r>
              <a:rPr lang="ko-KR" altLang="en-US" sz="1400" dirty="0">
                <a:latin typeface="나눔스퀘어" panose="020B0600000101010101" pitchFamily="50" charset="-127"/>
                <a:ea typeface="나눔스퀘어" panose="020B0600000101010101" pitchFamily="50" charset="-127"/>
              </a:rPr>
              <a:t>를 전달 받아 이를 이용해 번역한 단어를 </a:t>
            </a:r>
            <a:r>
              <a:rPr lang="en-US" altLang="ko-KR" sz="1400" dirty="0">
                <a:latin typeface="나눔스퀘어" panose="020B0600000101010101" pitchFamily="50" charset="-127"/>
                <a:ea typeface="나눔스퀘어" panose="020B0600000101010101" pitchFamily="50" charset="-127"/>
              </a:rPr>
              <a:t>1</a:t>
            </a:r>
            <a:r>
              <a:rPr lang="ko-KR" altLang="en-US" sz="1400" dirty="0">
                <a:latin typeface="나눔스퀘어" panose="020B0600000101010101" pitchFamily="50" charset="-127"/>
                <a:ea typeface="나눔스퀘어" panose="020B0600000101010101" pitchFamily="50" charset="-127"/>
              </a:rPr>
              <a:t>개씩 순차적으로 출력</a:t>
            </a:r>
            <a:endParaRPr lang="en-US" altLang="ko-KR" sz="1400" dirty="0">
              <a:latin typeface="나눔스퀘어" panose="020B0600000101010101" pitchFamily="50" charset="-127"/>
              <a:ea typeface="나눔스퀘어" panose="020B0600000101010101" pitchFamily="50" charset="-127"/>
            </a:endParaRPr>
          </a:p>
          <a:p>
            <a:pPr lvl="1">
              <a:lnSpc>
                <a:spcPct val="130000"/>
              </a:lnSpc>
            </a:pPr>
            <a:endParaRPr lang="en-US" altLang="ko-KR" sz="1400" dirty="0">
              <a:latin typeface="나눔스퀘어" panose="020B0600000101010101" pitchFamily="50" charset="-127"/>
              <a:ea typeface="나눔스퀘어" panose="020B0600000101010101" pitchFamily="50" charset="-127"/>
            </a:endParaRPr>
          </a:p>
        </p:txBody>
      </p:sp>
      <p:pic>
        <p:nvPicPr>
          <p:cNvPr id="13" name="seq2seq_4">
            <a:hlinkClick r:id="" action="ppaction://media"/>
            <a:extLst>
              <a:ext uri="{FF2B5EF4-FFF2-40B4-BE49-F238E27FC236}">
                <a16:creationId xmlns:a16="http://schemas.microsoft.com/office/drawing/2014/main" id="{C9274548-5215-4E90-B723-08CAD49708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4583" y="1529611"/>
            <a:ext cx="7762834" cy="2070089"/>
          </a:xfrm>
          <a:prstGeom prst="rect">
            <a:avLst/>
          </a:prstGeom>
        </p:spPr>
      </p:pic>
      <p:sp>
        <p:nvSpPr>
          <p:cNvPr id="2" name="슬라이드 번호 개체 틀 1">
            <a:extLst>
              <a:ext uri="{FF2B5EF4-FFF2-40B4-BE49-F238E27FC236}">
                <a16:creationId xmlns:a16="http://schemas.microsoft.com/office/drawing/2014/main" id="{6E968FCF-2FF1-463A-9180-F5E362F47D77}"/>
              </a:ext>
            </a:extLst>
          </p:cNvPr>
          <p:cNvSpPr>
            <a:spLocks noGrp="1"/>
          </p:cNvSpPr>
          <p:nvPr>
            <p:ph type="sldNum" sz="quarter" idx="12"/>
          </p:nvPr>
        </p:nvSpPr>
        <p:spPr/>
        <p:txBody>
          <a:bodyPr/>
          <a:lstStyle/>
          <a:p>
            <a:fld id="{8250BAE3-1FED-4EBA-80AA-AF0302E483EE}" type="slidenum">
              <a:rPr lang="ko-KR" altLang="en-US" smtClean="0"/>
              <a:t>7</a:t>
            </a:fld>
            <a:endParaRPr lang="ko-KR" altLang="en-US"/>
          </a:p>
        </p:txBody>
      </p:sp>
    </p:spTree>
    <p:extLst>
      <p:ext uri="{BB962C8B-B14F-4D97-AF65-F5344CB8AC3E}">
        <p14:creationId xmlns:p14="http://schemas.microsoft.com/office/powerpoint/2010/main" val="12650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BERT </a:t>
            </a:r>
            <a:r>
              <a:rPr lang="ko-KR" altLang="en-US" dirty="0">
                <a:latin typeface="나눔스퀘어 Bold" panose="020B0600000101010101" pitchFamily="50" charset="-127"/>
                <a:ea typeface="나눔스퀘어 Bold" panose="020B0600000101010101" pitchFamily="50" charset="-127"/>
              </a:rPr>
              <a:t>모델 아키텍처</a:t>
            </a:r>
            <a:endParaRPr lang="en-US" altLang="ko-KR" dirty="0">
              <a:latin typeface="나눔스퀘어 Bold" panose="020B0600000101010101" pitchFamily="50" charset="-127"/>
              <a:ea typeface="나눔스퀘어 Bold" panose="020B0600000101010101" pitchFamily="50" charset="-127"/>
            </a:endParaRP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pic>
        <p:nvPicPr>
          <p:cNvPr id="15" name="Picture 4" descr="http://jalammar.github.io/images/bert-base-bert-large-encoders.png">
            <a:extLst>
              <a:ext uri="{FF2B5EF4-FFF2-40B4-BE49-F238E27FC236}">
                <a16:creationId xmlns:a16="http://schemas.microsoft.com/office/drawing/2014/main" id="{940971DE-5213-40FE-83ED-9A50CCAA9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4" y="1452590"/>
            <a:ext cx="11915061" cy="5009600"/>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ACEC7E16-6B1B-48E0-A8F9-03C5EA0F4755}"/>
              </a:ext>
            </a:extLst>
          </p:cNvPr>
          <p:cNvSpPr>
            <a:spLocks noGrp="1"/>
          </p:cNvSpPr>
          <p:nvPr>
            <p:ph type="sldNum" sz="quarter" idx="12"/>
          </p:nvPr>
        </p:nvSpPr>
        <p:spPr/>
        <p:txBody>
          <a:bodyPr/>
          <a:lstStyle/>
          <a:p>
            <a:fld id="{8250BAE3-1FED-4EBA-80AA-AF0302E483EE}" type="slidenum">
              <a:rPr lang="ko-KR" altLang="en-US" smtClean="0"/>
              <a:t>70</a:t>
            </a:fld>
            <a:endParaRPr lang="ko-KR" altLang="en-US"/>
          </a:p>
        </p:txBody>
      </p:sp>
    </p:spTree>
    <p:extLst>
      <p:ext uri="{BB962C8B-B14F-4D97-AF65-F5344CB8AC3E}">
        <p14:creationId xmlns:p14="http://schemas.microsoft.com/office/powerpoint/2010/main" val="466442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 Output Representations</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sp>
        <p:nvSpPr>
          <p:cNvPr id="4" name="TextBox 3">
            <a:extLst>
              <a:ext uri="{FF2B5EF4-FFF2-40B4-BE49-F238E27FC236}">
                <a16:creationId xmlns:a16="http://schemas.microsoft.com/office/drawing/2014/main" id="{AD54F05F-42CA-4356-A5C5-F6E2A4103D13}"/>
              </a:ext>
            </a:extLst>
          </p:cNvPr>
          <p:cNvSpPr txBox="1"/>
          <p:nvPr/>
        </p:nvSpPr>
        <p:spPr>
          <a:xfrm>
            <a:off x="959004" y="1469704"/>
            <a:ext cx="10570504" cy="3376374"/>
          </a:xfrm>
          <a:prstGeom prst="rect">
            <a:avLst/>
          </a:prstGeom>
          <a:noFill/>
        </p:spPr>
        <p:txBody>
          <a:bodyPr wrap="square" rtlCol="0">
            <a:spAutoFit/>
          </a:bodyPr>
          <a:lstStyle/>
          <a:p>
            <a:pPr>
              <a:lnSpc>
                <a:spcPct val="150000"/>
              </a:lnSpc>
            </a:pPr>
            <a:endParaRPr lang="en-US" altLang="ko-KR" b="1"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Pre-trained model</a:t>
            </a:r>
            <a:r>
              <a:rPr lang="ko-KR" altLang="en-US" dirty="0">
                <a:latin typeface="나눔스퀘어" panose="020B0600000101010101" pitchFamily="50" charset="-127"/>
                <a:ea typeface="나눔스퀘어" panose="020B0600000101010101" pitchFamily="50" charset="-127"/>
              </a:rPr>
              <a:t>인 </a:t>
            </a:r>
            <a:r>
              <a:rPr lang="en-US" altLang="ko-KR" dirty="0">
                <a:latin typeface="나눔스퀘어" panose="020B0600000101010101" pitchFamily="50" charset="-127"/>
                <a:ea typeface="나눔스퀘어" panose="020B0600000101010101" pitchFamily="50" charset="-127"/>
              </a:rPr>
              <a:t>BERT</a:t>
            </a:r>
            <a:r>
              <a:rPr lang="ko-KR" altLang="en-US" dirty="0">
                <a:latin typeface="나눔스퀘어" panose="020B0600000101010101" pitchFamily="50" charset="-127"/>
                <a:ea typeface="나눔스퀘어" panose="020B0600000101010101" pitchFamily="50" charset="-127"/>
              </a:rPr>
              <a:t>를 이용해 다양한 </a:t>
            </a:r>
            <a:r>
              <a:rPr lang="en-US" altLang="ko-KR" dirty="0">
                <a:latin typeface="나눔스퀘어" panose="020B0600000101010101" pitchFamily="50" charset="-127"/>
                <a:ea typeface="나눔스퀘어" panose="020B0600000101010101" pitchFamily="50" charset="-127"/>
              </a:rPr>
              <a:t>down-stream task</a:t>
            </a:r>
            <a:r>
              <a:rPr lang="ko-KR" altLang="en-US" dirty="0">
                <a:latin typeface="나눔스퀘어" panose="020B0600000101010101" pitchFamily="50" charset="-127"/>
                <a:ea typeface="나눔스퀘어" panose="020B0600000101010101" pitchFamily="50" charset="-127"/>
              </a:rPr>
              <a:t> 수행 가능</a:t>
            </a:r>
            <a:endParaRPr lang="en-US" altLang="ko-KR" dirty="0">
              <a:latin typeface="나눔스퀘어" panose="020B0600000101010101" pitchFamily="50" charset="-127"/>
              <a:ea typeface="나눔스퀘어" panose="020B0600000101010101" pitchFamily="50" charset="-127"/>
            </a:endParaRPr>
          </a:p>
          <a:p>
            <a:pPr marL="285750" indent="-285750">
              <a:lnSpc>
                <a:spcPct val="150000"/>
              </a:lnSpc>
              <a:buFontTx/>
              <a:buChar char="-"/>
            </a:pPr>
            <a:r>
              <a:rPr lang="ko-KR" altLang="en-US" dirty="0">
                <a:latin typeface="나눔스퀘어" panose="020B0600000101010101" pitchFamily="50" charset="-127"/>
                <a:ea typeface="나눔스퀘어" panose="020B0600000101010101" pitchFamily="50" charset="-127"/>
              </a:rPr>
              <a:t>이를 위해 </a:t>
            </a:r>
            <a:r>
              <a:rPr lang="ko-KR" altLang="en-US" b="1" dirty="0">
                <a:latin typeface="나눔스퀘어" panose="020B0600000101010101" pitchFamily="50" charset="-127"/>
                <a:ea typeface="나눔스퀘어" panose="020B0600000101010101" pitchFamily="50" charset="-127"/>
              </a:rPr>
              <a:t>단일 문장 </a:t>
            </a:r>
            <a:r>
              <a:rPr lang="en-US" altLang="ko-KR" b="1" dirty="0">
                <a:latin typeface="나눔스퀘어" panose="020B0600000101010101" pitchFamily="50" charset="-127"/>
                <a:ea typeface="나눔스퀘어" panose="020B0600000101010101" pitchFamily="50" charset="-127"/>
              </a:rPr>
              <a:t>(single sentence)</a:t>
            </a:r>
            <a:r>
              <a:rPr lang="ko-KR" altLang="en-US" dirty="0">
                <a:latin typeface="나눔스퀘어" panose="020B0600000101010101" pitchFamily="50" charset="-127"/>
                <a:ea typeface="나눔스퀘어" panose="020B0600000101010101" pitchFamily="50" charset="-127"/>
              </a:rPr>
              <a:t>과</a:t>
            </a:r>
            <a:r>
              <a:rPr lang="en-US" altLang="ko-KR" dirty="0">
                <a:latin typeface="나눔스퀘어" panose="020B0600000101010101" pitchFamily="50" charset="-127"/>
                <a:ea typeface="나눔스퀘어" panose="020B0600000101010101" pitchFamily="50" charset="-127"/>
              </a:rPr>
              <a:t> </a:t>
            </a:r>
            <a:r>
              <a:rPr lang="ko-KR" altLang="en-US" b="1" dirty="0">
                <a:latin typeface="나눔스퀘어" panose="020B0600000101010101" pitchFamily="50" charset="-127"/>
                <a:ea typeface="나눔스퀘어" panose="020B0600000101010101" pitchFamily="50" charset="-127"/>
              </a:rPr>
              <a:t>문장 쌍 </a:t>
            </a:r>
            <a:r>
              <a:rPr lang="en-US" altLang="ko-KR" b="1" dirty="0">
                <a:latin typeface="나눔스퀘어" panose="020B0600000101010101" pitchFamily="50" charset="-127"/>
                <a:ea typeface="나눔스퀘어" panose="020B0600000101010101" pitchFamily="50" charset="-127"/>
              </a:rPr>
              <a:t>(pair of sentences)</a:t>
            </a:r>
            <a:r>
              <a:rPr lang="ko-KR" altLang="en-US" dirty="0">
                <a:latin typeface="나눔스퀘어" panose="020B0600000101010101" pitchFamily="50" charset="-127"/>
                <a:ea typeface="나눔스퀘어" panose="020B0600000101010101" pitchFamily="50" charset="-127"/>
              </a:rPr>
              <a:t>의 유연한 입력 형태</a:t>
            </a:r>
            <a:r>
              <a:rPr lang="en-US" altLang="ko-KR" dirty="0">
                <a:latin typeface="나눔스퀘어" panose="020B0600000101010101" pitchFamily="50" charset="-127"/>
                <a:ea typeface="나눔스퀘어" panose="020B0600000101010101" pitchFamily="50" charset="-127"/>
              </a:rPr>
              <a:t>(Input representations)</a:t>
            </a:r>
            <a:r>
              <a:rPr lang="ko-KR" altLang="en-US" dirty="0">
                <a:latin typeface="나눔스퀘어" panose="020B0600000101010101" pitchFamily="50" charset="-127"/>
                <a:ea typeface="나눔스퀘어" panose="020B0600000101010101" pitchFamily="50" charset="-127"/>
              </a:rPr>
              <a:t> 가능</a:t>
            </a:r>
            <a:endParaRPr lang="en-US" altLang="ko-KR" dirty="0">
              <a:latin typeface="나눔스퀘어" panose="020B0600000101010101" pitchFamily="50" charset="-127"/>
              <a:ea typeface="나눔스퀘어" panose="020B0600000101010101" pitchFamily="50" charset="-127"/>
            </a:endParaRPr>
          </a:p>
          <a:p>
            <a:pPr marL="742950" lvl="1"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Sentence : An arbitrary span of contiguous text</a:t>
            </a:r>
          </a:p>
          <a:p>
            <a:pPr marL="742950" lvl="1"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Sequence : BERT</a:t>
            </a:r>
            <a:r>
              <a:rPr lang="ko-KR" altLang="en-US" dirty="0">
                <a:latin typeface="나눔스퀘어" panose="020B0600000101010101" pitchFamily="50" charset="-127"/>
                <a:ea typeface="나눔스퀘어" panose="020B0600000101010101" pitchFamily="50" charset="-127"/>
              </a:rPr>
              <a:t>의 입력 토큰 시퀀스</a:t>
            </a:r>
            <a:endParaRPr lang="en-US" altLang="ko-KR" dirty="0">
              <a:latin typeface="나눔스퀘어" panose="020B0600000101010101" pitchFamily="50" charset="-127"/>
              <a:ea typeface="나눔스퀘어" panose="020B0600000101010101" pitchFamily="50" charset="-127"/>
            </a:endParaRPr>
          </a:p>
          <a:p>
            <a:pPr marL="1200150" lvl="2" indent="-285750">
              <a:lnSpc>
                <a:spcPct val="150000"/>
              </a:lnSpc>
              <a:buFontTx/>
              <a:buChar char="-"/>
            </a:pPr>
            <a:r>
              <a:rPr lang="en-US" altLang="ko-KR" dirty="0">
                <a:latin typeface="나눔스퀘어" panose="020B0600000101010101" pitchFamily="50" charset="-127"/>
                <a:ea typeface="나눔스퀘어" panose="020B0600000101010101" pitchFamily="50" charset="-127"/>
              </a:rPr>
              <a:t>single sentence or two sentences packed together</a:t>
            </a:r>
          </a:p>
          <a:p>
            <a:pPr marL="742950" lvl="1" indent="-285750">
              <a:lnSpc>
                <a:spcPct val="150000"/>
              </a:lnSpc>
              <a:buFontTx/>
              <a:buChar char="-"/>
            </a:pPr>
            <a:endParaRPr lang="en-US" altLang="ko-KR"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F15F13F-EDBA-4421-A4BB-A662F002956D}"/>
              </a:ext>
            </a:extLst>
          </p:cNvPr>
          <p:cNvSpPr>
            <a:spLocks noGrp="1"/>
          </p:cNvSpPr>
          <p:nvPr>
            <p:ph type="sldNum" sz="quarter" idx="12"/>
          </p:nvPr>
        </p:nvSpPr>
        <p:spPr/>
        <p:txBody>
          <a:bodyPr/>
          <a:lstStyle/>
          <a:p>
            <a:fld id="{8250BAE3-1FED-4EBA-80AA-AF0302E483EE}" type="slidenum">
              <a:rPr lang="ko-KR" altLang="en-US" smtClean="0"/>
              <a:t>71</a:t>
            </a:fld>
            <a:endParaRPr lang="ko-KR" altLang="en-US"/>
          </a:p>
        </p:txBody>
      </p:sp>
    </p:spTree>
    <p:extLst>
      <p:ext uri="{BB962C8B-B14F-4D97-AF65-F5344CB8AC3E}">
        <p14:creationId xmlns:p14="http://schemas.microsoft.com/office/powerpoint/2010/main" val="1992859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 Output Representations</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pic>
        <p:nvPicPr>
          <p:cNvPr id="9218" name="Picture 2" descr="BERT(Bidirectional Encoder Representations from Transformers) 구현하기 (1/2)">
            <a:extLst>
              <a:ext uri="{FF2B5EF4-FFF2-40B4-BE49-F238E27FC236}">
                <a16:creationId xmlns:a16="http://schemas.microsoft.com/office/drawing/2014/main" id="{B5AFFC58-6A14-4F2C-A027-008B81AF3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595" y="1750071"/>
            <a:ext cx="5302810" cy="4600188"/>
          </a:xfrm>
          <a:prstGeom prst="rect">
            <a:avLst/>
          </a:prstGeom>
          <a:noFill/>
          <a:extLst>
            <a:ext uri="{909E8E84-426E-40DD-AFC4-6F175D3DCCD1}">
              <a14:hiddenFill xmlns:a14="http://schemas.microsoft.com/office/drawing/2010/main">
                <a:solidFill>
                  <a:srgbClr val="FFFFFF"/>
                </a:solidFill>
              </a14:hiddenFill>
            </a:ext>
          </a:extLst>
        </p:spPr>
      </p:pic>
      <p:sp>
        <p:nvSpPr>
          <p:cNvPr id="6" name="화살표: 위쪽 5">
            <a:extLst>
              <a:ext uri="{FF2B5EF4-FFF2-40B4-BE49-F238E27FC236}">
                <a16:creationId xmlns:a16="http://schemas.microsoft.com/office/drawing/2014/main" id="{2D1E753D-F426-4368-99C7-0F993F52E9FB}"/>
              </a:ext>
            </a:extLst>
          </p:cNvPr>
          <p:cNvSpPr/>
          <p:nvPr/>
        </p:nvSpPr>
        <p:spPr>
          <a:xfrm>
            <a:off x="3958683" y="3110521"/>
            <a:ext cx="156117" cy="78125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B484D931-C048-4C6B-997E-0DC08FE07202}"/>
              </a:ext>
            </a:extLst>
          </p:cNvPr>
          <p:cNvGrpSpPr/>
          <p:nvPr/>
        </p:nvGrpSpPr>
        <p:grpSpPr>
          <a:xfrm>
            <a:off x="580776" y="2408581"/>
            <a:ext cx="3734746" cy="1384995"/>
            <a:chOff x="580776" y="2408581"/>
            <a:chExt cx="3734746" cy="1384995"/>
          </a:xfrm>
        </p:grpSpPr>
        <p:sp>
          <p:nvSpPr>
            <p:cNvPr id="3" name="직사각형 2">
              <a:extLst>
                <a:ext uri="{FF2B5EF4-FFF2-40B4-BE49-F238E27FC236}">
                  <a16:creationId xmlns:a16="http://schemas.microsoft.com/office/drawing/2014/main" id="{169F885B-BE8A-4A20-BF13-349FDEDDF2D7}"/>
                </a:ext>
              </a:extLst>
            </p:cNvPr>
            <p:cNvSpPr/>
            <p:nvPr/>
          </p:nvSpPr>
          <p:spPr>
            <a:xfrm>
              <a:off x="3746810" y="2531327"/>
              <a:ext cx="568712" cy="4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7C54ADFE-E464-4C43-A917-10D1A7E85AC2}"/>
                </a:ext>
              </a:extLst>
            </p:cNvPr>
            <p:cNvSpPr txBox="1"/>
            <p:nvPr/>
          </p:nvSpPr>
          <p:spPr>
            <a:xfrm>
              <a:off x="580776" y="2408581"/>
              <a:ext cx="2615967" cy="1384995"/>
            </a:xfrm>
            <a:prstGeom prst="rect">
              <a:avLst/>
            </a:prstGeom>
            <a:noFill/>
          </p:spPr>
          <p:txBody>
            <a:bodyPr wrap="square" rtlCol="0">
              <a:spAutoFit/>
            </a:bodyPr>
            <a:lstStyle/>
            <a:p>
              <a:pPr algn="ctr"/>
              <a:r>
                <a:rPr lang="en-US" altLang="ko-KR" sz="1400" dirty="0">
                  <a:latin typeface="나눔스퀘어" panose="020B0600000101010101" pitchFamily="50" charset="-127"/>
                  <a:ea typeface="나눔스퀘어" panose="020B0600000101010101" pitchFamily="50" charset="-127"/>
                </a:rPr>
                <a:t>Final hidden vector of</a:t>
              </a:r>
            </a:p>
            <a:p>
              <a:pPr algn="ctr"/>
              <a:r>
                <a:rPr lang="en-US" altLang="ko-KR" sz="1400" dirty="0">
                  <a:latin typeface="나눔스퀘어" panose="020B0600000101010101" pitchFamily="50" charset="-127"/>
                  <a:ea typeface="나눔스퀘어" panose="020B0600000101010101" pitchFamily="50" charset="-127"/>
                </a:rPr>
                <a:t>CLS token</a:t>
              </a:r>
            </a:p>
            <a:p>
              <a:pPr algn="ctr"/>
              <a:endParaRPr lang="en-US" altLang="ko-KR" sz="1400" dirty="0">
                <a:latin typeface="나눔스퀘어" panose="020B0600000101010101" pitchFamily="50" charset="-127"/>
                <a:ea typeface="나눔스퀘어" panose="020B0600000101010101" pitchFamily="50" charset="-127"/>
              </a:endParaRPr>
            </a:p>
            <a:p>
              <a:pPr algn="ctr"/>
              <a:r>
                <a:rPr lang="en-US" altLang="ko-KR" sz="1400" dirty="0">
                  <a:latin typeface="나눔스퀘어" panose="020B0600000101010101" pitchFamily="50" charset="-127"/>
                  <a:ea typeface="나눔스퀘어" panose="020B0600000101010101" pitchFamily="50" charset="-127"/>
                  <a:sym typeface="Wingdings" panose="05000000000000000000" pitchFamily="2" charset="2"/>
                </a:rPr>
                <a:t> </a:t>
              </a:r>
              <a:r>
                <a:rPr lang="en-US" altLang="ko-KR" sz="1400" dirty="0">
                  <a:latin typeface="나눔스퀘어" panose="020B0600000101010101" pitchFamily="50" charset="-127"/>
                  <a:ea typeface="나눔스퀘어" panose="020B0600000101010101" pitchFamily="50" charset="-127"/>
                </a:rPr>
                <a:t>used as the aggregate sequence representation for classification tasks</a:t>
              </a:r>
              <a:endParaRPr lang="ko-KR" altLang="en-US" sz="1100" dirty="0">
                <a:latin typeface="나눔스퀘어" panose="020B0600000101010101" pitchFamily="50" charset="-127"/>
                <a:ea typeface="나눔스퀘어" panose="020B0600000101010101" pitchFamily="50" charset="-127"/>
              </a:endParaRPr>
            </a:p>
          </p:txBody>
        </p:sp>
        <p:cxnSp>
          <p:nvCxnSpPr>
            <p:cNvPr id="15" name="직선 화살표 연결선 14">
              <a:extLst>
                <a:ext uri="{FF2B5EF4-FFF2-40B4-BE49-F238E27FC236}">
                  <a16:creationId xmlns:a16="http://schemas.microsoft.com/office/drawing/2014/main" id="{68A2C1CC-1FE3-4725-A957-14FA09385004}"/>
                </a:ext>
              </a:extLst>
            </p:cNvPr>
            <p:cNvCxnSpPr>
              <a:cxnSpLocks/>
              <a:stCxn id="3" idx="1"/>
            </p:cNvCxnSpPr>
            <p:nvPr/>
          </p:nvCxnSpPr>
          <p:spPr>
            <a:xfrm flipH="1">
              <a:off x="2865863" y="2748776"/>
              <a:ext cx="88094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그룹 26">
            <a:extLst>
              <a:ext uri="{FF2B5EF4-FFF2-40B4-BE49-F238E27FC236}">
                <a16:creationId xmlns:a16="http://schemas.microsoft.com/office/drawing/2014/main" id="{C8BC6C37-DA7A-4694-8E15-7B38489A3595}"/>
              </a:ext>
            </a:extLst>
          </p:cNvPr>
          <p:cNvGrpSpPr/>
          <p:nvPr/>
        </p:nvGrpSpPr>
        <p:grpSpPr>
          <a:xfrm>
            <a:off x="584433" y="4583150"/>
            <a:ext cx="3731089" cy="738664"/>
            <a:chOff x="584433" y="4583150"/>
            <a:chExt cx="3731089" cy="738664"/>
          </a:xfrm>
        </p:grpSpPr>
        <p:sp>
          <p:nvSpPr>
            <p:cNvPr id="12" name="직사각형 11">
              <a:extLst>
                <a:ext uri="{FF2B5EF4-FFF2-40B4-BE49-F238E27FC236}">
                  <a16:creationId xmlns:a16="http://schemas.microsoft.com/office/drawing/2014/main" id="{2CECD391-BA22-40A1-9E72-414E60CC9E6B}"/>
                </a:ext>
              </a:extLst>
            </p:cNvPr>
            <p:cNvSpPr/>
            <p:nvPr/>
          </p:nvSpPr>
          <p:spPr>
            <a:xfrm>
              <a:off x="3746810" y="4650059"/>
              <a:ext cx="568712" cy="4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D3FDB09-E6A1-4EBF-8CF7-28EBA70A37EF}"/>
                </a:ext>
              </a:extLst>
            </p:cNvPr>
            <p:cNvSpPr txBox="1"/>
            <p:nvPr/>
          </p:nvSpPr>
          <p:spPr>
            <a:xfrm>
              <a:off x="584433" y="4583150"/>
              <a:ext cx="2615967" cy="738664"/>
            </a:xfrm>
            <a:prstGeom prst="rect">
              <a:avLst/>
            </a:prstGeom>
            <a:noFill/>
          </p:spPr>
          <p:txBody>
            <a:bodyPr wrap="square" rtlCol="0">
              <a:spAutoFit/>
            </a:bodyPr>
            <a:lstStyle/>
            <a:p>
              <a:pPr algn="ctr"/>
              <a:r>
                <a:rPr lang="en-US" altLang="ko-KR" sz="1400" dirty="0">
                  <a:latin typeface="나눔스퀘어" panose="020B0600000101010101" pitchFamily="50" charset="-127"/>
                  <a:ea typeface="나눔스퀘어" panose="020B0600000101010101" pitchFamily="50" charset="-127"/>
                </a:rPr>
                <a:t>First</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token of every sequence (Special token for</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Classification output)</a:t>
              </a:r>
              <a:endParaRPr lang="ko-KR" altLang="en-US" sz="1400" dirty="0">
                <a:latin typeface="나눔스퀘어" panose="020B0600000101010101" pitchFamily="50" charset="-127"/>
                <a:ea typeface="나눔스퀘어" panose="020B0600000101010101" pitchFamily="50" charset="-127"/>
              </a:endParaRPr>
            </a:p>
          </p:txBody>
        </p:sp>
        <p:cxnSp>
          <p:nvCxnSpPr>
            <p:cNvPr id="23" name="직선 화살표 연결선 22">
              <a:extLst>
                <a:ext uri="{FF2B5EF4-FFF2-40B4-BE49-F238E27FC236}">
                  <a16:creationId xmlns:a16="http://schemas.microsoft.com/office/drawing/2014/main" id="{87C52272-74FC-4132-B054-99F9E1A31911}"/>
                </a:ext>
              </a:extLst>
            </p:cNvPr>
            <p:cNvCxnSpPr>
              <a:cxnSpLocks/>
            </p:cNvCxnSpPr>
            <p:nvPr/>
          </p:nvCxnSpPr>
          <p:spPr>
            <a:xfrm flipH="1">
              <a:off x="3196743" y="4911668"/>
              <a:ext cx="55756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A1CBD2C3-374A-4DF5-A632-EF87692B310E}"/>
              </a:ext>
            </a:extLst>
          </p:cNvPr>
          <p:cNvGrpSpPr/>
          <p:nvPr/>
        </p:nvGrpSpPr>
        <p:grpSpPr>
          <a:xfrm>
            <a:off x="6040244" y="4650058"/>
            <a:ext cx="6003073" cy="738664"/>
            <a:chOff x="6040244" y="4650058"/>
            <a:chExt cx="6003073" cy="738664"/>
          </a:xfrm>
        </p:grpSpPr>
        <p:sp>
          <p:nvSpPr>
            <p:cNvPr id="13" name="직사각형 12">
              <a:extLst>
                <a:ext uri="{FF2B5EF4-FFF2-40B4-BE49-F238E27FC236}">
                  <a16:creationId xmlns:a16="http://schemas.microsoft.com/office/drawing/2014/main" id="{78C44570-328D-4BC3-A14C-9E00C78B8B1D}"/>
                </a:ext>
              </a:extLst>
            </p:cNvPr>
            <p:cNvSpPr/>
            <p:nvPr/>
          </p:nvSpPr>
          <p:spPr>
            <a:xfrm>
              <a:off x="6040244" y="4650058"/>
              <a:ext cx="661639" cy="4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2959854-05CA-45CB-BBAC-A9E8A835FDF6}"/>
                </a:ext>
              </a:extLst>
            </p:cNvPr>
            <p:cNvSpPr txBox="1"/>
            <p:nvPr/>
          </p:nvSpPr>
          <p:spPr>
            <a:xfrm>
              <a:off x="8900937" y="4650058"/>
              <a:ext cx="3142380" cy="738664"/>
            </a:xfrm>
            <a:prstGeom prst="rect">
              <a:avLst/>
            </a:prstGeom>
            <a:noFill/>
          </p:spPr>
          <p:txBody>
            <a:bodyPr wrap="square" rtlCol="0">
              <a:spAutoFit/>
            </a:bodyPr>
            <a:lstStyle/>
            <a:p>
              <a:r>
                <a:rPr lang="en-US" altLang="ko-KR" sz="1400" dirty="0">
                  <a:latin typeface="나눔스퀘어" panose="020B0600000101010101" pitchFamily="50" charset="-127"/>
                  <a:ea typeface="나눔스퀘어" panose="020B0600000101010101" pitchFamily="50" charset="-127"/>
                </a:rPr>
                <a:t>Special token separating non-consecutive token sequences (Special Separator token)</a:t>
              </a:r>
              <a:endParaRPr lang="ko-KR" altLang="en-US" sz="1400" dirty="0">
                <a:latin typeface="나눔스퀘어" panose="020B0600000101010101" pitchFamily="50" charset="-127"/>
                <a:ea typeface="나눔스퀘어" panose="020B0600000101010101" pitchFamily="50" charset="-127"/>
              </a:endParaRPr>
            </a:p>
          </p:txBody>
        </p:sp>
        <p:cxnSp>
          <p:nvCxnSpPr>
            <p:cNvPr id="25" name="연결선: 꺾임 24">
              <a:extLst>
                <a:ext uri="{FF2B5EF4-FFF2-40B4-BE49-F238E27FC236}">
                  <a16:creationId xmlns:a16="http://schemas.microsoft.com/office/drawing/2014/main" id="{9CCDA751-E144-47C2-8027-3D1B262C4A21}"/>
                </a:ext>
              </a:extLst>
            </p:cNvPr>
            <p:cNvCxnSpPr>
              <a:cxnSpLocks/>
              <a:stCxn id="13" idx="2"/>
              <a:endCxn id="14" idx="0"/>
            </p:cNvCxnSpPr>
            <p:nvPr/>
          </p:nvCxnSpPr>
          <p:spPr>
            <a:xfrm rot="5400000" flipH="1" flipV="1">
              <a:off x="8204146" y="2816975"/>
              <a:ext cx="434897" cy="4101063"/>
            </a:xfrm>
            <a:prstGeom prst="bentConnector5">
              <a:avLst>
                <a:gd name="adj1" fmla="val -52564"/>
                <a:gd name="adj2" fmla="val 57717"/>
                <a:gd name="adj3" fmla="val 15256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0480E18A-CC7E-4115-B649-FFE7208A4D52}"/>
              </a:ext>
            </a:extLst>
          </p:cNvPr>
          <p:cNvGrpSpPr/>
          <p:nvPr/>
        </p:nvGrpSpPr>
        <p:grpSpPr>
          <a:xfrm>
            <a:off x="5463185" y="2552970"/>
            <a:ext cx="6670795" cy="1497195"/>
            <a:chOff x="5463185" y="2552970"/>
            <a:chExt cx="6670795" cy="1497195"/>
          </a:xfrm>
        </p:grpSpPr>
        <p:sp>
          <p:nvSpPr>
            <p:cNvPr id="39" name="TextBox 38">
              <a:extLst>
                <a:ext uri="{FF2B5EF4-FFF2-40B4-BE49-F238E27FC236}">
                  <a16:creationId xmlns:a16="http://schemas.microsoft.com/office/drawing/2014/main" id="{1B2949CE-C9EF-46C0-B18A-303B9C711030}"/>
                </a:ext>
              </a:extLst>
            </p:cNvPr>
            <p:cNvSpPr txBox="1"/>
            <p:nvPr/>
          </p:nvSpPr>
          <p:spPr>
            <a:xfrm>
              <a:off x="8900936" y="2658447"/>
              <a:ext cx="3142380" cy="523220"/>
            </a:xfrm>
            <a:prstGeom prst="rect">
              <a:avLst/>
            </a:prstGeom>
            <a:noFill/>
          </p:spPr>
          <p:txBody>
            <a:bodyPr wrap="square" rtlCol="0">
              <a:spAutoFit/>
            </a:bodyPr>
            <a:lstStyle/>
            <a:p>
              <a:r>
                <a:rPr lang="en-US" altLang="ko-KR" sz="1400" dirty="0">
                  <a:latin typeface="나눔스퀘어" panose="020B0600000101010101" pitchFamily="50" charset="-127"/>
                  <a:ea typeface="나눔스퀘어" panose="020B0600000101010101" pitchFamily="50" charset="-127"/>
                </a:rPr>
                <a:t>Final hidden vector of Nth token</a:t>
              </a:r>
            </a:p>
            <a:p>
              <a:r>
                <a:rPr lang="en-US" altLang="ko-KR" sz="1400" dirty="0">
                  <a:latin typeface="나눔스퀘어" panose="020B0600000101010101" pitchFamily="50" charset="-127"/>
                  <a:ea typeface="나눔스퀘어" panose="020B0600000101010101" pitchFamily="50" charset="-127"/>
                </a:rPr>
                <a:t>(T</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a:t>
              </a:r>
              <a:r>
                <a:rPr lang="ko-KR" altLang="en-US" sz="1400" dirty="0">
                  <a:latin typeface="나눔스퀘어" panose="020B0600000101010101" pitchFamily="50" charset="-127"/>
                  <a:ea typeface="나눔스퀘어" panose="020B0600000101010101" pitchFamily="50" charset="-127"/>
                </a:rPr>
                <a:t> 토큰의 </a:t>
              </a:r>
              <a:r>
                <a:rPr lang="en-US" altLang="ko-KR" sz="1400" dirty="0">
                  <a:latin typeface="나눔스퀘어" panose="020B0600000101010101" pitchFamily="50" charset="-127"/>
                  <a:ea typeface="나눔스퀘어" panose="020B0600000101010101" pitchFamily="50" charset="-127"/>
                </a:rPr>
                <a:t>contextual representation)</a:t>
              </a:r>
              <a:endParaRPr lang="ko-KR" altLang="en-US" sz="1400" dirty="0">
                <a:latin typeface="나눔스퀘어" panose="020B0600000101010101" pitchFamily="50" charset="-127"/>
                <a:ea typeface="나눔스퀘어" panose="020B0600000101010101" pitchFamily="50" charset="-127"/>
              </a:endParaRPr>
            </a:p>
          </p:txBody>
        </p:sp>
        <p:cxnSp>
          <p:nvCxnSpPr>
            <p:cNvPr id="40" name="연결선: 꺾임 39">
              <a:extLst>
                <a:ext uri="{FF2B5EF4-FFF2-40B4-BE49-F238E27FC236}">
                  <a16:creationId xmlns:a16="http://schemas.microsoft.com/office/drawing/2014/main" id="{6034BB5E-4553-4C3F-8072-398E1E270613}"/>
                </a:ext>
              </a:extLst>
            </p:cNvPr>
            <p:cNvCxnSpPr>
              <a:cxnSpLocks/>
            </p:cNvCxnSpPr>
            <p:nvPr/>
          </p:nvCxnSpPr>
          <p:spPr>
            <a:xfrm rot="5400000" flipH="1" flipV="1">
              <a:off x="7580624" y="738892"/>
              <a:ext cx="434897" cy="4101063"/>
            </a:xfrm>
            <a:prstGeom prst="bentConnector5">
              <a:avLst>
                <a:gd name="adj1" fmla="val -52564"/>
                <a:gd name="adj2" fmla="val 72401"/>
                <a:gd name="adj3" fmla="val 15256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5034094-1255-4869-B1FB-717BB214F63B}"/>
                </a:ext>
              </a:extLst>
            </p:cNvPr>
            <p:cNvSpPr/>
            <p:nvPr/>
          </p:nvSpPr>
          <p:spPr>
            <a:xfrm>
              <a:off x="5463185" y="2552970"/>
              <a:ext cx="568712" cy="4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C6FAFE5E-915B-4FD9-BE47-DB0F8ED77D01}"/>
                </a:ext>
              </a:extLst>
            </p:cNvPr>
            <p:cNvSpPr txBox="1"/>
            <p:nvPr/>
          </p:nvSpPr>
          <p:spPr>
            <a:xfrm>
              <a:off x="8991600" y="3742388"/>
              <a:ext cx="3142380" cy="307777"/>
            </a:xfrm>
            <a:prstGeom prst="rect">
              <a:avLst/>
            </a:prstGeom>
            <a:noFill/>
          </p:spPr>
          <p:txBody>
            <a:bodyPr wrap="square" rtlCol="0">
              <a:spAutoFit/>
            </a:bodyPr>
            <a:lstStyle/>
            <a:p>
              <a:r>
                <a:rPr lang="en-US" altLang="ko-KR" sz="1400" dirty="0">
                  <a:latin typeface="나눔스퀘어" panose="020B0600000101010101" pitchFamily="50" charset="-127"/>
                  <a:ea typeface="나눔스퀘어" panose="020B0600000101010101" pitchFamily="50" charset="-127"/>
                </a:rPr>
                <a:t>E </a:t>
              </a:r>
              <a:r>
                <a:rPr lang="en-US" altLang="ko-KR" sz="1400">
                  <a:latin typeface="나눔스퀘어" panose="020B0600000101010101" pitchFamily="50" charset="-127"/>
                  <a:ea typeface="나눔스퀘어" panose="020B0600000101010101" pitchFamily="50" charset="-127"/>
                </a:rPr>
                <a:t>: Input Embedding</a:t>
              </a:r>
              <a:endParaRPr lang="ko-KR" altLang="en-US" sz="1400" dirty="0">
                <a:latin typeface="나눔스퀘어" panose="020B0600000101010101" pitchFamily="50" charset="-127"/>
                <a:ea typeface="나눔스퀘어" panose="020B0600000101010101" pitchFamily="50" charset="-127"/>
              </a:endParaRPr>
            </a:p>
          </p:txBody>
        </p:sp>
      </p:grpSp>
      <p:sp>
        <p:nvSpPr>
          <p:cNvPr id="47" name="TextBox 46">
            <a:extLst>
              <a:ext uri="{FF2B5EF4-FFF2-40B4-BE49-F238E27FC236}">
                <a16:creationId xmlns:a16="http://schemas.microsoft.com/office/drawing/2014/main" id="{CA1331DD-6FEE-4789-9D9A-9AAB56828593}"/>
              </a:ext>
            </a:extLst>
          </p:cNvPr>
          <p:cNvSpPr txBox="1"/>
          <p:nvPr/>
        </p:nvSpPr>
        <p:spPr>
          <a:xfrm>
            <a:off x="6047678" y="721896"/>
            <a:ext cx="5831236" cy="584775"/>
          </a:xfrm>
          <a:prstGeom prst="rect">
            <a:avLst/>
          </a:prstGeom>
          <a:noFill/>
        </p:spPr>
        <p:txBody>
          <a:bodyPr wrap="square" rtlCol="0">
            <a:spAutoFit/>
          </a:bodyPr>
          <a:lstStyle/>
          <a:p>
            <a:r>
              <a:rPr lang="en-US" altLang="ko-KR" sz="1600" dirty="0">
                <a:latin typeface="나눔스퀘어 Bold" panose="020B0600000101010101" pitchFamily="50" charset="-127"/>
                <a:ea typeface="나눔스퀘어 Bold" panose="020B0600000101010101" pitchFamily="50" charset="-127"/>
              </a:rPr>
              <a:t>Q.</a:t>
            </a:r>
            <a:r>
              <a:rPr lang="ko-KR" altLang="en-US" sz="1600" dirty="0">
                <a:latin typeface="나눔스퀘어 Bold" panose="020B0600000101010101" pitchFamily="50" charset="-127"/>
                <a:ea typeface="나눔스퀘어 Bold" panose="020B0600000101010101" pitchFamily="50" charset="-127"/>
              </a:rPr>
              <a:t> </a:t>
            </a:r>
            <a:r>
              <a:rPr lang="en-US" altLang="ko-KR" sz="1600" dirty="0">
                <a:latin typeface="나눔스퀘어 Bold" panose="020B0600000101010101" pitchFamily="50" charset="-127"/>
                <a:ea typeface="나눔스퀘어 Bold" panose="020B0600000101010101" pitchFamily="50" charset="-127"/>
              </a:rPr>
              <a:t>CLS </a:t>
            </a:r>
            <a:r>
              <a:rPr lang="ko-KR" altLang="en-US" sz="1600" dirty="0">
                <a:latin typeface="나눔스퀘어 Bold" panose="020B0600000101010101" pitchFamily="50" charset="-127"/>
                <a:ea typeface="나눔스퀘어 Bold" panose="020B0600000101010101" pitchFamily="50" charset="-127"/>
              </a:rPr>
              <a:t>토큰을 이용하여 분류하지 않고</a:t>
            </a:r>
            <a:r>
              <a:rPr lang="en-US" altLang="ko-KR" sz="1600" dirty="0">
                <a:latin typeface="나눔스퀘어 Bold" panose="020B0600000101010101" pitchFamily="50" charset="-127"/>
                <a:ea typeface="나눔스퀘어 Bold" panose="020B0600000101010101" pitchFamily="50" charset="-127"/>
              </a:rPr>
              <a:t>,</a:t>
            </a:r>
          </a:p>
          <a:p>
            <a:r>
              <a:rPr lang="ko-KR" altLang="en-US" sz="1600" dirty="0">
                <a:latin typeface="나눔스퀘어 Bold" panose="020B0600000101010101" pitchFamily="50" charset="-127"/>
                <a:ea typeface="나눔스퀘어 Bold" panose="020B0600000101010101" pitchFamily="50" charset="-127"/>
              </a:rPr>
              <a:t>모든 토큰의 </a:t>
            </a:r>
            <a:r>
              <a:rPr lang="en-US" altLang="ko-KR" sz="1600" dirty="0">
                <a:latin typeface="나눔스퀘어 Bold" panose="020B0600000101010101" pitchFamily="50" charset="-127"/>
                <a:ea typeface="나눔스퀘어 Bold" panose="020B0600000101010101" pitchFamily="50" charset="-127"/>
              </a:rPr>
              <a:t>Hidden vector</a:t>
            </a:r>
            <a:r>
              <a:rPr lang="ko-KR" altLang="en-US" sz="1600" dirty="0">
                <a:latin typeface="나눔스퀘어 Bold" panose="020B0600000101010101" pitchFamily="50" charset="-127"/>
                <a:ea typeface="나눔스퀘어 Bold" panose="020B0600000101010101" pitchFamily="50" charset="-127"/>
              </a:rPr>
              <a:t>를 이용하면 안될까</a:t>
            </a:r>
            <a:r>
              <a:rPr lang="en-US" altLang="ko-KR" sz="1600" dirty="0">
                <a:latin typeface="나눔스퀘어 Bold" panose="020B0600000101010101" pitchFamily="50" charset="-127"/>
                <a:ea typeface="나눔스퀘어 Bold" panose="020B0600000101010101" pitchFamily="50" charset="-127"/>
              </a:rPr>
              <a:t>?</a:t>
            </a:r>
          </a:p>
        </p:txBody>
      </p:sp>
      <p:grpSp>
        <p:nvGrpSpPr>
          <p:cNvPr id="50" name="그룹 49">
            <a:extLst>
              <a:ext uri="{FF2B5EF4-FFF2-40B4-BE49-F238E27FC236}">
                <a16:creationId xmlns:a16="http://schemas.microsoft.com/office/drawing/2014/main" id="{CCC53502-8907-4596-9415-F3F85C6F56B7}"/>
              </a:ext>
            </a:extLst>
          </p:cNvPr>
          <p:cNvGrpSpPr/>
          <p:nvPr/>
        </p:nvGrpSpPr>
        <p:grpSpPr>
          <a:xfrm>
            <a:off x="3444595" y="1416205"/>
            <a:ext cx="4193990" cy="975398"/>
            <a:chOff x="3444595" y="1416205"/>
            <a:chExt cx="4193990" cy="975398"/>
          </a:xfrm>
        </p:grpSpPr>
        <p:sp>
          <p:nvSpPr>
            <p:cNvPr id="46" name="타원 45">
              <a:extLst>
                <a:ext uri="{FF2B5EF4-FFF2-40B4-BE49-F238E27FC236}">
                  <a16:creationId xmlns:a16="http://schemas.microsoft.com/office/drawing/2014/main" id="{E2C50D91-DB0B-4212-929C-C19BFB6DD05A}"/>
                </a:ext>
              </a:extLst>
            </p:cNvPr>
            <p:cNvSpPr/>
            <p:nvPr/>
          </p:nvSpPr>
          <p:spPr>
            <a:xfrm>
              <a:off x="3679256" y="1773045"/>
              <a:ext cx="703820" cy="61855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6D48B6E5-1455-40C5-AF11-514674C7B3F0}"/>
                </a:ext>
              </a:extLst>
            </p:cNvPr>
            <p:cNvSpPr/>
            <p:nvPr/>
          </p:nvSpPr>
          <p:spPr>
            <a:xfrm>
              <a:off x="4627271" y="1761223"/>
              <a:ext cx="1120270" cy="61855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5F693A61-483F-4548-A56C-1D62A0598B82}"/>
                </a:ext>
              </a:extLst>
            </p:cNvPr>
            <p:cNvSpPr txBox="1"/>
            <p:nvPr/>
          </p:nvSpPr>
          <p:spPr>
            <a:xfrm>
              <a:off x="3444595" y="1416205"/>
              <a:ext cx="4193990" cy="307777"/>
            </a:xfrm>
            <a:prstGeom prst="rect">
              <a:avLst/>
            </a:prstGeom>
            <a:noFill/>
          </p:spPr>
          <p:txBody>
            <a:bodyPr wrap="square" rtlCol="0">
              <a:spAutoFit/>
            </a:bodyPr>
            <a:lstStyle/>
            <a:p>
              <a:r>
                <a:rPr lang="ko-KR" altLang="en-US" sz="1400" dirty="0">
                  <a:latin typeface="나눔스퀘어 Bold" panose="020B0600000101010101" pitchFamily="50" charset="-127"/>
                  <a:ea typeface="나눔스퀘어 Bold" panose="020B0600000101010101" pitchFamily="50" charset="-127"/>
                </a:rPr>
                <a:t>두 가지 태스크를 동시에 학습</a:t>
              </a:r>
            </a:p>
          </p:txBody>
        </p:sp>
      </p:grpSp>
      <p:sp>
        <p:nvSpPr>
          <p:cNvPr id="51" name="슬라이드 번호 개체 틀 50">
            <a:extLst>
              <a:ext uri="{FF2B5EF4-FFF2-40B4-BE49-F238E27FC236}">
                <a16:creationId xmlns:a16="http://schemas.microsoft.com/office/drawing/2014/main" id="{4500563A-7677-4668-ACB7-90B1E63AC465}"/>
              </a:ext>
            </a:extLst>
          </p:cNvPr>
          <p:cNvSpPr>
            <a:spLocks noGrp="1"/>
          </p:cNvSpPr>
          <p:nvPr>
            <p:ph type="sldNum" sz="quarter" idx="12"/>
          </p:nvPr>
        </p:nvSpPr>
        <p:spPr/>
        <p:txBody>
          <a:bodyPr/>
          <a:lstStyle/>
          <a:p>
            <a:fld id="{8250BAE3-1FED-4EBA-80AA-AF0302E483EE}" type="slidenum">
              <a:rPr lang="ko-KR" altLang="en-US" smtClean="0"/>
              <a:t>72</a:t>
            </a:fld>
            <a:endParaRPr lang="ko-KR" altLang="en-US"/>
          </a:p>
        </p:txBody>
      </p:sp>
    </p:spTree>
    <p:extLst>
      <p:ext uri="{BB962C8B-B14F-4D97-AF65-F5344CB8AC3E}">
        <p14:creationId xmlns:p14="http://schemas.microsoft.com/office/powerpoint/2010/main" val="388344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Q.</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CLS </a:t>
            </a:r>
            <a:r>
              <a:rPr lang="ko-KR" altLang="en-US" dirty="0">
                <a:latin typeface="나눔스퀘어 Bold" panose="020B0600000101010101" pitchFamily="50" charset="-127"/>
                <a:ea typeface="나눔스퀘어 Bold" panose="020B0600000101010101" pitchFamily="50" charset="-127"/>
              </a:rPr>
              <a:t>토큰을 이용하여 분류하지 않고</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모든 토큰의 </a:t>
            </a:r>
            <a:r>
              <a:rPr lang="en-US" altLang="ko-KR" dirty="0">
                <a:latin typeface="나눔스퀘어 Bold" panose="020B0600000101010101" pitchFamily="50" charset="-127"/>
                <a:ea typeface="나눔스퀘어 Bold" panose="020B0600000101010101" pitchFamily="50" charset="-127"/>
              </a:rPr>
              <a:t>Hidden vector</a:t>
            </a:r>
            <a:r>
              <a:rPr lang="ko-KR" altLang="en-US" dirty="0">
                <a:latin typeface="나눔스퀘어 Bold" panose="020B0600000101010101" pitchFamily="50" charset="-127"/>
                <a:ea typeface="나눔스퀘어 Bold" panose="020B0600000101010101" pitchFamily="50" charset="-127"/>
              </a:rPr>
              <a:t>를 이용하면 안될까</a:t>
            </a:r>
            <a:r>
              <a:rPr lang="en-US" altLang="ko-KR" dirty="0">
                <a:latin typeface="나눔스퀘어 Bold" panose="020B0600000101010101" pitchFamily="50" charset="-127"/>
                <a:ea typeface="나눔스퀘어 Bold" panose="020B0600000101010101" pitchFamily="50" charset="-127"/>
              </a:rPr>
              <a:t>?</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7" name="TextBox 6">
            <a:extLst>
              <a:ext uri="{FF2B5EF4-FFF2-40B4-BE49-F238E27FC236}">
                <a16:creationId xmlns:a16="http://schemas.microsoft.com/office/drawing/2014/main" id="{8C25A984-1F27-4191-A0C9-48F9DDA5E32E}"/>
              </a:ext>
            </a:extLst>
          </p:cNvPr>
          <p:cNvSpPr txBox="1"/>
          <p:nvPr/>
        </p:nvSpPr>
        <p:spPr>
          <a:xfrm>
            <a:off x="1346722" y="1613998"/>
            <a:ext cx="9498555" cy="1010918"/>
          </a:xfrm>
          <a:prstGeom prst="rect">
            <a:avLst/>
          </a:prstGeom>
          <a:noFill/>
        </p:spPr>
        <p:txBody>
          <a:bodyPr wrap="square" rtlCol="0">
            <a:spAutoFit/>
          </a:bodyPr>
          <a:lstStyle/>
          <a:p>
            <a:pPr>
              <a:lnSpc>
                <a:spcPct val="200000"/>
              </a:lnSpc>
            </a:pPr>
            <a:r>
              <a:rPr lang="ko-KR" altLang="en-US" sz="1600" dirty="0">
                <a:latin typeface="나눔스퀘어" panose="020B0600000101010101" pitchFamily="50" charset="-127"/>
                <a:ea typeface="나눔스퀘어" panose="020B0600000101010101" pitchFamily="50" charset="-127"/>
              </a:rPr>
              <a:t>가능합니다</a:t>
            </a:r>
            <a:r>
              <a:rPr lang="en-US" altLang="ko-KR" sz="1600" dirty="0">
                <a:latin typeface="나눔스퀘어" panose="020B0600000101010101" pitchFamily="50" charset="-127"/>
                <a:ea typeface="나눔스퀘어" panose="020B0600000101010101" pitchFamily="50" charset="-127"/>
              </a:rPr>
              <a:t>. CLS </a:t>
            </a:r>
            <a:r>
              <a:rPr lang="ko-KR" altLang="en-US" sz="1600" dirty="0">
                <a:latin typeface="나눔스퀘어" panose="020B0600000101010101" pitchFamily="50" charset="-127"/>
                <a:ea typeface="나눔스퀘어" panose="020B0600000101010101" pitchFamily="50" charset="-127"/>
              </a:rPr>
              <a:t>토큰 뿐만 아니라 시퀀스의 모든 토큰을 이용해 </a:t>
            </a:r>
            <a:r>
              <a:rPr lang="en-US" altLang="ko-KR" sz="1600" dirty="0">
                <a:latin typeface="나눔스퀘어" panose="020B0600000101010101" pitchFamily="50" charset="-127"/>
                <a:ea typeface="나눔스퀘어" panose="020B0600000101010101" pitchFamily="50" charset="-127"/>
              </a:rPr>
              <a:t>average </a:t>
            </a:r>
            <a:r>
              <a:rPr lang="ko-KR" altLang="en-US" sz="1600" dirty="0">
                <a:latin typeface="나눔스퀘어" panose="020B0600000101010101" pitchFamily="50" charset="-127"/>
                <a:ea typeface="나눔스퀘어" panose="020B0600000101010101" pitchFamily="50" charset="-127"/>
              </a:rPr>
              <a:t>하는 것이 </a:t>
            </a:r>
            <a:r>
              <a:rPr lang="en-US" altLang="ko-KR" sz="1600" dirty="0">
                <a:latin typeface="나눔스퀘어" panose="020B0600000101010101" pitchFamily="50" charset="-127"/>
                <a:ea typeface="나눔스퀘어" panose="020B0600000101010101" pitchFamily="50" charset="-127"/>
              </a:rPr>
              <a:t>CLS </a:t>
            </a:r>
            <a:r>
              <a:rPr lang="ko-KR" altLang="en-US" sz="1600" dirty="0">
                <a:latin typeface="나눔스퀘어" panose="020B0600000101010101" pitchFamily="50" charset="-127"/>
                <a:ea typeface="나눔스퀘어" panose="020B0600000101010101" pitchFamily="50" charset="-127"/>
              </a:rPr>
              <a:t>토큰을 이용하는 것보다 좋은 성능을 낼 수 있다고 합니다</a:t>
            </a:r>
            <a:r>
              <a:rPr lang="en-US" altLang="ko-KR" sz="1600" dirty="0">
                <a:latin typeface="나눔스퀘어" panose="020B0600000101010101" pitchFamily="50" charset="-127"/>
                <a:ea typeface="나눔스퀘어" panose="020B0600000101010101" pitchFamily="50" charset="-127"/>
              </a:rPr>
              <a:t>.</a:t>
            </a:r>
            <a:endParaRPr lang="ko-KR" altLang="en-US" sz="1600" dirty="0">
              <a:latin typeface="나눔스퀘어" panose="020B0600000101010101" pitchFamily="50" charset="-127"/>
              <a:ea typeface="나눔스퀘어" panose="020B0600000101010101" pitchFamily="50" charset="-127"/>
            </a:endParaRPr>
          </a:p>
        </p:txBody>
      </p:sp>
      <p:sp>
        <p:nvSpPr>
          <p:cNvPr id="29" name="사각형: 둥근 모서리 28">
            <a:extLst>
              <a:ext uri="{FF2B5EF4-FFF2-40B4-BE49-F238E27FC236}">
                <a16:creationId xmlns:a16="http://schemas.microsoft.com/office/drawing/2014/main" id="{7D264A3C-C6C8-491F-8A09-544F9E3F8585}"/>
              </a:ext>
            </a:extLst>
          </p:cNvPr>
          <p:cNvSpPr/>
          <p:nvPr/>
        </p:nvSpPr>
        <p:spPr>
          <a:xfrm>
            <a:off x="1346722" y="4334728"/>
            <a:ext cx="2355483" cy="688811"/>
          </a:xfrm>
          <a:prstGeom prst="roundRect">
            <a:avLst>
              <a:gd name="adj" fmla="val 50000"/>
            </a:avLst>
          </a:prstGeom>
          <a:noFill/>
          <a:ln w="5715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400" dirty="0" err="1">
                <a:solidFill>
                  <a:sysClr val="windowText" lastClr="000000"/>
                </a:solidFill>
              </a:rPr>
              <a:t>HuggingFace</a:t>
            </a:r>
            <a:endParaRPr lang="en-US" altLang="ko-KR" sz="1400" dirty="0">
              <a:solidFill>
                <a:sysClr val="windowText" lastClr="000000"/>
              </a:solidFill>
            </a:endParaRPr>
          </a:p>
          <a:p>
            <a:pPr algn="ctr"/>
            <a:r>
              <a:rPr lang="en-US" altLang="ko-KR" sz="1400" dirty="0">
                <a:solidFill>
                  <a:sysClr val="windowText" lastClr="000000"/>
                </a:solidFill>
              </a:rPr>
              <a:t>Documentation</a:t>
            </a:r>
            <a:endParaRPr lang="ko-KR" altLang="en-US" sz="1400" dirty="0">
              <a:solidFill>
                <a:sysClr val="windowText" lastClr="000000"/>
              </a:solidFill>
            </a:endParaRPr>
          </a:p>
        </p:txBody>
      </p:sp>
      <p:sp>
        <p:nvSpPr>
          <p:cNvPr id="19" name="직사각형 18">
            <a:extLst>
              <a:ext uri="{FF2B5EF4-FFF2-40B4-BE49-F238E27FC236}">
                <a16:creationId xmlns:a16="http://schemas.microsoft.com/office/drawing/2014/main" id="{8FE89E73-407C-4545-ADED-325E80DE71E8}"/>
              </a:ext>
            </a:extLst>
          </p:cNvPr>
          <p:cNvSpPr/>
          <p:nvPr/>
        </p:nvSpPr>
        <p:spPr>
          <a:xfrm>
            <a:off x="4508809" y="4033308"/>
            <a:ext cx="6096000" cy="1534138"/>
          </a:xfrm>
          <a:prstGeom prst="rect">
            <a:avLst/>
          </a:prstGeom>
        </p:spPr>
        <p:txBody>
          <a:bodyPr>
            <a:spAutoFit/>
          </a:bodyPr>
          <a:lstStyle/>
          <a:p>
            <a:pPr>
              <a:lnSpc>
                <a:spcPct val="150000"/>
              </a:lnSpc>
            </a:pPr>
            <a:r>
              <a:rPr lang="en-US" altLang="ko-KR" sz="1600" dirty="0">
                <a:solidFill>
                  <a:srgbClr val="404040"/>
                </a:solidFill>
                <a:latin typeface="나눔스퀘어" panose="020B0600000101010101" pitchFamily="50" charset="-127"/>
                <a:ea typeface="나눔스퀘어" panose="020B0600000101010101" pitchFamily="50" charset="-127"/>
              </a:rPr>
              <a:t>The user may use this token (the first token in a sequence built with special tokens) to get a sequence prediction rather than a token prediction. </a:t>
            </a:r>
            <a:r>
              <a:rPr lang="en-US" altLang="ko-KR" sz="1600" b="1" dirty="0">
                <a:solidFill>
                  <a:srgbClr val="404040"/>
                </a:solidFill>
                <a:latin typeface="나눔스퀘어" panose="020B0600000101010101" pitchFamily="50" charset="-127"/>
                <a:ea typeface="나눔스퀘어" panose="020B0600000101010101" pitchFamily="50" charset="-127"/>
              </a:rPr>
              <a:t>However, averaging over the sequence may yield better results than using the [CLS] token.</a:t>
            </a:r>
            <a:endParaRPr lang="ko-KR" altLang="en-US" sz="1600" b="1" dirty="0">
              <a:latin typeface="나눔스퀘어" panose="020B0600000101010101" pitchFamily="50" charset="-127"/>
              <a:ea typeface="나눔스퀘어" panose="020B0600000101010101" pitchFamily="50" charset="-127"/>
            </a:endParaRPr>
          </a:p>
        </p:txBody>
      </p:sp>
      <p:cxnSp>
        <p:nvCxnSpPr>
          <p:cNvPr id="21" name="직선 연결선 20">
            <a:extLst>
              <a:ext uri="{FF2B5EF4-FFF2-40B4-BE49-F238E27FC236}">
                <a16:creationId xmlns:a16="http://schemas.microsoft.com/office/drawing/2014/main" id="{799F2D9F-D232-4554-A347-C333360AF39A}"/>
              </a:ext>
            </a:extLst>
          </p:cNvPr>
          <p:cNvCxnSpPr/>
          <p:nvPr/>
        </p:nvCxnSpPr>
        <p:spPr>
          <a:xfrm>
            <a:off x="726687" y="3378820"/>
            <a:ext cx="10738624"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2" name="슬라이드 번호 개체 틀 21">
            <a:extLst>
              <a:ext uri="{FF2B5EF4-FFF2-40B4-BE49-F238E27FC236}">
                <a16:creationId xmlns:a16="http://schemas.microsoft.com/office/drawing/2014/main" id="{19676EF2-E487-4F75-88B7-51244458B373}"/>
              </a:ext>
            </a:extLst>
          </p:cNvPr>
          <p:cNvSpPr>
            <a:spLocks noGrp="1"/>
          </p:cNvSpPr>
          <p:nvPr>
            <p:ph type="sldNum" sz="quarter" idx="12"/>
          </p:nvPr>
        </p:nvSpPr>
        <p:spPr/>
        <p:txBody>
          <a:bodyPr/>
          <a:lstStyle/>
          <a:p>
            <a:fld id="{8250BAE3-1FED-4EBA-80AA-AF0302E483EE}" type="slidenum">
              <a:rPr lang="ko-KR" altLang="en-US" smtClean="0"/>
              <a:t>73</a:t>
            </a:fld>
            <a:endParaRPr lang="ko-KR" altLang="en-US"/>
          </a:p>
        </p:txBody>
      </p:sp>
    </p:spTree>
    <p:extLst>
      <p:ext uri="{BB962C8B-B14F-4D97-AF65-F5344CB8AC3E}">
        <p14:creationId xmlns:p14="http://schemas.microsoft.com/office/powerpoint/2010/main" val="2528882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 Output Representations</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10242" name="Picture 2" descr="BERT: Pre-training of Deep Bidirectional Transformers for Language  Understanding">
            <a:extLst>
              <a:ext uri="{FF2B5EF4-FFF2-40B4-BE49-F238E27FC236}">
                <a16:creationId xmlns:a16="http://schemas.microsoft.com/office/drawing/2014/main" id="{8681281C-A674-4606-BCA1-DB1EA75BA7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76" b="22379"/>
          <a:stretch/>
        </p:blipFill>
        <p:spPr bwMode="auto">
          <a:xfrm>
            <a:off x="823492" y="4378702"/>
            <a:ext cx="10414387" cy="21862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3D05D4F-7772-4150-B979-65634E55490F}"/>
              </a:ext>
            </a:extLst>
          </p:cNvPr>
          <p:cNvSpPr txBox="1"/>
          <p:nvPr/>
        </p:nvSpPr>
        <p:spPr>
          <a:xfrm>
            <a:off x="584433" y="1217043"/>
            <a:ext cx="11023134" cy="236955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Input Representation is the sum of:</a:t>
            </a: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Token Embedding</a:t>
            </a:r>
          </a:p>
          <a:p>
            <a:pPr lvl="3">
              <a:lnSpc>
                <a:spcPct val="150000"/>
              </a:lnSpc>
            </a:pPr>
            <a:r>
              <a:rPr lang="en-US" altLang="ko-KR" sz="1400" dirty="0">
                <a:latin typeface="나눔스퀘어 Bold" panose="020B0600000101010101" pitchFamily="50" charset="-127"/>
                <a:ea typeface="나눔스퀘어 Bold" panose="020B0600000101010101" pitchFamily="50" charset="-127"/>
              </a:rPr>
              <a:t>- </a:t>
            </a:r>
            <a:r>
              <a:rPr lang="en-US" altLang="ko-KR" sz="1400" dirty="0" err="1">
                <a:latin typeface="나눔스퀘어 Bold" panose="020B0600000101010101" pitchFamily="50" charset="-127"/>
                <a:ea typeface="나눔스퀘어 Bold" panose="020B0600000101010101" pitchFamily="50" charset="-127"/>
              </a:rPr>
              <a:t>Wordpiece</a:t>
            </a:r>
            <a:r>
              <a:rPr lang="en-US" altLang="ko-KR" sz="1400" dirty="0">
                <a:latin typeface="나눔스퀘어 Bold" panose="020B0600000101010101" pitchFamily="50" charset="-127"/>
                <a:ea typeface="나눔스퀘어 Bold" panose="020B0600000101010101" pitchFamily="50" charset="-127"/>
              </a:rPr>
              <a:t> embeddings with a 30,000 token</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vocabulary</a:t>
            </a: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Segment Embedding</a:t>
            </a:r>
          </a:p>
          <a:p>
            <a:pPr lvl="3">
              <a:lnSpc>
                <a:spcPct val="150000"/>
              </a:lnSpc>
            </a:pPr>
            <a:r>
              <a:rPr lang="en-US" altLang="ko-KR" sz="1400" dirty="0">
                <a:latin typeface="나눔스퀘어 Bold" panose="020B0600000101010101" pitchFamily="50" charset="-127"/>
                <a:ea typeface="나눔스퀘어 Bold" panose="020B0600000101010101" pitchFamily="50" charset="-127"/>
              </a:rPr>
              <a:t>- Sequence</a:t>
            </a:r>
            <a:r>
              <a:rPr lang="ko-KR" altLang="en-US" sz="1400" dirty="0">
                <a:latin typeface="나눔스퀘어 Bold" panose="020B0600000101010101" pitchFamily="50" charset="-127"/>
                <a:ea typeface="나눔스퀘어 Bold" panose="020B0600000101010101" pitchFamily="50" charset="-127"/>
              </a:rPr>
              <a:t>에서 첫번째 </a:t>
            </a:r>
            <a:r>
              <a:rPr lang="en-US" altLang="ko-KR" sz="1400" dirty="0">
                <a:latin typeface="나눔스퀘어 Bold" panose="020B0600000101010101" pitchFamily="50" charset="-127"/>
                <a:ea typeface="나눔스퀘어 Bold" panose="020B0600000101010101" pitchFamily="50" charset="-127"/>
              </a:rPr>
              <a:t>sentence</a:t>
            </a:r>
            <a:r>
              <a:rPr lang="ko-KR" altLang="en-US" sz="1400" dirty="0">
                <a:latin typeface="나눔스퀘어 Bold" panose="020B0600000101010101" pitchFamily="50" charset="-127"/>
                <a:ea typeface="나눔스퀘어 Bold" panose="020B0600000101010101" pitchFamily="50" charset="-127"/>
              </a:rPr>
              <a:t> 와 두번째 </a:t>
            </a:r>
            <a:r>
              <a:rPr lang="en-US" altLang="ko-KR" sz="1400" dirty="0">
                <a:latin typeface="나눔스퀘어 Bold" panose="020B0600000101010101" pitchFamily="50" charset="-127"/>
                <a:ea typeface="나눔스퀘어 Bold" panose="020B0600000101010101" pitchFamily="50" charset="-127"/>
              </a:rPr>
              <a:t>sentence </a:t>
            </a:r>
            <a:r>
              <a:rPr lang="ko-KR" altLang="en-US" sz="1400" dirty="0">
                <a:latin typeface="나눔스퀘어 Bold" panose="020B0600000101010101" pitchFamily="50" charset="-127"/>
                <a:ea typeface="나눔스퀘어 Bold" panose="020B0600000101010101" pitchFamily="50" charset="-127"/>
              </a:rPr>
              <a:t>구분</a:t>
            </a:r>
            <a:endParaRPr lang="en-US" altLang="ko-KR" sz="1400" dirty="0">
              <a:latin typeface="나눔스퀘어 Bold" panose="020B0600000101010101" pitchFamily="50" charset="-127"/>
              <a:ea typeface="나눔스퀘어 Bold" panose="020B0600000101010101" pitchFamily="50" charset="-127"/>
            </a:endParaRP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Position Embedding</a:t>
            </a:r>
          </a:p>
          <a:p>
            <a:pPr marL="1657350" lvl="3" indent="-285750">
              <a:lnSpc>
                <a:spcPct val="150000"/>
              </a:lnSpc>
              <a:buFontTx/>
              <a:buChar char="-"/>
            </a:pPr>
            <a:r>
              <a:rPr lang="ko-KR" altLang="en-US" sz="1400" dirty="0" err="1">
                <a:latin typeface="나눔스퀘어 Bold" panose="020B0600000101010101" pitchFamily="50" charset="-127"/>
                <a:ea typeface="나눔스퀘어 Bold" panose="020B0600000101010101" pitchFamily="50" charset="-127"/>
              </a:rPr>
              <a:t>트랜스포머에서와</a:t>
            </a:r>
            <a:r>
              <a:rPr lang="ko-KR" altLang="en-US" sz="1400" dirty="0">
                <a:latin typeface="나눔스퀘어 Bold" panose="020B0600000101010101" pitchFamily="50" charset="-127"/>
                <a:ea typeface="나눔스퀘어 Bold" panose="020B0600000101010101" pitchFamily="50" charset="-127"/>
              </a:rPr>
              <a:t> 달리 </a:t>
            </a:r>
            <a:r>
              <a:rPr lang="en-US" altLang="ko-KR" sz="1400" dirty="0">
                <a:latin typeface="나눔스퀘어 Bold" panose="020B0600000101010101" pitchFamily="50" charset="-127"/>
                <a:ea typeface="나눔스퀘어 Bold" panose="020B0600000101010101" pitchFamily="50" charset="-127"/>
              </a:rPr>
              <a:t>positional encoding</a:t>
            </a:r>
            <a:r>
              <a:rPr lang="ko-KR" altLang="en-US" sz="1400" dirty="0">
                <a:latin typeface="나눔스퀘어 Bold" panose="020B0600000101010101" pitchFamily="50" charset="-127"/>
                <a:ea typeface="나눔스퀘어 Bold" panose="020B0600000101010101" pitchFamily="50" charset="-127"/>
              </a:rPr>
              <a:t>을 사용하지 않고</a:t>
            </a:r>
            <a:r>
              <a:rPr lang="en-US" altLang="ko-KR" sz="1400" dirty="0">
                <a:latin typeface="나눔스퀘어 Bold" panose="020B0600000101010101" pitchFamily="50" charset="-127"/>
                <a:ea typeface="나눔스퀘어 Bold" panose="020B0600000101010101" pitchFamily="50" charset="-127"/>
              </a:rPr>
              <a:t>, </a:t>
            </a:r>
            <a:r>
              <a:rPr lang="ko-KR" altLang="en-US" sz="1400" dirty="0">
                <a:latin typeface="나눔스퀘어 Bold" panose="020B0600000101010101" pitchFamily="50" charset="-127"/>
                <a:ea typeface="나눔스퀘어 Bold" panose="020B0600000101010101" pitchFamily="50" charset="-127"/>
              </a:rPr>
              <a:t>대신 </a:t>
            </a:r>
            <a:r>
              <a:rPr lang="en-US" altLang="ko-KR" sz="1400" dirty="0">
                <a:latin typeface="나눔스퀘어 Bold" panose="020B0600000101010101" pitchFamily="50" charset="-127"/>
                <a:ea typeface="나눔스퀘어 Bold" panose="020B0600000101010101" pitchFamily="50" charset="-127"/>
              </a:rPr>
              <a:t>position embedding</a:t>
            </a:r>
            <a:r>
              <a:rPr lang="ko-KR" altLang="en-US" sz="1400" dirty="0">
                <a:latin typeface="나눔스퀘어 Bold" panose="020B0600000101010101" pitchFamily="50" charset="-127"/>
                <a:ea typeface="나눔스퀘어 Bold" panose="020B0600000101010101" pitchFamily="50" charset="-127"/>
              </a:rPr>
              <a:t>을 사용 </a:t>
            </a:r>
            <a:r>
              <a:rPr lang="en-US" altLang="ko-KR" sz="1400" dirty="0">
                <a:latin typeface="나눔스퀘어 Bold" panose="020B0600000101010101" pitchFamily="50" charset="-127"/>
                <a:ea typeface="나눔스퀘어 Bold" panose="020B0600000101010101" pitchFamily="50" charset="-127"/>
              </a:rPr>
              <a:t>(</a:t>
            </a:r>
            <a:r>
              <a:rPr lang="ko-KR" altLang="en-US" sz="1400" dirty="0">
                <a:latin typeface="나눔스퀘어 Bold" panose="020B0600000101010101" pitchFamily="50" charset="-127"/>
                <a:ea typeface="나눔스퀘어 Bold" panose="020B0600000101010101" pitchFamily="50" charset="-127"/>
              </a:rPr>
              <a:t>학습</a:t>
            </a:r>
            <a:r>
              <a:rPr lang="en-US" altLang="ko-KR" sz="1400" dirty="0">
                <a:latin typeface="나눔스퀘어 Bold" panose="020B0600000101010101" pitchFamily="50" charset="-127"/>
                <a:ea typeface="나눔스퀘어 Bold" panose="020B0600000101010101" pitchFamily="50" charset="-127"/>
              </a:rPr>
              <a:t>)</a:t>
            </a:r>
          </a:p>
        </p:txBody>
      </p:sp>
      <p:sp>
        <p:nvSpPr>
          <p:cNvPr id="4" name="직사각형 3">
            <a:extLst>
              <a:ext uri="{FF2B5EF4-FFF2-40B4-BE49-F238E27FC236}">
                <a16:creationId xmlns:a16="http://schemas.microsoft.com/office/drawing/2014/main" id="{CB5E0D30-30B3-4E26-8DAB-DB1055DFA8D1}"/>
              </a:ext>
            </a:extLst>
          </p:cNvPr>
          <p:cNvSpPr/>
          <p:nvPr/>
        </p:nvSpPr>
        <p:spPr>
          <a:xfrm>
            <a:off x="6526762" y="4232251"/>
            <a:ext cx="83975" cy="2379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슬라이드 번호 개체 틀 6">
            <a:extLst>
              <a:ext uri="{FF2B5EF4-FFF2-40B4-BE49-F238E27FC236}">
                <a16:creationId xmlns:a16="http://schemas.microsoft.com/office/drawing/2014/main" id="{CEDEACC5-09EE-4ED4-AFA1-8207C626E577}"/>
              </a:ext>
            </a:extLst>
          </p:cNvPr>
          <p:cNvSpPr>
            <a:spLocks noGrp="1"/>
          </p:cNvSpPr>
          <p:nvPr>
            <p:ph type="sldNum" sz="quarter" idx="12"/>
          </p:nvPr>
        </p:nvSpPr>
        <p:spPr/>
        <p:txBody>
          <a:bodyPr/>
          <a:lstStyle/>
          <a:p>
            <a:fld id="{8250BAE3-1FED-4EBA-80AA-AF0302E483EE}" type="slidenum">
              <a:rPr lang="ko-KR" altLang="en-US" smtClean="0"/>
              <a:t>74</a:t>
            </a:fld>
            <a:endParaRPr lang="ko-KR" altLang="en-US"/>
          </a:p>
        </p:txBody>
      </p:sp>
    </p:spTree>
    <p:extLst>
      <p:ext uri="{BB962C8B-B14F-4D97-AF65-F5344CB8AC3E}">
        <p14:creationId xmlns:p14="http://schemas.microsoft.com/office/powerpoint/2010/main" val="36446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Input / Output Representations</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2" name="TextBox 31">
            <a:extLst>
              <a:ext uri="{FF2B5EF4-FFF2-40B4-BE49-F238E27FC236}">
                <a16:creationId xmlns:a16="http://schemas.microsoft.com/office/drawing/2014/main" id="{E3D05D4F-7772-4150-B979-65634E55490F}"/>
              </a:ext>
            </a:extLst>
          </p:cNvPr>
          <p:cNvSpPr txBox="1"/>
          <p:nvPr/>
        </p:nvSpPr>
        <p:spPr>
          <a:xfrm>
            <a:off x="584433" y="1217043"/>
            <a:ext cx="11023134" cy="236955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Input Representation is the sum of:</a:t>
            </a: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Token Embedding</a:t>
            </a:r>
          </a:p>
          <a:p>
            <a:pPr lvl="3">
              <a:lnSpc>
                <a:spcPct val="150000"/>
              </a:lnSpc>
            </a:pPr>
            <a:r>
              <a:rPr lang="en-US" altLang="ko-KR" sz="1400" dirty="0">
                <a:latin typeface="나눔스퀘어 Bold" panose="020B0600000101010101" pitchFamily="50" charset="-127"/>
                <a:ea typeface="나눔스퀘어 Bold" panose="020B0600000101010101" pitchFamily="50" charset="-127"/>
              </a:rPr>
              <a:t>- </a:t>
            </a:r>
            <a:r>
              <a:rPr lang="en-US" altLang="ko-KR" sz="1400" dirty="0" err="1">
                <a:latin typeface="나눔스퀘어 Bold" panose="020B0600000101010101" pitchFamily="50" charset="-127"/>
                <a:ea typeface="나눔스퀘어 Bold" panose="020B0600000101010101" pitchFamily="50" charset="-127"/>
              </a:rPr>
              <a:t>Wordpiece</a:t>
            </a:r>
            <a:r>
              <a:rPr lang="en-US" altLang="ko-KR" sz="1400" dirty="0">
                <a:latin typeface="나눔스퀘어 Bold" panose="020B0600000101010101" pitchFamily="50" charset="-127"/>
                <a:ea typeface="나눔스퀘어 Bold" panose="020B0600000101010101" pitchFamily="50" charset="-127"/>
              </a:rPr>
              <a:t> embeddings with a 30,000 token</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vocabulary</a:t>
            </a: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Segment Embedding</a:t>
            </a:r>
          </a:p>
          <a:p>
            <a:pPr lvl="3">
              <a:lnSpc>
                <a:spcPct val="150000"/>
              </a:lnSpc>
            </a:pPr>
            <a:r>
              <a:rPr lang="en-US" altLang="ko-KR" sz="1400" dirty="0">
                <a:latin typeface="나눔스퀘어 Bold" panose="020B0600000101010101" pitchFamily="50" charset="-127"/>
                <a:ea typeface="나눔스퀘어 Bold" panose="020B0600000101010101" pitchFamily="50" charset="-127"/>
              </a:rPr>
              <a:t>- Sequence</a:t>
            </a:r>
            <a:r>
              <a:rPr lang="ko-KR" altLang="en-US" sz="1400" dirty="0">
                <a:latin typeface="나눔스퀘어 Bold" panose="020B0600000101010101" pitchFamily="50" charset="-127"/>
                <a:ea typeface="나눔스퀘어 Bold" panose="020B0600000101010101" pitchFamily="50" charset="-127"/>
              </a:rPr>
              <a:t>에서 첫번째 </a:t>
            </a:r>
            <a:r>
              <a:rPr lang="en-US" altLang="ko-KR" sz="1400" dirty="0">
                <a:latin typeface="나눔스퀘어 Bold" panose="020B0600000101010101" pitchFamily="50" charset="-127"/>
                <a:ea typeface="나눔스퀘어 Bold" panose="020B0600000101010101" pitchFamily="50" charset="-127"/>
              </a:rPr>
              <a:t>sentence</a:t>
            </a:r>
            <a:r>
              <a:rPr lang="ko-KR" altLang="en-US" sz="1400" dirty="0">
                <a:latin typeface="나눔스퀘어 Bold" panose="020B0600000101010101" pitchFamily="50" charset="-127"/>
                <a:ea typeface="나눔스퀘어 Bold" panose="020B0600000101010101" pitchFamily="50" charset="-127"/>
              </a:rPr>
              <a:t> 와 두번째 </a:t>
            </a:r>
            <a:r>
              <a:rPr lang="en-US" altLang="ko-KR" sz="1400" dirty="0">
                <a:latin typeface="나눔스퀘어 Bold" panose="020B0600000101010101" pitchFamily="50" charset="-127"/>
                <a:ea typeface="나눔스퀘어 Bold" panose="020B0600000101010101" pitchFamily="50" charset="-127"/>
              </a:rPr>
              <a:t>sentence </a:t>
            </a:r>
            <a:r>
              <a:rPr lang="ko-KR" altLang="en-US" sz="1400" dirty="0">
                <a:latin typeface="나눔스퀘어 Bold" panose="020B0600000101010101" pitchFamily="50" charset="-127"/>
                <a:ea typeface="나눔스퀘어 Bold" panose="020B0600000101010101" pitchFamily="50" charset="-127"/>
              </a:rPr>
              <a:t>구분</a:t>
            </a:r>
            <a:endParaRPr lang="en-US" altLang="ko-KR" sz="1400" dirty="0">
              <a:latin typeface="나눔스퀘어 Bold" panose="020B0600000101010101" pitchFamily="50" charset="-127"/>
              <a:ea typeface="나눔스퀘어 Bold" panose="020B0600000101010101" pitchFamily="50" charset="-127"/>
            </a:endParaRPr>
          </a:p>
          <a:p>
            <a:pPr marL="1257300" lvl="2" indent="-342900">
              <a:lnSpc>
                <a:spcPct val="150000"/>
              </a:lnSpc>
              <a:buAutoNum type="arabicPeriod"/>
            </a:pPr>
            <a:r>
              <a:rPr lang="en-US" altLang="ko-KR" sz="1400" dirty="0">
                <a:latin typeface="나눔스퀘어 Bold" panose="020B0600000101010101" pitchFamily="50" charset="-127"/>
                <a:ea typeface="나눔스퀘어 Bold" panose="020B0600000101010101" pitchFamily="50" charset="-127"/>
              </a:rPr>
              <a:t>Position Embedding</a:t>
            </a:r>
          </a:p>
          <a:p>
            <a:pPr marL="1657350" lvl="3" indent="-285750">
              <a:lnSpc>
                <a:spcPct val="150000"/>
              </a:lnSpc>
              <a:buFontTx/>
              <a:buChar char="-"/>
            </a:pPr>
            <a:r>
              <a:rPr lang="ko-KR" altLang="en-US" sz="1400" dirty="0" err="1">
                <a:latin typeface="나눔스퀘어 Bold" panose="020B0600000101010101" pitchFamily="50" charset="-127"/>
                <a:ea typeface="나눔스퀘어 Bold" panose="020B0600000101010101" pitchFamily="50" charset="-127"/>
              </a:rPr>
              <a:t>트랜스포머에서와</a:t>
            </a:r>
            <a:r>
              <a:rPr lang="ko-KR" altLang="en-US" sz="1400" dirty="0">
                <a:latin typeface="나눔스퀘어 Bold" panose="020B0600000101010101" pitchFamily="50" charset="-127"/>
                <a:ea typeface="나눔스퀘어 Bold" panose="020B0600000101010101" pitchFamily="50" charset="-127"/>
              </a:rPr>
              <a:t> 달리 </a:t>
            </a:r>
            <a:r>
              <a:rPr lang="en-US" altLang="ko-KR" sz="1400" dirty="0">
                <a:latin typeface="나눔스퀘어 Bold" panose="020B0600000101010101" pitchFamily="50" charset="-127"/>
                <a:ea typeface="나눔스퀘어 Bold" panose="020B0600000101010101" pitchFamily="50" charset="-127"/>
              </a:rPr>
              <a:t>positional encoding</a:t>
            </a:r>
            <a:r>
              <a:rPr lang="ko-KR" altLang="en-US" sz="1400" dirty="0">
                <a:latin typeface="나눔스퀘어 Bold" panose="020B0600000101010101" pitchFamily="50" charset="-127"/>
                <a:ea typeface="나눔스퀘어 Bold" panose="020B0600000101010101" pitchFamily="50" charset="-127"/>
              </a:rPr>
              <a:t>을 사용하지 않고</a:t>
            </a:r>
            <a:r>
              <a:rPr lang="en-US" altLang="ko-KR" sz="1400" dirty="0">
                <a:latin typeface="나눔스퀘어 Bold" panose="020B0600000101010101" pitchFamily="50" charset="-127"/>
                <a:ea typeface="나눔스퀘어 Bold" panose="020B0600000101010101" pitchFamily="50" charset="-127"/>
              </a:rPr>
              <a:t>, </a:t>
            </a:r>
            <a:r>
              <a:rPr lang="ko-KR" altLang="en-US" sz="1400" dirty="0">
                <a:latin typeface="나눔스퀘어 Bold" panose="020B0600000101010101" pitchFamily="50" charset="-127"/>
                <a:ea typeface="나눔스퀘어 Bold" panose="020B0600000101010101" pitchFamily="50" charset="-127"/>
              </a:rPr>
              <a:t>대신 </a:t>
            </a:r>
            <a:r>
              <a:rPr lang="en-US" altLang="ko-KR" sz="1400" dirty="0">
                <a:latin typeface="나눔스퀘어 Bold" panose="020B0600000101010101" pitchFamily="50" charset="-127"/>
                <a:ea typeface="나눔스퀘어 Bold" panose="020B0600000101010101" pitchFamily="50" charset="-127"/>
              </a:rPr>
              <a:t>position embedding</a:t>
            </a:r>
            <a:r>
              <a:rPr lang="ko-KR" altLang="en-US" sz="1400" dirty="0">
                <a:latin typeface="나눔스퀘어 Bold" panose="020B0600000101010101" pitchFamily="50" charset="-127"/>
                <a:ea typeface="나눔스퀘어 Bold" panose="020B0600000101010101" pitchFamily="50" charset="-127"/>
              </a:rPr>
              <a:t>을 사용</a:t>
            </a:r>
            <a:endParaRPr lang="en-US" altLang="ko-KR" sz="1400" dirty="0">
              <a:latin typeface="나눔스퀘어 Bold" panose="020B0600000101010101" pitchFamily="50" charset="-127"/>
              <a:ea typeface="나눔스퀘어 Bold" panose="020B0600000101010101" pitchFamily="50" charset="-127"/>
            </a:endParaRPr>
          </a:p>
        </p:txBody>
      </p:sp>
      <p:pic>
        <p:nvPicPr>
          <p:cNvPr id="2" name="그림 1">
            <a:extLst>
              <a:ext uri="{FF2B5EF4-FFF2-40B4-BE49-F238E27FC236}">
                <a16:creationId xmlns:a16="http://schemas.microsoft.com/office/drawing/2014/main" id="{C8E03004-0C68-43A8-8BEA-014BF12BB5E9}"/>
              </a:ext>
            </a:extLst>
          </p:cNvPr>
          <p:cNvPicPr>
            <a:picLocks noChangeAspect="1"/>
          </p:cNvPicPr>
          <p:nvPr/>
        </p:nvPicPr>
        <p:blipFill>
          <a:blip r:embed="rId3"/>
          <a:stretch>
            <a:fillRect/>
          </a:stretch>
        </p:blipFill>
        <p:spPr>
          <a:xfrm>
            <a:off x="302780" y="4177226"/>
            <a:ext cx="11721954" cy="2142184"/>
          </a:xfrm>
          <a:prstGeom prst="rect">
            <a:avLst/>
          </a:prstGeom>
        </p:spPr>
      </p:pic>
      <p:sp>
        <p:nvSpPr>
          <p:cNvPr id="3" name="슬라이드 번호 개체 틀 2">
            <a:extLst>
              <a:ext uri="{FF2B5EF4-FFF2-40B4-BE49-F238E27FC236}">
                <a16:creationId xmlns:a16="http://schemas.microsoft.com/office/drawing/2014/main" id="{4DFA50A9-7747-4E9E-B65C-67770F7E49D0}"/>
              </a:ext>
            </a:extLst>
          </p:cNvPr>
          <p:cNvSpPr>
            <a:spLocks noGrp="1"/>
          </p:cNvSpPr>
          <p:nvPr>
            <p:ph type="sldNum" sz="quarter" idx="12"/>
          </p:nvPr>
        </p:nvSpPr>
        <p:spPr/>
        <p:txBody>
          <a:bodyPr/>
          <a:lstStyle/>
          <a:p>
            <a:fld id="{8250BAE3-1FED-4EBA-80AA-AF0302E483EE}" type="slidenum">
              <a:rPr lang="ko-KR" altLang="en-US" smtClean="0"/>
              <a:t>75</a:t>
            </a:fld>
            <a:endParaRPr lang="ko-KR" altLang="en-US"/>
          </a:p>
        </p:txBody>
      </p:sp>
    </p:spTree>
    <p:extLst>
      <p:ext uri="{BB962C8B-B14F-4D97-AF65-F5344CB8AC3E}">
        <p14:creationId xmlns:p14="http://schemas.microsoft.com/office/powerpoint/2010/main" val="1467917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Pre-training BERT</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2" name="TextBox 31">
            <a:extLst>
              <a:ext uri="{FF2B5EF4-FFF2-40B4-BE49-F238E27FC236}">
                <a16:creationId xmlns:a16="http://schemas.microsoft.com/office/drawing/2014/main" id="{E3D05D4F-7772-4150-B979-65634E55490F}"/>
              </a:ext>
            </a:extLst>
          </p:cNvPr>
          <p:cNvSpPr txBox="1"/>
          <p:nvPr/>
        </p:nvSpPr>
        <p:spPr>
          <a:xfrm>
            <a:off x="584433" y="1217043"/>
            <a:ext cx="11023134" cy="1995803"/>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ko-KR" altLang="en-US" sz="1600" dirty="0">
                <a:latin typeface="나눔스퀘어_ac ExtraBold" panose="020B0600000101010101" pitchFamily="50" charset="-127"/>
                <a:ea typeface="나눔스퀘어_ac ExtraBold" panose="020B0600000101010101" pitchFamily="50" charset="-127"/>
              </a:rPr>
              <a:t>태스크 </a:t>
            </a:r>
            <a:r>
              <a:rPr lang="en-US" altLang="ko-KR" sz="1600" dirty="0">
                <a:latin typeface="나눔스퀘어_ac ExtraBold" panose="020B0600000101010101" pitchFamily="50" charset="-127"/>
                <a:ea typeface="나눔스퀘어_ac ExtraBold" panose="020B0600000101010101" pitchFamily="50" charset="-127"/>
              </a:rPr>
              <a:t>1 .Masked Language Model (MLM)</a:t>
            </a:r>
          </a:p>
          <a:p>
            <a:pPr marL="1200150" lvl="2" indent="-285750">
              <a:lnSpc>
                <a:spcPct val="200000"/>
              </a:lnSpc>
              <a:buFontTx/>
              <a:buChar char="-"/>
            </a:pPr>
            <a:r>
              <a:rPr lang="ko-KR" altLang="en-US" sz="1600" dirty="0">
                <a:latin typeface="나눔스퀘어 Bold" panose="020B0600000101010101" pitchFamily="50" charset="-127"/>
                <a:ea typeface="나눔스퀘어 Bold" panose="020B0600000101010101" pitchFamily="50" charset="-127"/>
              </a:rPr>
              <a:t>각 시퀀스의 </a:t>
            </a:r>
            <a:r>
              <a:rPr lang="en-US" altLang="ko-KR" sz="1600" dirty="0">
                <a:latin typeface="나눔스퀘어 Bold" panose="020B0600000101010101" pitchFamily="50" charset="-127"/>
                <a:ea typeface="나눔스퀘어 Bold" panose="020B0600000101010101" pitchFamily="50" charset="-127"/>
              </a:rPr>
              <a:t>15%</a:t>
            </a:r>
            <a:r>
              <a:rPr lang="ko-KR" altLang="en-US" sz="1600" dirty="0">
                <a:latin typeface="나눔스퀘어 Bold" panose="020B0600000101010101" pitchFamily="50" charset="-127"/>
                <a:ea typeface="나눔스퀘어 Bold" panose="020B0600000101010101" pitchFamily="50" charset="-127"/>
              </a:rPr>
              <a:t>를 </a:t>
            </a:r>
            <a:r>
              <a:rPr lang="en-US" altLang="ko-KR" sz="1600" dirty="0">
                <a:latin typeface="나눔스퀘어 Bold" panose="020B0600000101010101" pitchFamily="50" charset="-127"/>
                <a:ea typeface="나눔스퀘어 Bold" panose="020B0600000101010101" pitchFamily="50" charset="-127"/>
              </a:rPr>
              <a:t>[MASK] </a:t>
            </a:r>
            <a:r>
              <a:rPr lang="ko-KR" altLang="en-US" sz="1600" dirty="0">
                <a:latin typeface="나눔스퀘어 Bold" panose="020B0600000101010101" pitchFamily="50" charset="-127"/>
                <a:ea typeface="나눔스퀘어 Bold" panose="020B0600000101010101" pitchFamily="50" charset="-127"/>
              </a:rPr>
              <a:t>토큰으로 대체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가림</a:t>
            </a:r>
            <a:r>
              <a:rPr lang="en-US" altLang="ko-KR" sz="1600" dirty="0">
                <a:latin typeface="나눔스퀘어 Bold" panose="020B0600000101010101" pitchFamily="50" charset="-127"/>
                <a:ea typeface="나눔스퀘어 Bold" panose="020B0600000101010101" pitchFamily="50" charset="-127"/>
              </a:rPr>
              <a:t>)</a:t>
            </a:r>
          </a:p>
          <a:p>
            <a:pPr marL="1200150" lvl="2"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lvl="2">
              <a:lnSpc>
                <a:spcPct val="200000"/>
              </a:lnSpc>
            </a:pPr>
            <a:endParaRPr lang="en-US" altLang="ko-KR" sz="1600" dirty="0">
              <a:latin typeface="나눔스퀘어 Bold" panose="020B0600000101010101" pitchFamily="50" charset="-127"/>
              <a:ea typeface="나눔스퀘어 Bold" panose="020B0600000101010101" pitchFamily="50" charset="-127"/>
            </a:endParaRPr>
          </a:p>
        </p:txBody>
      </p:sp>
      <p:pic>
        <p:nvPicPr>
          <p:cNvPr id="12290" name="Picture 2" descr="BERT 논문정리 · MinhoPark">
            <a:extLst>
              <a:ext uri="{FF2B5EF4-FFF2-40B4-BE49-F238E27FC236}">
                <a16:creationId xmlns:a16="http://schemas.microsoft.com/office/drawing/2014/main" id="{8CF21472-C624-4F52-9F38-FA07E306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1886" y="2388003"/>
            <a:ext cx="6268228" cy="4250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BC74DE-A709-480D-8249-4970E44FBD1C}"/>
              </a:ext>
            </a:extLst>
          </p:cNvPr>
          <p:cNvSpPr txBox="1"/>
          <p:nvPr/>
        </p:nvSpPr>
        <p:spPr>
          <a:xfrm>
            <a:off x="7063273" y="2124814"/>
            <a:ext cx="4105470" cy="276999"/>
          </a:xfrm>
          <a:prstGeom prst="rect">
            <a:avLst/>
          </a:prstGeom>
          <a:noFill/>
        </p:spPr>
        <p:txBody>
          <a:bodyPr wrap="square" rtlCol="0">
            <a:spAutoFit/>
          </a:bodyPr>
          <a:lstStyle/>
          <a:p>
            <a:r>
              <a:rPr lang="ko-KR" altLang="en-US" sz="1200" dirty="0">
                <a:latin typeface="나눔스퀘어" panose="020B0600000101010101" pitchFamily="50" charset="-127"/>
                <a:ea typeface="나눔스퀘어" panose="020B0600000101010101" pitchFamily="50" charset="-127"/>
              </a:rPr>
              <a:t>가려졌던 토큰을 실제 토큰인 </a:t>
            </a:r>
            <a:r>
              <a:rPr lang="en-US" altLang="ko-KR" sz="1200" dirty="0">
                <a:latin typeface="나눔스퀘어" panose="020B0600000101010101" pitchFamily="50" charset="-127"/>
                <a:ea typeface="나눔스퀘어" panose="020B0600000101010101" pitchFamily="50" charset="-127"/>
              </a:rPr>
              <a:t>W4</a:t>
            </a:r>
            <a:r>
              <a:rPr lang="ko-KR" altLang="en-US" sz="1200" dirty="0">
                <a:latin typeface="나눔스퀘어" panose="020B0600000101010101" pitchFamily="50" charset="-127"/>
                <a:ea typeface="나눔스퀘어" panose="020B0600000101010101" pitchFamily="50" charset="-127"/>
              </a:rPr>
              <a:t>으로 예측하도록 학습시킴</a:t>
            </a:r>
          </a:p>
        </p:txBody>
      </p:sp>
      <p:sp>
        <p:nvSpPr>
          <p:cNvPr id="3" name="슬라이드 번호 개체 틀 2">
            <a:extLst>
              <a:ext uri="{FF2B5EF4-FFF2-40B4-BE49-F238E27FC236}">
                <a16:creationId xmlns:a16="http://schemas.microsoft.com/office/drawing/2014/main" id="{B7A96086-7DE4-4817-9AB2-29024759C67F}"/>
              </a:ext>
            </a:extLst>
          </p:cNvPr>
          <p:cNvSpPr>
            <a:spLocks noGrp="1"/>
          </p:cNvSpPr>
          <p:nvPr>
            <p:ph type="sldNum" sz="quarter" idx="12"/>
          </p:nvPr>
        </p:nvSpPr>
        <p:spPr/>
        <p:txBody>
          <a:bodyPr/>
          <a:lstStyle/>
          <a:p>
            <a:fld id="{8250BAE3-1FED-4EBA-80AA-AF0302E483EE}" type="slidenum">
              <a:rPr lang="ko-KR" altLang="en-US" smtClean="0"/>
              <a:t>76</a:t>
            </a:fld>
            <a:endParaRPr lang="ko-KR" altLang="en-US"/>
          </a:p>
        </p:txBody>
      </p:sp>
    </p:spTree>
    <p:extLst>
      <p:ext uri="{BB962C8B-B14F-4D97-AF65-F5344CB8AC3E}">
        <p14:creationId xmlns:p14="http://schemas.microsoft.com/office/powerpoint/2010/main" val="1342761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Understanding BERT - NLP - GeeksforGeeks">
            <a:extLst>
              <a:ext uri="{FF2B5EF4-FFF2-40B4-BE49-F238E27FC236}">
                <a16:creationId xmlns:a16="http://schemas.microsoft.com/office/drawing/2014/main" id="{E8152552-7FE4-41CB-988A-52391071B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358" y="194168"/>
            <a:ext cx="8917032" cy="6541277"/>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D2BC74DE-A709-480D-8249-4970E44FBD1C}"/>
              </a:ext>
            </a:extLst>
          </p:cNvPr>
          <p:cNvSpPr txBox="1"/>
          <p:nvPr/>
        </p:nvSpPr>
        <p:spPr>
          <a:xfrm>
            <a:off x="10086390" y="3131823"/>
            <a:ext cx="1984311" cy="461665"/>
          </a:xfrm>
          <a:prstGeom prst="rect">
            <a:avLst/>
          </a:prstGeom>
          <a:noFill/>
        </p:spPr>
        <p:txBody>
          <a:bodyPr wrap="square" rtlCol="0">
            <a:spAutoFit/>
          </a:bodyPr>
          <a:lstStyle/>
          <a:p>
            <a:r>
              <a:rPr lang="ko-KR" altLang="en-US" sz="1200" dirty="0">
                <a:latin typeface="나눔스퀘어" panose="020B0600000101010101" pitchFamily="50" charset="-127"/>
                <a:ea typeface="나눔스퀘어" panose="020B0600000101010101" pitchFamily="50" charset="-127"/>
              </a:rPr>
              <a:t>가려졌던 토큰을 실제 토큰인</a:t>
            </a:r>
            <a:endParaRPr lang="en-US" altLang="ko-KR" sz="1200" dirty="0">
              <a:latin typeface="나눔스퀘어" panose="020B0600000101010101" pitchFamily="50" charset="-127"/>
              <a:ea typeface="나눔스퀘어" panose="020B0600000101010101" pitchFamily="50" charset="-127"/>
            </a:endParaRPr>
          </a:p>
          <a:p>
            <a:r>
              <a:rPr lang="en-US" altLang="ko-KR" sz="1200" dirty="0">
                <a:latin typeface="나눔스퀘어" panose="020B0600000101010101" pitchFamily="50" charset="-127"/>
                <a:ea typeface="나눔스퀘어" panose="020B0600000101010101" pitchFamily="50" charset="-127"/>
              </a:rPr>
              <a:t>‘to</a:t>
            </a:r>
            <a:r>
              <a:rPr lang="ko-KR" altLang="en-US" sz="1200" dirty="0">
                <a:latin typeface="나눔스퀘어" panose="020B0600000101010101" pitchFamily="50" charset="-127"/>
                <a:ea typeface="나눔스퀘어" panose="020B0600000101010101" pitchFamily="50" charset="-127"/>
              </a:rPr>
              <a:t>＇로 예측하도록 학습시킴</a:t>
            </a:r>
          </a:p>
        </p:txBody>
      </p:sp>
      <p:sp>
        <p:nvSpPr>
          <p:cNvPr id="3" name="슬라이드 번호 개체 틀 2">
            <a:extLst>
              <a:ext uri="{FF2B5EF4-FFF2-40B4-BE49-F238E27FC236}">
                <a16:creationId xmlns:a16="http://schemas.microsoft.com/office/drawing/2014/main" id="{EB00B337-5420-4665-BBB9-237E0621F8E5}"/>
              </a:ext>
            </a:extLst>
          </p:cNvPr>
          <p:cNvSpPr>
            <a:spLocks noGrp="1"/>
          </p:cNvSpPr>
          <p:nvPr>
            <p:ph type="sldNum" sz="quarter" idx="12"/>
          </p:nvPr>
        </p:nvSpPr>
        <p:spPr/>
        <p:txBody>
          <a:bodyPr/>
          <a:lstStyle/>
          <a:p>
            <a:fld id="{8250BAE3-1FED-4EBA-80AA-AF0302E483EE}" type="slidenum">
              <a:rPr lang="ko-KR" altLang="en-US" smtClean="0"/>
              <a:t>77</a:t>
            </a:fld>
            <a:endParaRPr lang="ko-KR" altLang="en-US"/>
          </a:p>
        </p:txBody>
      </p:sp>
    </p:spTree>
    <p:extLst>
      <p:ext uri="{BB962C8B-B14F-4D97-AF65-F5344CB8AC3E}">
        <p14:creationId xmlns:p14="http://schemas.microsoft.com/office/powerpoint/2010/main" val="465652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Pre-training BERT</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2" name="TextBox 31">
            <a:extLst>
              <a:ext uri="{FF2B5EF4-FFF2-40B4-BE49-F238E27FC236}">
                <a16:creationId xmlns:a16="http://schemas.microsoft.com/office/drawing/2014/main" id="{E3D05D4F-7772-4150-B979-65634E55490F}"/>
              </a:ext>
            </a:extLst>
          </p:cNvPr>
          <p:cNvSpPr txBox="1"/>
          <p:nvPr/>
        </p:nvSpPr>
        <p:spPr>
          <a:xfrm>
            <a:off x="584433" y="1217043"/>
            <a:ext cx="11023134" cy="5750677"/>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ko-KR" altLang="en-US" sz="1600" dirty="0">
                <a:latin typeface="나눔스퀘어_ac ExtraBold" panose="020B0600000101010101" pitchFamily="50" charset="-127"/>
                <a:ea typeface="나눔스퀘어_ac ExtraBold" panose="020B0600000101010101" pitchFamily="50" charset="-127"/>
              </a:rPr>
              <a:t>태스크 </a:t>
            </a:r>
            <a:r>
              <a:rPr lang="en-US" altLang="ko-KR" sz="1600" dirty="0">
                <a:latin typeface="나눔스퀘어_ac ExtraBold" panose="020B0600000101010101" pitchFamily="50" charset="-127"/>
                <a:ea typeface="나눔스퀘어_ac ExtraBold" panose="020B0600000101010101" pitchFamily="50" charset="-127"/>
              </a:rPr>
              <a:t>1 .Masked Language Model (MLM)</a:t>
            </a: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문제점 </a:t>
            </a:r>
            <a:r>
              <a:rPr lang="en-US" altLang="ko-KR" sz="1400" dirty="0">
                <a:latin typeface="나눔스퀘어 Bold" panose="020B0600000101010101" pitchFamily="50" charset="-127"/>
                <a:ea typeface="나눔스퀘어 Bold" panose="020B0600000101010101" pitchFamily="50" charset="-127"/>
              </a:rPr>
              <a:t>: Creating a mismatch between pre-training and fine-tuning</a:t>
            </a: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이유</a:t>
            </a:r>
            <a:r>
              <a:rPr lang="en-US" altLang="ko-KR" sz="1400" dirty="0">
                <a:latin typeface="나눔스퀘어 Bold" panose="020B0600000101010101" pitchFamily="50" charset="-127"/>
                <a:ea typeface="나눔스퀘어 Bold" panose="020B0600000101010101" pitchFamily="50" charset="-127"/>
              </a:rPr>
              <a:t> : [MASK] </a:t>
            </a:r>
            <a:r>
              <a:rPr lang="ko-KR" altLang="en-US" sz="1400" dirty="0">
                <a:latin typeface="나눔스퀘어 Bold" panose="020B0600000101010101" pitchFamily="50" charset="-127"/>
                <a:ea typeface="나눔스퀘어 Bold" panose="020B0600000101010101" pitchFamily="50" charset="-127"/>
              </a:rPr>
              <a:t>토큰은 </a:t>
            </a:r>
            <a:r>
              <a:rPr lang="en-US" altLang="ko-KR" sz="1400" dirty="0">
                <a:latin typeface="나눔스퀘어 Bold" panose="020B0600000101010101" pitchFamily="50" charset="-127"/>
                <a:ea typeface="나눔스퀘어 Bold" panose="020B0600000101010101" pitchFamily="50" charset="-127"/>
              </a:rPr>
              <a:t>fine-tuning </a:t>
            </a:r>
            <a:r>
              <a:rPr lang="ko-KR" altLang="en-US" sz="1400" dirty="0">
                <a:latin typeface="나눔스퀘어 Bold" panose="020B0600000101010101" pitchFamily="50" charset="-127"/>
                <a:ea typeface="나눔스퀘어 Bold" panose="020B0600000101010101" pitchFamily="50" charset="-127"/>
              </a:rPr>
              <a:t>시에 등장하지 않음</a:t>
            </a:r>
            <a:endParaRPr lang="en-US" altLang="ko-KR" sz="1400" dirty="0">
              <a:latin typeface="나눔스퀘어 Bold" panose="020B0600000101010101" pitchFamily="50" charset="-127"/>
              <a:ea typeface="나눔스퀘어 Bold" panose="020B0600000101010101" pitchFamily="50" charset="-127"/>
            </a:endParaRP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해결방안 </a:t>
            </a:r>
            <a:r>
              <a:rPr lang="en-US" altLang="ko-KR" sz="1400" dirty="0">
                <a:latin typeface="나눔스퀘어 Bold" panose="020B0600000101010101" pitchFamily="50" charset="-127"/>
                <a:ea typeface="나눔스퀘어 Bold" panose="020B0600000101010101" pitchFamily="50" charset="-127"/>
              </a:rPr>
              <a:t>: 15%</a:t>
            </a:r>
            <a:r>
              <a:rPr lang="ko-KR" altLang="en-US" sz="1400" dirty="0">
                <a:latin typeface="나눔스퀘어 Bold" panose="020B0600000101010101" pitchFamily="50" charset="-127"/>
                <a:ea typeface="나눔스퀘어 Bold" panose="020B0600000101010101" pitchFamily="50" charset="-127"/>
              </a:rPr>
              <a:t>의 토큰을 모두 </a:t>
            </a:r>
            <a:r>
              <a:rPr lang="ko-KR" altLang="en-US" sz="1400" dirty="0" err="1">
                <a:latin typeface="나눔스퀘어 Bold" panose="020B0600000101010101" pitchFamily="50" charset="-127"/>
                <a:ea typeface="나눔스퀘어 Bold" panose="020B0600000101010101" pitchFamily="50" charset="-127"/>
              </a:rPr>
              <a:t>마스킹</a:t>
            </a:r>
            <a:r>
              <a:rPr lang="ko-KR" altLang="en-US" sz="1400" dirty="0">
                <a:latin typeface="나눔스퀘어 Bold" panose="020B0600000101010101" pitchFamily="50" charset="-127"/>
                <a:ea typeface="나눔스퀘어 Bold" panose="020B0600000101010101" pitchFamily="50" charset="-127"/>
              </a:rPr>
              <a:t> 하지 않는다</a:t>
            </a:r>
            <a:r>
              <a:rPr lang="en-US" altLang="ko-KR" sz="1400" dirty="0">
                <a:latin typeface="나눔스퀘어 Bold" panose="020B0600000101010101" pitchFamily="50" charset="-127"/>
                <a:ea typeface="나눔스퀘어 Bold" panose="020B0600000101010101" pitchFamily="50" charset="-127"/>
              </a:rPr>
              <a:t>!</a:t>
            </a:r>
          </a:p>
          <a:p>
            <a:pPr marL="1657350" lvl="3" indent="-285750">
              <a:lnSpc>
                <a:spcPct val="200000"/>
              </a:lnSpc>
              <a:buFontTx/>
              <a:buChar char="-"/>
            </a:pPr>
            <a:r>
              <a:rPr lang="en-US" altLang="ko-KR" sz="1400" dirty="0">
                <a:latin typeface="나눔스퀘어 Bold" panose="020B0600000101010101" pitchFamily="50" charset="-127"/>
                <a:ea typeface="나눔스퀘어 Bold" panose="020B0600000101010101" pitchFamily="50" charset="-127"/>
              </a:rPr>
              <a:t>80%</a:t>
            </a:r>
            <a:r>
              <a:rPr lang="ko-KR" altLang="en-US" sz="1400" dirty="0">
                <a:latin typeface="나눔스퀘어 Bold" panose="020B0600000101010101" pitchFamily="50" charset="-127"/>
                <a:ea typeface="나눔스퀘어 Bold" panose="020B0600000101010101" pitchFamily="50" charset="-127"/>
              </a:rPr>
              <a:t>만 실제 </a:t>
            </a:r>
            <a:r>
              <a:rPr lang="ko-KR" altLang="en-US" sz="1400" dirty="0" err="1">
                <a:latin typeface="나눔스퀘어 Bold" panose="020B0600000101010101" pitchFamily="50" charset="-127"/>
                <a:ea typeface="나눔스퀘어 Bold" panose="020B0600000101010101" pitchFamily="50" charset="-127"/>
              </a:rPr>
              <a:t>마스킹</a:t>
            </a:r>
            <a:endParaRPr lang="en-US" altLang="ko-KR" sz="1400" dirty="0">
              <a:latin typeface="나눔스퀘어 Bold" panose="020B0600000101010101" pitchFamily="50" charset="-127"/>
              <a:ea typeface="나눔스퀘어 Bold" panose="020B0600000101010101" pitchFamily="50" charset="-127"/>
            </a:endParaRPr>
          </a:p>
          <a:p>
            <a:pPr lvl="4">
              <a:lnSpc>
                <a:spcPct val="200000"/>
              </a:lnSpc>
            </a:pPr>
            <a:r>
              <a:rPr lang="ko-KR" altLang="en-US" sz="1200" dirty="0">
                <a:latin typeface="나눔스퀘어 Bold" panose="020B0600000101010101" pitchFamily="50" charset="-127"/>
                <a:ea typeface="나눔스퀘어 Bold" panose="020B0600000101010101" pitchFamily="50" charset="-127"/>
              </a:rPr>
              <a:t>* 선생님이 우리를 부르신다</a:t>
            </a:r>
            <a:r>
              <a:rPr lang="en-US" altLang="ko-KR" sz="1200" dirty="0">
                <a:latin typeface="나눔스퀘어 Bold" panose="020B0600000101010101" pitchFamily="50" charset="-127"/>
                <a:ea typeface="나눔스퀘어 Bold" panose="020B0600000101010101" pitchFamily="50" charset="-127"/>
              </a:rPr>
              <a:t> </a:t>
            </a:r>
            <a:r>
              <a:rPr lang="en-US" altLang="ko-KR" sz="1200" dirty="0">
                <a:latin typeface="나눔스퀘어 Bold" panose="020B0600000101010101" pitchFamily="50" charset="-127"/>
                <a:ea typeface="나눔스퀘어 Bold" panose="020B0600000101010101" pitchFamily="50" charset="-127"/>
                <a:sym typeface="Wingdings" panose="05000000000000000000" pitchFamily="2" charset="2"/>
              </a:rPr>
              <a:t> </a:t>
            </a:r>
            <a:r>
              <a:rPr lang="ko-KR" altLang="en-US" sz="1200" dirty="0">
                <a:latin typeface="나눔스퀘어 Bold" panose="020B0600000101010101" pitchFamily="50" charset="-127"/>
                <a:ea typeface="나눔스퀘어 Bold" panose="020B0600000101010101" pitchFamily="50" charset="-127"/>
                <a:sym typeface="Wingdings" panose="05000000000000000000" pitchFamily="2" charset="2"/>
              </a:rPr>
              <a:t>선생님이 우리를 </a:t>
            </a:r>
            <a:r>
              <a:rPr lang="en-US" altLang="ko-KR" sz="1200" dirty="0">
                <a:solidFill>
                  <a:srgbClr val="0070C0"/>
                </a:solidFill>
                <a:latin typeface="나눔스퀘어 Bold" panose="020B0600000101010101" pitchFamily="50" charset="-127"/>
                <a:ea typeface="나눔스퀘어 Bold" panose="020B0600000101010101" pitchFamily="50" charset="-127"/>
                <a:sym typeface="Wingdings" panose="05000000000000000000" pitchFamily="2" charset="2"/>
              </a:rPr>
              <a:t>[MASK]</a:t>
            </a:r>
            <a:endParaRPr lang="en-US" altLang="ko-KR" sz="1200" dirty="0">
              <a:solidFill>
                <a:srgbClr val="0070C0"/>
              </a:solidFill>
              <a:latin typeface="나눔스퀘어 Bold" panose="020B0600000101010101" pitchFamily="50" charset="-127"/>
              <a:ea typeface="나눔스퀘어 Bold" panose="020B0600000101010101" pitchFamily="50" charset="-127"/>
            </a:endParaRPr>
          </a:p>
          <a:p>
            <a:pPr marL="1657350" lvl="3" indent="-285750">
              <a:lnSpc>
                <a:spcPct val="200000"/>
              </a:lnSpc>
              <a:buFontTx/>
              <a:buChar char="-"/>
            </a:pPr>
            <a:r>
              <a:rPr lang="en-US" altLang="ko-KR" sz="1400" dirty="0">
                <a:latin typeface="나눔스퀘어 Bold" panose="020B0600000101010101" pitchFamily="50" charset="-127"/>
                <a:ea typeface="나눔스퀘어 Bold" panose="020B0600000101010101" pitchFamily="50" charset="-127"/>
              </a:rPr>
              <a:t>10%</a:t>
            </a:r>
            <a:r>
              <a:rPr lang="ko-KR" altLang="en-US" sz="1400" dirty="0">
                <a:latin typeface="나눔스퀘어 Bold" panose="020B0600000101010101" pitchFamily="50" charset="-127"/>
                <a:ea typeface="나눔스퀘어 Bold" panose="020B0600000101010101" pitchFamily="50" charset="-127"/>
              </a:rPr>
              <a:t>는 랜덤 단어로 대체</a:t>
            </a:r>
            <a:endParaRPr lang="en-US" altLang="ko-KR" sz="1400" dirty="0">
              <a:latin typeface="나눔스퀘어 Bold" panose="020B0600000101010101" pitchFamily="50" charset="-127"/>
              <a:ea typeface="나눔스퀘어 Bold" panose="020B0600000101010101" pitchFamily="50" charset="-127"/>
            </a:endParaRPr>
          </a:p>
          <a:p>
            <a:pPr lvl="4">
              <a:lnSpc>
                <a:spcPct val="200000"/>
              </a:lnSpc>
            </a:pPr>
            <a:r>
              <a:rPr lang="ko-KR" altLang="en-US" sz="1200" dirty="0">
                <a:latin typeface="나눔스퀘어 Bold" panose="020B0600000101010101" pitchFamily="50" charset="-127"/>
                <a:ea typeface="나눔스퀘어 Bold" panose="020B0600000101010101" pitchFamily="50" charset="-127"/>
              </a:rPr>
              <a:t>* 선생님이 우리를 부르신다 </a:t>
            </a:r>
            <a:r>
              <a:rPr lang="en-US" altLang="ko-KR" sz="1200" dirty="0">
                <a:latin typeface="나눔스퀘어 Bold" panose="020B0600000101010101" pitchFamily="50" charset="-127"/>
                <a:ea typeface="나눔스퀘어 Bold" panose="020B0600000101010101" pitchFamily="50" charset="-127"/>
                <a:sym typeface="Wingdings" panose="05000000000000000000" pitchFamily="2" charset="2"/>
              </a:rPr>
              <a:t></a:t>
            </a:r>
            <a:r>
              <a:rPr lang="en-US" altLang="ko-KR" sz="1200" dirty="0">
                <a:latin typeface="나눔스퀘어 Bold" panose="020B0600000101010101" pitchFamily="50" charset="-127"/>
                <a:ea typeface="나눔스퀘어 Bold" panose="020B0600000101010101" pitchFamily="50" charset="-127"/>
              </a:rPr>
              <a:t> </a:t>
            </a:r>
            <a:r>
              <a:rPr lang="ko-KR" altLang="en-US" sz="1200" dirty="0">
                <a:latin typeface="나눔스퀘어 Bold" panose="020B0600000101010101" pitchFamily="50" charset="-127"/>
                <a:ea typeface="나눔스퀘어 Bold" panose="020B0600000101010101" pitchFamily="50" charset="-127"/>
              </a:rPr>
              <a:t>선생님이 우리를 </a:t>
            </a:r>
            <a:r>
              <a:rPr lang="ko-KR" altLang="en-US" sz="1200" dirty="0">
                <a:solidFill>
                  <a:srgbClr val="0070C0"/>
                </a:solidFill>
                <a:latin typeface="나눔스퀘어 Bold" panose="020B0600000101010101" pitchFamily="50" charset="-127"/>
                <a:ea typeface="나눔스퀘어 Bold" panose="020B0600000101010101" pitchFamily="50" charset="-127"/>
              </a:rPr>
              <a:t>마신다</a:t>
            </a:r>
            <a:endParaRPr lang="en-US" altLang="ko-KR" sz="1400" dirty="0">
              <a:solidFill>
                <a:srgbClr val="0070C0"/>
              </a:solidFill>
              <a:latin typeface="나눔스퀘어 Bold" panose="020B0600000101010101" pitchFamily="50" charset="-127"/>
              <a:ea typeface="나눔스퀘어 Bold" panose="020B0600000101010101" pitchFamily="50" charset="-127"/>
            </a:endParaRPr>
          </a:p>
          <a:p>
            <a:pPr marL="1657350" lvl="3" indent="-285750">
              <a:lnSpc>
                <a:spcPct val="200000"/>
              </a:lnSpc>
              <a:buFontTx/>
              <a:buChar char="-"/>
            </a:pPr>
            <a:r>
              <a:rPr lang="en-US" altLang="ko-KR" sz="1400" dirty="0">
                <a:latin typeface="나눔스퀘어 Bold" panose="020B0600000101010101" pitchFamily="50" charset="-127"/>
                <a:ea typeface="나눔스퀘어 Bold" panose="020B0600000101010101" pitchFamily="50" charset="-127"/>
              </a:rPr>
              <a:t>10%</a:t>
            </a:r>
            <a:r>
              <a:rPr lang="ko-KR" altLang="en-US" sz="1400" dirty="0">
                <a:latin typeface="나눔스퀘어 Bold" panose="020B0600000101010101" pitchFamily="50" charset="-127"/>
                <a:ea typeface="나눔스퀘어 Bold" panose="020B0600000101010101" pitchFamily="50" charset="-127"/>
              </a:rPr>
              <a:t>는 </a:t>
            </a:r>
            <a:r>
              <a:rPr lang="ko-KR" altLang="en-US" sz="1400" dirty="0" err="1">
                <a:latin typeface="나눔스퀘어 Bold" panose="020B0600000101010101" pitchFamily="50" charset="-127"/>
                <a:ea typeface="나눔스퀘어 Bold" panose="020B0600000101010101" pitchFamily="50" charset="-127"/>
              </a:rPr>
              <a:t>마스킹하지</a:t>
            </a:r>
            <a:r>
              <a:rPr lang="ko-KR" altLang="en-US" sz="1400" dirty="0">
                <a:latin typeface="나눔스퀘어 Bold" panose="020B0600000101010101" pitchFamily="50" charset="-127"/>
                <a:ea typeface="나눔스퀘어 Bold" panose="020B0600000101010101" pitchFamily="50" charset="-127"/>
              </a:rPr>
              <a:t> 않음 </a:t>
            </a:r>
            <a:r>
              <a:rPr lang="en-US" altLang="ko-KR" sz="1400" dirty="0">
                <a:latin typeface="나눔스퀘어 Bold" panose="020B0600000101010101" pitchFamily="50" charset="-127"/>
                <a:ea typeface="나눔스퀘어 Bold" panose="020B0600000101010101" pitchFamily="50" charset="-127"/>
              </a:rPr>
              <a:t>(</a:t>
            </a:r>
            <a:r>
              <a:rPr lang="ko-KR" altLang="en-US" sz="1400" dirty="0">
                <a:latin typeface="나눔스퀘어 Bold" panose="020B0600000101010101" pitchFamily="50" charset="-127"/>
                <a:ea typeface="나눔스퀘어 Bold" panose="020B0600000101010101" pitchFamily="50" charset="-127"/>
              </a:rPr>
              <a:t>원본 토큰 유지</a:t>
            </a:r>
            <a:r>
              <a:rPr lang="en-US" altLang="ko-KR" sz="1400" dirty="0">
                <a:latin typeface="나눔스퀘어 Bold" panose="020B0600000101010101" pitchFamily="50" charset="-127"/>
                <a:ea typeface="나눔스퀘어 Bold" panose="020B0600000101010101" pitchFamily="50" charset="-127"/>
              </a:rPr>
              <a:t>)</a:t>
            </a:r>
          </a:p>
          <a:p>
            <a:pPr lvl="4">
              <a:lnSpc>
                <a:spcPct val="200000"/>
              </a:lnSpc>
            </a:pPr>
            <a:r>
              <a:rPr lang="ko-KR" altLang="en-US" sz="1200" dirty="0">
                <a:latin typeface="나눔스퀘어 Bold" panose="020B0600000101010101" pitchFamily="50" charset="-127"/>
                <a:ea typeface="나눔스퀘어 Bold" panose="020B0600000101010101" pitchFamily="50" charset="-127"/>
              </a:rPr>
              <a:t>* 선생님이 우리를 부르신다</a:t>
            </a:r>
            <a:r>
              <a:rPr lang="en-US" altLang="ko-KR" sz="1200" dirty="0">
                <a:latin typeface="나눔스퀘어 Bold" panose="020B0600000101010101" pitchFamily="50" charset="-127"/>
                <a:ea typeface="나눔스퀘어 Bold" panose="020B0600000101010101" pitchFamily="50" charset="-127"/>
              </a:rPr>
              <a:t> </a:t>
            </a:r>
            <a:r>
              <a:rPr lang="en-US" altLang="ko-KR" sz="1200" dirty="0">
                <a:latin typeface="나눔스퀘어 Bold" panose="020B0600000101010101" pitchFamily="50" charset="-127"/>
                <a:ea typeface="나눔스퀘어 Bold" panose="020B0600000101010101" pitchFamily="50" charset="-127"/>
                <a:sym typeface="Wingdings" panose="05000000000000000000" pitchFamily="2" charset="2"/>
              </a:rPr>
              <a:t> </a:t>
            </a:r>
            <a:r>
              <a:rPr lang="ko-KR" altLang="en-US" sz="1200" dirty="0">
                <a:latin typeface="나눔스퀘어 Bold" panose="020B0600000101010101" pitchFamily="50" charset="-127"/>
                <a:ea typeface="나눔스퀘어 Bold" panose="020B0600000101010101" pitchFamily="50" charset="-127"/>
              </a:rPr>
              <a:t>선생님이 우리를 </a:t>
            </a:r>
            <a:r>
              <a:rPr lang="ko-KR" altLang="en-US" sz="1200" dirty="0">
                <a:solidFill>
                  <a:srgbClr val="0070C0"/>
                </a:solidFill>
                <a:latin typeface="나눔스퀘어 Bold" panose="020B0600000101010101" pitchFamily="50" charset="-127"/>
                <a:ea typeface="나눔스퀘어 Bold" panose="020B0600000101010101" pitchFamily="50" charset="-127"/>
              </a:rPr>
              <a:t>부르신다</a:t>
            </a:r>
            <a:endParaRPr lang="en-US" altLang="ko-KR" sz="1200" dirty="0">
              <a:solidFill>
                <a:srgbClr val="0070C0"/>
              </a:solidFill>
              <a:latin typeface="나눔스퀘어 Bold" panose="020B0600000101010101" pitchFamily="50" charset="-127"/>
              <a:ea typeface="나눔스퀘어 Bold" panose="020B0600000101010101" pitchFamily="50" charset="-127"/>
            </a:endParaRPr>
          </a:p>
          <a:p>
            <a:pPr marL="1657350" lvl="3"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marL="1200150" lvl="2"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lvl="2">
              <a:lnSpc>
                <a:spcPct val="200000"/>
              </a:lnSpc>
            </a:pPr>
            <a:endParaRPr lang="en-US" altLang="ko-KR" sz="1600" dirty="0">
              <a:latin typeface="나눔스퀘어 Bold" panose="020B0600000101010101" pitchFamily="50" charset="-127"/>
              <a:ea typeface="나눔스퀘어 Bold" panose="020B0600000101010101" pitchFamily="50" charset="-127"/>
            </a:endParaRPr>
          </a:p>
        </p:txBody>
      </p:sp>
      <p:pic>
        <p:nvPicPr>
          <p:cNvPr id="13316" name="Picture 4" descr="NL-041, XLNet, Generalized Autoregressive Pretraining for Language  Understanding (2019-NIPS)">
            <a:extLst>
              <a:ext uri="{FF2B5EF4-FFF2-40B4-BE49-F238E27FC236}">
                <a16:creationId xmlns:a16="http://schemas.microsoft.com/office/drawing/2014/main" id="{2C9C42DF-8026-48D3-B7C8-E6C3FA208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257" y="3063205"/>
            <a:ext cx="447675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사각형: 둥근 모서리 2">
            <a:extLst>
              <a:ext uri="{FF2B5EF4-FFF2-40B4-BE49-F238E27FC236}">
                <a16:creationId xmlns:a16="http://schemas.microsoft.com/office/drawing/2014/main" id="{A207C493-FCED-423F-97B6-C7744170AAE3}"/>
              </a:ext>
            </a:extLst>
          </p:cNvPr>
          <p:cNvSpPr/>
          <p:nvPr/>
        </p:nvSpPr>
        <p:spPr>
          <a:xfrm>
            <a:off x="7175243" y="3993502"/>
            <a:ext cx="1726163" cy="23326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7E1B9A58-EAF2-4E1E-91A0-49B8A2BD7542}"/>
              </a:ext>
            </a:extLst>
          </p:cNvPr>
          <p:cNvSpPr>
            <a:spLocks noGrp="1"/>
          </p:cNvSpPr>
          <p:nvPr>
            <p:ph type="sldNum" sz="quarter" idx="12"/>
          </p:nvPr>
        </p:nvSpPr>
        <p:spPr/>
        <p:txBody>
          <a:bodyPr/>
          <a:lstStyle/>
          <a:p>
            <a:fld id="{8250BAE3-1FED-4EBA-80AA-AF0302E483EE}" type="slidenum">
              <a:rPr lang="ko-KR" altLang="en-US" smtClean="0"/>
              <a:t>78</a:t>
            </a:fld>
            <a:endParaRPr lang="ko-KR" altLang="en-US"/>
          </a:p>
        </p:txBody>
      </p:sp>
    </p:spTree>
    <p:extLst>
      <p:ext uri="{BB962C8B-B14F-4D97-AF65-F5344CB8AC3E}">
        <p14:creationId xmlns:p14="http://schemas.microsoft.com/office/powerpoint/2010/main" val="3337638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Pre-training BERT</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2" name="TextBox 31">
            <a:extLst>
              <a:ext uri="{FF2B5EF4-FFF2-40B4-BE49-F238E27FC236}">
                <a16:creationId xmlns:a16="http://schemas.microsoft.com/office/drawing/2014/main" id="{E3D05D4F-7772-4150-B979-65634E55490F}"/>
              </a:ext>
            </a:extLst>
          </p:cNvPr>
          <p:cNvSpPr txBox="1"/>
          <p:nvPr/>
        </p:nvSpPr>
        <p:spPr>
          <a:xfrm>
            <a:off x="584433" y="1217043"/>
            <a:ext cx="11023134" cy="5504456"/>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ko-KR" altLang="en-US" sz="1600" dirty="0">
                <a:latin typeface="나눔스퀘어_ac ExtraBold" panose="020B0600000101010101" pitchFamily="50" charset="-127"/>
                <a:ea typeface="나눔스퀘어_ac ExtraBold" panose="020B0600000101010101" pitchFamily="50" charset="-127"/>
              </a:rPr>
              <a:t>태스크 </a:t>
            </a:r>
            <a:r>
              <a:rPr lang="en-US" altLang="ko-KR" sz="1600" dirty="0">
                <a:latin typeface="나눔스퀘어_ac ExtraBold" panose="020B0600000101010101" pitchFamily="50" charset="-127"/>
                <a:ea typeface="나눔스퀘어_ac ExtraBold" panose="020B0600000101010101" pitchFamily="50" charset="-127"/>
              </a:rPr>
              <a:t>2 .Next Sentence Prediction (NSP)</a:t>
            </a: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문제점 </a:t>
            </a:r>
            <a:r>
              <a:rPr lang="en-US" altLang="ko-KR" sz="1400" dirty="0">
                <a:latin typeface="나눔스퀘어 Bold" panose="020B0600000101010101" pitchFamily="50" charset="-127"/>
                <a:ea typeface="나눔스퀘어 Bold" panose="020B0600000101010101" pitchFamily="50" charset="-127"/>
              </a:rPr>
              <a:t>: NLP Downstream tasks </a:t>
            </a:r>
            <a:r>
              <a:rPr lang="ko-KR" altLang="en-US" sz="1400" dirty="0">
                <a:latin typeface="나눔스퀘어 Bold" panose="020B0600000101010101" pitchFamily="50" charset="-127"/>
                <a:ea typeface="나눔스퀘어 Bold" panose="020B0600000101010101" pitchFamily="50" charset="-127"/>
              </a:rPr>
              <a:t>중 </a:t>
            </a:r>
            <a:r>
              <a:rPr lang="en-US" altLang="ko-KR" sz="1400" dirty="0">
                <a:latin typeface="나눔스퀘어 Bold" panose="020B0600000101010101" pitchFamily="50" charset="-127"/>
                <a:ea typeface="나눔스퀘어 Bold" panose="020B0600000101010101" pitchFamily="50" charset="-127"/>
              </a:rPr>
              <a:t>QA </a:t>
            </a:r>
            <a:r>
              <a:rPr lang="ko-KR" altLang="en-US" sz="1400" dirty="0">
                <a:latin typeface="나눔스퀘어 Bold" panose="020B0600000101010101" pitchFamily="50" charset="-127"/>
                <a:ea typeface="나눔스퀘어 Bold" panose="020B0600000101010101" pitchFamily="50" charset="-127"/>
              </a:rPr>
              <a:t>혹은 </a:t>
            </a:r>
            <a:r>
              <a:rPr lang="en-US" altLang="ko-KR" sz="1400" dirty="0">
                <a:latin typeface="나눔스퀘어 Bold" panose="020B0600000101010101" pitchFamily="50" charset="-127"/>
                <a:ea typeface="나눔스퀘어 Bold" panose="020B0600000101010101" pitchFamily="50" charset="-127"/>
              </a:rPr>
              <a:t>NLI</a:t>
            </a:r>
            <a:r>
              <a:rPr lang="ko-KR" altLang="en-US" sz="1400" dirty="0">
                <a:latin typeface="나눔스퀘어 Bold" panose="020B0600000101010101" pitchFamily="50" charset="-127"/>
                <a:ea typeface="나눔스퀘어 Bold" panose="020B0600000101010101" pitchFamily="50" charset="-127"/>
              </a:rPr>
              <a:t>는 두 문장의 관계를 잘 이해해야 하는 태스크인데</a:t>
            </a:r>
            <a:r>
              <a:rPr lang="en-US" altLang="ko-KR" sz="1400" dirty="0">
                <a:latin typeface="나눔스퀘어 Bold" panose="020B0600000101010101" pitchFamily="50" charset="-127"/>
                <a:ea typeface="나눔스퀘어 Bold" panose="020B0600000101010101" pitchFamily="50" charset="-127"/>
              </a:rPr>
              <a:t>, </a:t>
            </a:r>
            <a:r>
              <a:rPr lang="ko-KR" altLang="en-US" sz="1400" dirty="0">
                <a:latin typeface="나눔스퀘어 Bold" panose="020B0600000101010101" pitchFamily="50" charset="-127"/>
                <a:ea typeface="나눔스퀘어 Bold" panose="020B0600000101010101" pitchFamily="50" charset="-127"/>
              </a:rPr>
              <a:t>이는 문장 단위 </a:t>
            </a:r>
            <a:r>
              <a:rPr lang="en-US" altLang="ko-KR" sz="1400" dirty="0">
                <a:latin typeface="나눔스퀘어 Bold" panose="020B0600000101010101" pitchFamily="50" charset="-127"/>
                <a:ea typeface="나눔스퀘어 Bold" panose="020B0600000101010101" pitchFamily="50" charset="-127"/>
              </a:rPr>
              <a:t>language modeling </a:t>
            </a:r>
            <a:r>
              <a:rPr lang="ko-KR" altLang="en-US" sz="1400" dirty="0">
                <a:latin typeface="나눔스퀘어 Bold" panose="020B0600000101010101" pitchFamily="50" charset="-127"/>
                <a:ea typeface="나눔스퀘어 Bold" panose="020B0600000101010101" pitchFamily="50" charset="-127"/>
              </a:rPr>
              <a:t>만으로 온전히 담아 내기 어려움</a:t>
            </a:r>
            <a:endParaRPr lang="en-US" altLang="ko-KR" sz="1400" dirty="0">
              <a:latin typeface="나눔스퀘어 Bold" panose="020B0600000101010101" pitchFamily="50" charset="-127"/>
              <a:ea typeface="나눔스퀘어 Bold" panose="020B0600000101010101" pitchFamily="50" charset="-127"/>
            </a:endParaRP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해결방안 </a:t>
            </a:r>
            <a:r>
              <a:rPr lang="en-US" altLang="ko-KR" sz="1400" dirty="0">
                <a:latin typeface="나눔스퀘어 Bold" panose="020B0600000101010101" pitchFamily="50" charset="-127"/>
                <a:ea typeface="나눔스퀘어 Bold" panose="020B0600000101010101" pitchFamily="50" charset="-127"/>
              </a:rPr>
              <a:t>: </a:t>
            </a:r>
            <a:r>
              <a:rPr lang="ko-KR" altLang="en-US" sz="1400" dirty="0">
                <a:latin typeface="나눔스퀘어 Bold" panose="020B0600000101010101" pitchFamily="50" charset="-127"/>
                <a:ea typeface="나눔스퀘어 Bold" panose="020B0600000101010101" pitchFamily="50" charset="-127"/>
              </a:rPr>
              <a:t>다음</a:t>
            </a:r>
            <a:r>
              <a:rPr lang="en-US" altLang="ko-KR" sz="1400" dirty="0">
                <a:latin typeface="나눔스퀘어 Bold" panose="020B0600000101010101" pitchFamily="50" charset="-127"/>
                <a:ea typeface="나눔스퀘어 Bold" panose="020B0600000101010101" pitchFamily="50" charset="-127"/>
              </a:rPr>
              <a:t> </a:t>
            </a:r>
            <a:r>
              <a:rPr lang="ko-KR" altLang="en-US" sz="1400" dirty="0">
                <a:latin typeface="나눔스퀘어 Bold" panose="020B0600000101010101" pitchFamily="50" charset="-127"/>
                <a:ea typeface="나눔스퀘어 Bold" panose="020B0600000101010101" pitchFamily="50" charset="-127"/>
              </a:rPr>
              <a:t>문장을 예측하는 </a:t>
            </a:r>
            <a:r>
              <a:rPr lang="en-US" altLang="ko-KR" sz="1400" dirty="0">
                <a:latin typeface="나눔스퀘어 Bold" panose="020B0600000101010101" pitchFamily="50" charset="-127"/>
                <a:ea typeface="나눔스퀘어 Bold" panose="020B0600000101010101" pitchFamily="50" charset="-127"/>
              </a:rPr>
              <a:t>binary task</a:t>
            </a:r>
            <a:r>
              <a:rPr lang="ko-KR" altLang="en-US" sz="1400" dirty="0">
                <a:latin typeface="나눔스퀘어 Bold" panose="020B0600000101010101" pitchFamily="50" charset="-127"/>
                <a:ea typeface="나눔스퀘어 Bold" panose="020B0600000101010101" pitchFamily="50" charset="-127"/>
              </a:rPr>
              <a:t>를 학습시킴으로써 문장 간의 관계를 포착할 수 있도록 함</a:t>
            </a:r>
            <a:endParaRPr lang="en-US" altLang="ko-KR" sz="1400" dirty="0">
              <a:latin typeface="나눔스퀘어 Bold" panose="020B0600000101010101" pitchFamily="50" charset="-127"/>
              <a:ea typeface="나눔스퀘어 Bold" panose="020B0600000101010101" pitchFamily="50" charset="-127"/>
            </a:endParaRPr>
          </a:p>
          <a:p>
            <a:pPr marL="1657350" lvl="3"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문장쌍의 </a:t>
            </a:r>
            <a:r>
              <a:rPr lang="en-US" altLang="ko-KR" sz="1400" dirty="0">
                <a:latin typeface="나눔스퀘어 Bold" panose="020B0600000101010101" pitchFamily="50" charset="-127"/>
                <a:ea typeface="나눔스퀘어 Bold" panose="020B0600000101010101" pitchFamily="50" charset="-127"/>
              </a:rPr>
              <a:t>50%</a:t>
            </a:r>
            <a:r>
              <a:rPr lang="ko-KR" altLang="en-US" sz="1400" dirty="0">
                <a:latin typeface="나눔스퀘어 Bold" panose="020B0600000101010101" pitchFamily="50" charset="-127"/>
                <a:ea typeface="나눔스퀘어 Bold" panose="020B0600000101010101" pitchFamily="50" charset="-127"/>
              </a:rPr>
              <a:t>는 실제 이어지는 문장 쌍으로 구성 </a:t>
            </a:r>
            <a:r>
              <a:rPr lang="en-US" altLang="ko-KR" sz="1400" dirty="0">
                <a:latin typeface="나눔스퀘어 Bold" panose="020B0600000101010101" pitchFamily="50" charset="-127"/>
                <a:ea typeface="나눔스퀘어 Bold" panose="020B0600000101010101" pitchFamily="50" charset="-127"/>
              </a:rPr>
              <a:t>(</a:t>
            </a:r>
            <a:r>
              <a:rPr lang="en-US" altLang="ko-KR" sz="1400" dirty="0" err="1">
                <a:latin typeface="나눔스퀘어 Bold" panose="020B0600000101010101" pitchFamily="50" charset="-127"/>
                <a:ea typeface="나눔스퀘어 Bold" panose="020B0600000101010101" pitchFamily="50" charset="-127"/>
              </a:rPr>
              <a:t>IsNext</a:t>
            </a:r>
            <a:r>
              <a:rPr lang="en-US" altLang="ko-KR" sz="1400" dirty="0">
                <a:latin typeface="나눔스퀘어 Bold" panose="020B0600000101010101" pitchFamily="50" charset="-127"/>
                <a:ea typeface="나눔스퀘어 Bold" panose="020B0600000101010101" pitchFamily="50" charset="-127"/>
              </a:rPr>
              <a:t>)</a:t>
            </a:r>
          </a:p>
          <a:p>
            <a:pPr marL="1657350" lvl="3"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나머지 </a:t>
            </a:r>
            <a:r>
              <a:rPr lang="en-US" altLang="ko-KR" sz="1400" dirty="0">
                <a:latin typeface="나눔스퀘어 Bold" panose="020B0600000101010101" pitchFamily="50" charset="-127"/>
                <a:ea typeface="나눔스퀘어 Bold" panose="020B0600000101010101" pitchFamily="50" charset="-127"/>
              </a:rPr>
              <a:t>50%</a:t>
            </a:r>
            <a:r>
              <a:rPr lang="ko-KR" altLang="en-US" sz="1400" dirty="0">
                <a:latin typeface="나눔스퀘어 Bold" panose="020B0600000101010101" pitchFamily="50" charset="-127"/>
                <a:ea typeface="나눔스퀘어 Bold" panose="020B0600000101010101" pitchFamily="50" charset="-127"/>
              </a:rPr>
              <a:t>는 코퍼스로부터 랜덤하게 추출한 이어지지 않는 문장 쌍 </a:t>
            </a:r>
            <a:r>
              <a:rPr lang="en-US" altLang="ko-KR" sz="1400" dirty="0">
                <a:latin typeface="나눔스퀘어 Bold" panose="020B0600000101010101" pitchFamily="50" charset="-127"/>
                <a:ea typeface="나눔스퀘어 Bold" panose="020B0600000101010101" pitchFamily="50" charset="-127"/>
              </a:rPr>
              <a:t>(</a:t>
            </a:r>
            <a:r>
              <a:rPr lang="en-US" altLang="ko-KR" sz="1400" dirty="0" err="1">
                <a:latin typeface="나눔스퀘어 Bold" panose="020B0600000101010101" pitchFamily="50" charset="-127"/>
                <a:ea typeface="나눔스퀘어 Bold" panose="020B0600000101010101" pitchFamily="50" charset="-127"/>
              </a:rPr>
              <a:t>NotNext</a:t>
            </a:r>
            <a:r>
              <a:rPr lang="en-US" altLang="ko-KR" sz="1400" dirty="0">
                <a:latin typeface="나눔스퀘어 Bold" panose="020B0600000101010101" pitchFamily="50" charset="-127"/>
                <a:ea typeface="나눔스퀘어 Bold" panose="020B0600000101010101" pitchFamily="50" charset="-127"/>
              </a:rPr>
              <a:t>)</a:t>
            </a:r>
          </a:p>
          <a:p>
            <a:pPr marL="1657350" lvl="3" indent="-285750">
              <a:lnSpc>
                <a:spcPct val="200000"/>
              </a:lnSpc>
              <a:buFontTx/>
              <a:buChar char="-"/>
            </a:pPr>
            <a:r>
              <a:rPr lang="en-US" altLang="ko-KR" sz="1400" dirty="0">
                <a:latin typeface="나눔스퀘어 Bold" panose="020B0600000101010101" pitchFamily="50" charset="-127"/>
                <a:ea typeface="나눔스퀘어 Bold" panose="020B0600000101010101" pitchFamily="50" charset="-127"/>
              </a:rPr>
              <a:t>C</a:t>
            </a:r>
            <a:r>
              <a:rPr lang="ko-KR" altLang="en-US" sz="1400" dirty="0">
                <a:latin typeface="나눔스퀘어 Bold" panose="020B0600000101010101" pitchFamily="50" charset="-127"/>
                <a:ea typeface="나눔스퀘어 Bold" panose="020B0600000101010101" pitchFamily="50" charset="-127"/>
              </a:rPr>
              <a:t>를 이용해 </a:t>
            </a:r>
            <a:r>
              <a:rPr lang="en-US" altLang="ko-KR" sz="1400" dirty="0">
                <a:latin typeface="나눔스퀘어_ac ExtraBold" panose="020B0600000101010101" pitchFamily="50" charset="-127"/>
                <a:ea typeface="나눔스퀘어_ac ExtraBold" panose="020B0600000101010101" pitchFamily="50" charset="-127"/>
              </a:rPr>
              <a:t>Next Sentence Prediction </a:t>
            </a:r>
          </a:p>
          <a:p>
            <a:pPr marL="1200150" lvl="2" indent="-285750">
              <a:lnSpc>
                <a:spcPct val="200000"/>
              </a:lnSpc>
              <a:buFontTx/>
              <a:buChar char="-"/>
            </a:pPr>
            <a:r>
              <a:rPr lang="ko-KR" altLang="en-US" sz="1400" dirty="0">
                <a:latin typeface="나눔스퀘어 Bold" panose="020B0600000101010101" pitchFamily="50" charset="-127"/>
                <a:ea typeface="나눔스퀘어 Bold" panose="020B0600000101010101" pitchFamily="50" charset="-127"/>
              </a:rPr>
              <a:t>단순한 방법임에도 </a:t>
            </a:r>
            <a:r>
              <a:rPr lang="en-US" altLang="ko-KR" sz="1400" dirty="0">
                <a:latin typeface="나눔스퀘어 Bold" panose="020B0600000101010101" pitchFamily="50" charset="-127"/>
                <a:ea typeface="나눔스퀘어 Bold" panose="020B0600000101010101" pitchFamily="50" charset="-127"/>
              </a:rPr>
              <a:t>QA</a:t>
            </a:r>
            <a:r>
              <a:rPr lang="ko-KR" altLang="en-US" sz="1400" dirty="0">
                <a:latin typeface="나눔스퀘어 Bold" panose="020B0600000101010101" pitchFamily="50" charset="-127"/>
                <a:ea typeface="나눔스퀘어 Bold" panose="020B0600000101010101" pitchFamily="50" charset="-127"/>
              </a:rPr>
              <a:t>와 </a:t>
            </a:r>
            <a:r>
              <a:rPr lang="en-US" altLang="ko-KR" sz="1400" dirty="0">
                <a:latin typeface="나눔스퀘어 Bold" panose="020B0600000101010101" pitchFamily="50" charset="-127"/>
                <a:ea typeface="나눔스퀘어 Bold" panose="020B0600000101010101" pitchFamily="50" charset="-127"/>
              </a:rPr>
              <a:t>NLI</a:t>
            </a:r>
            <a:r>
              <a:rPr lang="ko-KR" altLang="en-US" sz="1400" dirty="0">
                <a:latin typeface="나눔스퀘어 Bold" panose="020B0600000101010101" pitchFamily="50" charset="-127"/>
                <a:ea typeface="나눔스퀘어 Bold" panose="020B0600000101010101" pitchFamily="50" charset="-127"/>
              </a:rPr>
              <a:t>에 대해 우수한 성능을 보임</a:t>
            </a:r>
            <a:endParaRPr lang="en-US" altLang="ko-KR" sz="1400" dirty="0">
              <a:latin typeface="나눔스퀘어 Bold" panose="020B0600000101010101" pitchFamily="50" charset="-127"/>
              <a:ea typeface="나눔스퀘어 Bold" panose="020B0600000101010101" pitchFamily="50" charset="-127"/>
            </a:endParaRPr>
          </a:p>
          <a:p>
            <a:pPr marL="1200150" lvl="2"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marL="1200150" lvl="2"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marL="1657350" lvl="3" indent="-285750">
              <a:lnSpc>
                <a:spcPct val="200000"/>
              </a:lnSpc>
              <a:buFontTx/>
              <a:buChar char="-"/>
            </a:pPr>
            <a:endParaRPr lang="en-US" altLang="ko-KR" sz="1600" dirty="0">
              <a:latin typeface="나눔스퀘어 Bold" panose="020B0600000101010101" pitchFamily="50" charset="-127"/>
              <a:ea typeface="나눔스퀘어 Bold" panose="020B0600000101010101" pitchFamily="50" charset="-127"/>
            </a:endParaRPr>
          </a:p>
          <a:p>
            <a:pPr lvl="2">
              <a:lnSpc>
                <a:spcPct val="200000"/>
              </a:lnSpc>
            </a:pPr>
            <a:endParaRPr lang="en-US" altLang="ko-KR" sz="1600" dirty="0">
              <a:latin typeface="나눔스퀘어 Bold" panose="020B0600000101010101" pitchFamily="50" charset="-127"/>
              <a:ea typeface="나눔스퀘어 Bold" panose="020B0600000101010101" pitchFamily="50" charset="-127"/>
            </a:endParaRPr>
          </a:p>
        </p:txBody>
      </p:sp>
      <p:pic>
        <p:nvPicPr>
          <p:cNvPr id="13" name="Picture 2" descr="BERT(Bidirectional Encoder Representations from Transformers) 구현하기 (1/2)">
            <a:extLst>
              <a:ext uri="{FF2B5EF4-FFF2-40B4-BE49-F238E27FC236}">
                <a16:creationId xmlns:a16="http://schemas.microsoft.com/office/drawing/2014/main" id="{50F07F83-D893-4381-9B07-8C6EBB2CC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044" y="4057575"/>
            <a:ext cx="2831797" cy="245658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B9DECEC6-EC88-4D07-A63E-14E75983D08E}"/>
              </a:ext>
            </a:extLst>
          </p:cNvPr>
          <p:cNvGrpSpPr/>
          <p:nvPr/>
        </p:nvGrpSpPr>
        <p:grpSpPr>
          <a:xfrm>
            <a:off x="6305271" y="4436166"/>
            <a:ext cx="1994422" cy="738664"/>
            <a:chOff x="580776" y="2408581"/>
            <a:chExt cx="3734746" cy="1621687"/>
          </a:xfrm>
        </p:grpSpPr>
        <p:sp>
          <p:nvSpPr>
            <p:cNvPr id="15" name="직사각형 14">
              <a:extLst>
                <a:ext uri="{FF2B5EF4-FFF2-40B4-BE49-F238E27FC236}">
                  <a16:creationId xmlns:a16="http://schemas.microsoft.com/office/drawing/2014/main" id="{3D2355F2-D628-46F3-A017-70979CA1728B}"/>
                </a:ext>
              </a:extLst>
            </p:cNvPr>
            <p:cNvSpPr/>
            <p:nvPr/>
          </p:nvSpPr>
          <p:spPr>
            <a:xfrm>
              <a:off x="3746810" y="2531327"/>
              <a:ext cx="568712" cy="4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3E4F6D6-7736-4EED-9ED2-262F88847562}"/>
                </a:ext>
              </a:extLst>
            </p:cNvPr>
            <p:cNvSpPr txBox="1"/>
            <p:nvPr/>
          </p:nvSpPr>
          <p:spPr>
            <a:xfrm>
              <a:off x="580776" y="2408581"/>
              <a:ext cx="2615967" cy="1621687"/>
            </a:xfrm>
            <a:prstGeom prst="rect">
              <a:avLst/>
            </a:prstGeom>
            <a:noFill/>
          </p:spPr>
          <p:txBody>
            <a:bodyPr wrap="square" rtlCol="0">
              <a:spAutoFit/>
            </a:bodyPr>
            <a:lstStyle/>
            <a:p>
              <a:pPr algn="ctr"/>
              <a:r>
                <a:rPr lang="en-US" altLang="ko-KR" sz="1400" dirty="0">
                  <a:latin typeface="나눔스퀘어" panose="020B0600000101010101" pitchFamily="50" charset="-127"/>
                  <a:ea typeface="나눔스퀘어" panose="020B0600000101010101" pitchFamily="50" charset="-127"/>
                </a:rPr>
                <a:t>Final hidden vector of</a:t>
              </a:r>
            </a:p>
            <a:p>
              <a:pPr algn="ctr"/>
              <a:r>
                <a:rPr lang="en-US" altLang="ko-KR" sz="1400" dirty="0">
                  <a:latin typeface="나눔스퀘어" panose="020B0600000101010101" pitchFamily="50" charset="-127"/>
                  <a:ea typeface="나눔스퀘어" panose="020B0600000101010101" pitchFamily="50" charset="-127"/>
                </a:rPr>
                <a:t>CLS token</a:t>
              </a:r>
            </a:p>
          </p:txBody>
        </p:sp>
        <p:cxnSp>
          <p:nvCxnSpPr>
            <p:cNvPr id="18" name="직선 화살표 연결선 17">
              <a:extLst>
                <a:ext uri="{FF2B5EF4-FFF2-40B4-BE49-F238E27FC236}">
                  <a16:creationId xmlns:a16="http://schemas.microsoft.com/office/drawing/2014/main" id="{BED97CC4-C614-436C-95CA-F4888ADEA55A}"/>
                </a:ext>
              </a:extLst>
            </p:cNvPr>
            <p:cNvCxnSpPr>
              <a:cxnSpLocks/>
              <a:stCxn id="15" idx="1"/>
            </p:cNvCxnSpPr>
            <p:nvPr/>
          </p:nvCxnSpPr>
          <p:spPr>
            <a:xfrm flipH="1">
              <a:off x="2865863" y="2748776"/>
              <a:ext cx="88094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슬라이드 번호 개체 틀 1">
            <a:extLst>
              <a:ext uri="{FF2B5EF4-FFF2-40B4-BE49-F238E27FC236}">
                <a16:creationId xmlns:a16="http://schemas.microsoft.com/office/drawing/2014/main" id="{879B023C-C254-46C3-9E93-353E36DAFC26}"/>
              </a:ext>
            </a:extLst>
          </p:cNvPr>
          <p:cNvSpPr>
            <a:spLocks noGrp="1"/>
          </p:cNvSpPr>
          <p:nvPr>
            <p:ph type="sldNum" sz="quarter" idx="12"/>
          </p:nvPr>
        </p:nvSpPr>
        <p:spPr/>
        <p:txBody>
          <a:bodyPr/>
          <a:lstStyle/>
          <a:p>
            <a:fld id="{8250BAE3-1FED-4EBA-80AA-AF0302E483EE}" type="slidenum">
              <a:rPr lang="ko-KR" altLang="en-US" smtClean="0"/>
              <a:t>79</a:t>
            </a:fld>
            <a:endParaRPr lang="ko-KR" altLang="en-US"/>
          </a:p>
        </p:txBody>
      </p:sp>
    </p:spTree>
    <p:extLst>
      <p:ext uri="{BB962C8B-B14F-4D97-AF65-F5344CB8AC3E}">
        <p14:creationId xmlns:p14="http://schemas.microsoft.com/office/powerpoint/2010/main" val="13347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dirty="0">
                <a:latin typeface="나눔스퀘어_ac Bold" panose="020B0600000101010101" pitchFamily="50" charset="-127"/>
                <a:ea typeface="나눔스퀘어_ac Bold" panose="020B0600000101010101" pitchFamily="50" charset="-127"/>
              </a:rPr>
              <a:t>Seq2Seq</a:t>
            </a: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Recurrent Neural Network (RNN)</a:t>
            </a:r>
          </a:p>
        </p:txBody>
      </p:sp>
      <p:pic>
        <p:nvPicPr>
          <p:cNvPr id="2" name="RNN_1">
            <a:hlinkClick r:id="" action="ppaction://media"/>
            <a:extLst>
              <a:ext uri="{FF2B5EF4-FFF2-40B4-BE49-F238E27FC236}">
                <a16:creationId xmlns:a16="http://schemas.microsoft.com/office/drawing/2014/main" id="{2392F384-A3DC-4490-8215-3DF1FCE4D9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8257" y="1382680"/>
            <a:ext cx="8761591" cy="5294898"/>
          </a:xfrm>
          <a:prstGeom prst="rect">
            <a:avLst/>
          </a:prstGeom>
        </p:spPr>
      </p:pic>
      <p:sp>
        <p:nvSpPr>
          <p:cNvPr id="3" name="슬라이드 번호 개체 틀 2">
            <a:extLst>
              <a:ext uri="{FF2B5EF4-FFF2-40B4-BE49-F238E27FC236}">
                <a16:creationId xmlns:a16="http://schemas.microsoft.com/office/drawing/2014/main" id="{D0DE3D05-AEBA-43EE-A461-45D1557F386F}"/>
              </a:ext>
            </a:extLst>
          </p:cNvPr>
          <p:cNvSpPr>
            <a:spLocks noGrp="1"/>
          </p:cNvSpPr>
          <p:nvPr>
            <p:ph type="sldNum" sz="quarter" idx="12"/>
          </p:nvPr>
        </p:nvSpPr>
        <p:spPr/>
        <p:txBody>
          <a:bodyPr/>
          <a:lstStyle/>
          <a:p>
            <a:fld id="{8250BAE3-1FED-4EBA-80AA-AF0302E483EE}" type="slidenum">
              <a:rPr lang="ko-KR" altLang="en-US" smtClean="0"/>
              <a:t>8</a:t>
            </a:fld>
            <a:endParaRPr lang="ko-KR" altLang="en-US"/>
          </a:p>
        </p:txBody>
      </p:sp>
    </p:spTree>
    <p:extLst>
      <p:ext uri="{BB962C8B-B14F-4D97-AF65-F5344CB8AC3E}">
        <p14:creationId xmlns:p14="http://schemas.microsoft.com/office/powerpoint/2010/main" val="318852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BERT</a:t>
            </a:r>
            <a:r>
              <a:rPr lang="ko-KR" altLang="en-US" dirty="0">
                <a:latin typeface="나눔스퀘어 Bold" panose="020B0600000101010101" pitchFamily="50" charset="-127"/>
                <a:ea typeface="나눔스퀘어 Bold" panose="020B0600000101010101" pitchFamily="50" charset="-127"/>
              </a:rPr>
              <a:t>와 이전 </a:t>
            </a:r>
            <a:r>
              <a:rPr lang="en-US" altLang="ko-KR" dirty="0">
                <a:latin typeface="나눔스퀘어 Bold" panose="020B0600000101010101" pitchFamily="50" charset="-127"/>
                <a:ea typeface="나눔스퀘어 Bold" panose="020B0600000101010101" pitchFamily="50" charset="-127"/>
              </a:rPr>
              <a:t>Pre-training </a:t>
            </a:r>
            <a:r>
              <a:rPr lang="ko-KR" altLang="en-US" dirty="0">
                <a:latin typeface="나눔스퀘어 Bold" panose="020B0600000101010101" pitchFamily="50" charset="-127"/>
                <a:ea typeface="나눔스퀘어 Bold" panose="020B0600000101010101" pitchFamily="50" charset="-127"/>
              </a:rPr>
              <a:t>모델 비교</a:t>
            </a:r>
            <a:endParaRPr lang="en-US" altLang="ko-KR" dirty="0">
              <a:latin typeface="나눔스퀘어 Bold" panose="020B0600000101010101" pitchFamily="50" charset="-127"/>
              <a:ea typeface="나눔스퀘어 Bold" panose="020B0600000101010101" pitchFamily="50" charset="-127"/>
            </a:endParaRP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18434" name="Picture 2" descr="BERT: Pre-training of Deep Bidirectional Transformers for Language  Understanding 논문 한글 번역 - Additional Details for BERT">
            <a:extLst>
              <a:ext uri="{FF2B5EF4-FFF2-40B4-BE49-F238E27FC236}">
                <a16:creationId xmlns:a16="http://schemas.microsoft.com/office/drawing/2014/main" id="{BAC1105A-9888-445A-926D-BD5D0E5732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495"/>
          <a:stretch/>
        </p:blipFill>
        <p:spPr bwMode="auto">
          <a:xfrm>
            <a:off x="381000" y="2117950"/>
            <a:ext cx="11435220" cy="2622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76EF1F-CDEC-4671-B4E0-1D1F2567FC1D}"/>
              </a:ext>
            </a:extLst>
          </p:cNvPr>
          <p:cNvSpPr txBox="1"/>
          <p:nvPr/>
        </p:nvSpPr>
        <p:spPr>
          <a:xfrm>
            <a:off x="661696" y="1737471"/>
            <a:ext cx="5616000" cy="338554"/>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ko-KR" sz="1600" dirty="0">
                <a:latin typeface="나눔스퀘어_ac ExtraBold" panose="020B0600000101010101" pitchFamily="50" charset="-127"/>
                <a:ea typeface="나눔스퀘어_ac ExtraBold" panose="020B0600000101010101" pitchFamily="50" charset="-127"/>
              </a:rPr>
              <a:t>Fine-tuning Approaches</a:t>
            </a:r>
            <a:endParaRPr lang="ko-KR" altLang="en-US" sz="1600" dirty="0">
              <a:latin typeface="나눔스퀘어_ac ExtraBold" panose="020B0600000101010101" pitchFamily="50" charset="-127"/>
              <a:ea typeface="나눔스퀘어_ac ExtraBold" panose="020B0600000101010101" pitchFamily="50" charset="-127"/>
            </a:endParaRPr>
          </a:p>
        </p:txBody>
      </p:sp>
      <p:sp>
        <p:nvSpPr>
          <p:cNvPr id="20" name="TextBox 19">
            <a:extLst>
              <a:ext uri="{FF2B5EF4-FFF2-40B4-BE49-F238E27FC236}">
                <a16:creationId xmlns:a16="http://schemas.microsoft.com/office/drawing/2014/main" id="{B0C9FC87-0F7C-4197-90D7-803DCC90FB58}"/>
              </a:ext>
            </a:extLst>
          </p:cNvPr>
          <p:cNvSpPr txBox="1"/>
          <p:nvPr/>
        </p:nvSpPr>
        <p:spPr>
          <a:xfrm>
            <a:off x="6438121" y="1737471"/>
            <a:ext cx="5220000" cy="338554"/>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ko-KR" sz="1600" dirty="0">
                <a:latin typeface="나눔스퀘어_ac ExtraBold" panose="020B0600000101010101" pitchFamily="50" charset="-127"/>
                <a:ea typeface="나눔스퀘어_ac ExtraBold" panose="020B0600000101010101" pitchFamily="50" charset="-127"/>
              </a:rPr>
              <a:t>Feature-based Approaches</a:t>
            </a:r>
            <a:endParaRPr lang="ko-KR" altLang="en-US" sz="1600" dirty="0">
              <a:latin typeface="나눔스퀘어_ac ExtraBold" panose="020B0600000101010101" pitchFamily="50" charset="-127"/>
              <a:ea typeface="나눔스퀘어_ac ExtraBold" panose="020B0600000101010101" pitchFamily="50" charset="-127"/>
            </a:endParaRPr>
          </a:p>
        </p:txBody>
      </p:sp>
      <p:sp>
        <p:nvSpPr>
          <p:cNvPr id="3" name="TextBox 2">
            <a:extLst>
              <a:ext uri="{FF2B5EF4-FFF2-40B4-BE49-F238E27FC236}">
                <a16:creationId xmlns:a16="http://schemas.microsoft.com/office/drawing/2014/main" id="{69016210-9334-4EB3-AF78-B19FFDAD6C82}"/>
              </a:ext>
            </a:extLst>
          </p:cNvPr>
          <p:cNvSpPr txBox="1"/>
          <p:nvPr/>
        </p:nvSpPr>
        <p:spPr>
          <a:xfrm>
            <a:off x="3601617" y="4876553"/>
            <a:ext cx="2676080" cy="594458"/>
          </a:xfrm>
          <a:prstGeom prst="rect">
            <a:avLst/>
          </a:prstGeom>
          <a:noFill/>
        </p:spPr>
        <p:txBody>
          <a:bodyPr wrap="square" rtlCol="0">
            <a:spAutoFit/>
          </a:bodyPr>
          <a:lstStyle/>
          <a:p>
            <a:pPr algn="ctr">
              <a:lnSpc>
                <a:spcPct val="120000"/>
              </a:lnSpc>
            </a:pPr>
            <a:r>
              <a:rPr lang="en-US" altLang="ko-KR" sz="1400" dirty="0">
                <a:latin typeface="나눔스퀘어 Bold" panose="020B0600000101010101" pitchFamily="50" charset="-127"/>
                <a:ea typeface="나눔스퀘어 Bold" panose="020B0600000101010101" pitchFamily="50" charset="-127"/>
              </a:rPr>
              <a:t>Trains Left-to-Right Transformer LM</a:t>
            </a:r>
            <a:endParaRPr lang="ko-KR" altLang="en-US" sz="1400" dirty="0">
              <a:latin typeface="나눔스퀘어 Bold" panose="020B0600000101010101" pitchFamily="50" charset="-127"/>
              <a:ea typeface="나눔스퀘어 Bold" panose="020B0600000101010101" pitchFamily="50" charset="-127"/>
            </a:endParaRPr>
          </a:p>
        </p:txBody>
      </p:sp>
      <p:sp>
        <p:nvSpPr>
          <p:cNvPr id="21" name="TextBox 20">
            <a:extLst>
              <a:ext uri="{FF2B5EF4-FFF2-40B4-BE49-F238E27FC236}">
                <a16:creationId xmlns:a16="http://schemas.microsoft.com/office/drawing/2014/main" id="{95EBE4A8-A58E-44E2-8216-062519F02E17}"/>
              </a:ext>
            </a:extLst>
          </p:cNvPr>
          <p:cNvSpPr txBox="1"/>
          <p:nvPr/>
        </p:nvSpPr>
        <p:spPr>
          <a:xfrm>
            <a:off x="6643395" y="4876553"/>
            <a:ext cx="4408235" cy="852990"/>
          </a:xfrm>
          <a:prstGeom prst="rect">
            <a:avLst/>
          </a:prstGeom>
          <a:noFill/>
        </p:spPr>
        <p:txBody>
          <a:bodyPr wrap="square" rtlCol="0">
            <a:spAutoFit/>
          </a:bodyPr>
          <a:lstStyle/>
          <a:p>
            <a:pPr algn="ctr">
              <a:lnSpc>
                <a:spcPct val="120000"/>
              </a:lnSpc>
            </a:pPr>
            <a:r>
              <a:rPr lang="en-US" altLang="ko-KR" sz="1400" dirty="0">
                <a:latin typeface="나눔스퀘어 Bold" panose="020B0600000101010101" pitchFamily="50" charset="-127"/>
                <a:ea typeface="나눔스퀘어 Bold" panose="020B0600000101010101" pitchFamily="50" charset="-127"/>
              </a:rPr>
              <a:t>Shallow concatenation of independently trained left-to-right and right-to-left LSTMs to generate features for downstream tasks</a:t>
            </a:r>
            <a:endParaRPr lang="ko-KR" altLang="en-US" sz="1400" dirty="0">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76ECC39-42E7-4EE4-851A-79709C22B838}"/>
              </a:ext>
            </a:extLst>
          </p:cNvPr>
          <p:cNvSpPr txBox="1"/>
          <p:nvPr/>
        </p:nvSpPr>
        <p:spPr>
          <a:xfrm>
            <a:off x="742688" y="4886589"/>
            <a:ext cx="2676080" cy="1111523"/>
          </a:xfrm>
          <a:prstGeom prst="rect">
            <a:avLst/>
          </a:prstGeom>
          <a:noFill/>
        </p:spPr>
        <p:txBody>
          <a:bodyPr wrap="square" rtlCol="0">
            <a:spAutoFit/>
          </a:bodyPr>
          <a:lstStyle/>
          <a:p>
            <a:pPr algn="ctr">
              <a:lnSpc>
                <a:spcPct val="120000"/>
              </a:lnSpc>
            </a:pPr>
            <a:r>
              <a:rPr lang="en-US" altLang="ko-KR" sz="1400" dirty="0">
                <a:solidFill>
                  <a:srgbClr val="C00000"/>
                </a:solidFill>
                <a:latin typeface="나눔스퀘어 Bold" panose="020B0600000101010101" pitchFamily="50" charset="-127"/>
                <a:ea typeface="나눔스퀘어 Bold" panose="020B0600000101010101" pitchFamily="50" charset="-127"/>
              </a:rPr>
              <a:t>Enables the representation to fuse left and right context, allowing to pre-train deep bidirectional transformer</a:t>
            </a:r>
            <a:endParaRPr lang="ko-KR" altLang="en-US" sz="1400" dirty="0">
              <a:solidFill>
                <a:srgbClr val="C00000"/>
              </a:solidFill>
              <a:latin typeface="나눔스퀘어 Bold" panose="020B0600000101010101" pitchFamily="50" charset="-127"/>
              <a:ea typeface="나눔스퀘어 Bold" panose="020B0600000101010101" pitchFamily="50" charset="-127"/>
            </a:endParaRPr>
          </a:p>
        </p:txBody>
      </p:sp>
      <p:sp>
        <p:nvSpPr>
          <p:cNvPr id="4" name="슬라이드 번호 개체 틀 3">
            <a:extLst>
              <a:ext uri="{FF2B5EF4-FFF2-40B4-BE49-F238E27FC236}">
                <a16:creationId xmlns:a16="http://schemas.microsoft.com/office/drawing/2014/main" id="{B70BB1E3-952D-44CE-AE5C-71FCCAC78393}"/>
              </a:ext>
            </a:extLst>
          </p:cNvPr>
          <p:cNvSpPr>
            <a:spLocks noGrp="1"/>
          </p:cNvSpPr>
          <p:nvPr>
            <p:ph type="sldNum" sz="quarter" idx="12"/>
          </p:nvPr>
        </p:nvSpPr>
        <p:spPr/>
        <p:txBody>
          <a:bodyPr/>
          <a:lstStyle/>
          <a:p>
            <a:fld id="{8250BAE3-1FED-4EBA-80AA-AF0302E483EE}" type="slidenum">
              <a:rPr lang="ko-KR" altLang="en-US" smtClean="0"/>
              <a:t>80</a:t>
            </a:fld>
            <a:endParaRPr lang="ko-KR" altLang="en-US"/>
          </a:p>
        </p:txBody>
      </p:sp>
    </p:spTree>
    <p:extLst>
      <p:ext uri="{BB962C8B-B14F-4D97-AF65-F5344CB8AC3E}">
        <p14:creationId xmlns:p14="http://schemas.microsoft.com/office/powerpoint/2010/main" val="1433456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Datasets for pre-training</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080F25C2-7368-4ACF-B47F-8E9550F9DAB7}"/>
              </a:ext>
            </a:extLst>
          </p:cNvPr>
          <p:cNvSpPr txBox="1"/>
          <p:nvPr/>
        </p:nvSpPr>
        <p:spPr>
          <a:xfrm>
            <a:off x="584433" y="1217043"/>
            <a:ext cx="11023134" cy="4958730"/>
          </a:xfrm>
          <a:prstGeom prst="rect">
            <a:avLst/>
          </a:prstGeom>
          <a:noFill/>
        </p:spPr>
        <p:txBody>
          <a:bodyPr wrap="square" rtlCol="0">
            <a:spAutoFit/>
          </a:bodyPr>
          <a:lstStyle/>
          <a:p>
            <a:pPr marL="742950" lvl="1" indent="-285750">
              <a:lnSpc>
                <a:spcPct val="200000"/>
              </a:lnSpc>
              <a:buFont typeface="Arial" panose="020B0604020202020204" pitchFamily="34" charset="0"/>
              <a:buChar char="•"/>
            </a:pPr>
            <a:r>
              <a:rPr lang="en-US" altLang="ko-KR" sz="1600" dirty="0" err="1">
                <a:latin typeface="나눔스퀘어 Bold" panose="020B0600000101010101" pitchFamily="50" charset="-127"/>
                <a:ea typeface="나눔스퀘어 Bold" panose="020B0600000101010101" pitchFamily="50" charset="-127"/>
              </a:rPr>
              <a:t>BooksCorpus</a:t>
            </a:r>
            <a:r>
              <a:rPr lang="en-US" altLang="ko-KR" sz="1600" dirty="0">
                <a:latin typeface="나눔스퀘어 Bold" panose="020B0600000101010101" pitchFamily="50" charset="-127"/>
                <a:ea typeface="나눔스퀘어 Bold" panose="020B0600000101010101" pitchFamily="50" charset="-127"/>
              </a:rPr>
              <a:t> (800M words)</a:t>
            </a:r>
          </a:p>
          <a:p>
            <a:pPr marL="742950" lvl="1" indent="-285750">
              <a:lnSpc>
                <a:spcPct val="200000"/>
              </a:lnSpc>
              <a:buFont typeface="Arial" panose="020B0604020202020204" pitchFamily="34" charset="0"/>
              <a:buChar char="•"/>
            </a:pPr>
            <a:r>
              <a:rPr lang="en-US" altLang="ko-KR" sz="1600" dirty="0">
                <a:latin typeface="나눔스퀘어 Bold" panose="020B0600000101010101" pitchFamily="50" charset="-127"/>
                <a:ea typeface="나눔스퀘어 Bold" panose="020B0600000101010101" pitchFamily="50" charset="-127"/>
              </a:rPr>
              <a:t>English Wikipedia (2,500M words)</a:t>
            </a:r>
          </a:p>
          <a:p>
            <a:pPr marL="285750" indent="-285750">
              <a:lnSpc>
                <a:spcPct val="200000"/>
              </a:lnSpc>
              <a:buFont typeface="Arial" panose="020B0604020202020204" pitchFamily="34" charset="0"/>
              <a:buChar char="•"/>
            </a:pPr>
            <a:r>
              <a:rPr lang="ko-KR" altLang="en-US" sz="1600" dirty="0" err="1">
                <a:latin typeface="나눔스퀘어 Bold" panose="020B0600000101010101" pitchFamily="50" charset="-127"/>
                <a:ea typeface="나눔스퀘어 Bold" panose="020B0600000101010101" pitchFamily="50" charset="-127"/>
              </a:rPr>
              <a:t>하이퍼파라미터</a:t>
            </a:r>
            <a:endParaRPr lang="en-US" altLang="ko-KR" sz="1600" dirty="0">
              <a:latin typeface="나눔스퀘어 Bold" panose="020B0600000101010101" pitchFamily="50" charset="-127"/>
              <a:ea typeface="나눔스퀘어 Bold" panose="020B0600000101010101" pitchFamily="50" charset="-127"/>
            </a:endParaRP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Maximum token length : 512</a:t>
            </a: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Batch size : 256 sequences (256 sequences  * 512 tokens =  128,000 tokens per batch)</a:t>
            </a: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Adam</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optimizer</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with</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learning</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rate of 1e-4, </a:t>
            </a:r>
            <a:r>
              <a:rPr lang="ko-KR" altLang="ko-KR" sz="1400" dirty="0">
                <a:solidFill>
                  <a:srgbClr val="313131"/>
                </a:solidFill>
                <a:latin typeface="Arial" panose="020B0604020202020204" pitchFamily="34" charset="0"/>
                <a:ea typeface="MathJax_Math-italic"/>
              </a:rPr>
              <a:t>β</a:t>
            </a:r>
            <a:r>
              <a:rPr lang="ko-KR" altLang="ko-KR" sz="900" dirty="0">
                <a:solidFill>
                  <a:srgbClr val="313131"/>
                </a:solidFill>
                <a:latin typeface="Arial" panose="020B0604020202020204" pitchFamily="34" charset="0"/>
                <a:ea typeface="MathJax_Main"/>
              </a:rPr>
              <a:t>1</a:t>
            </a:r>
            <a:r>
              <a:rPr lang="ko-KR" altLang="ko-KR" sz="1400" dirty="0">
                <a:solidFill>
                  <a:srgbClr val="313131"/>
                </a:solidFill>
                <a:latin typeface="Arial" panose="020B0604020202020204" pitchFamily="34" charset="0"/>
                <a:ea typeface="MathJax_Main"/>
              </a:rPr>
              <a:t>=0.9</a:t>
            </a:r>
            <a:r>
              <a:rPr lang="ko-KR" altLang="ko-KR" sz="1200" dirty="0">
                <a:solidFill>
                  <a:srgbClr val="313131"/>
                </a:solidFill>
                <a:latin typeface="Arial" panose="020B0604020202020204" pitchFamily="34" charset="0"/>
                <a:ea typeface="PT Sans"/>
              </a:rPr>
              <a:t>, </a:t>
            </a:r>
            <a:r>
              <a:rPr lang="ko-KR" altLang="ko-KR" sz="1400" dirty="0">
                <a:solidFill>
                  <a:srgbClr val="313131"/>
                </a:solidFill>
                <a:latin typeface="Arial" panose="020B0604020202020204" pitchFamily="34" charset="0"/>
                <a:ea typeface="MathJax_Math-italic"/>
              </a:rPr>
              <a:t>β</a:t>
            </a:r>
            <a:r>
              <a:rPr lang="ko-KR" altLang="ko-KR" sz="900" dirty="0">
                <a:solidFill>
                  <a:srgbClr val="313131"/>
                </a:solidFill>
                <a:latin typeface="Arial" panose="020B0604020202020204" pitchFamily="34" charset="0"/>
                <a:ea typeface="MathJax_Main"/>
              </a:rPr>
              <a:t>2</a:t>
            </a:r>
            <a:r>
              <a:rPr lang="ko-KR" altLang="ko-KR" sz="1400" dirty="0">
                <a:solidFill>
                  <a:srgbClr val="313131"/>
                </a:solidFill>
                <a:latin typeface="Arial" panose="020B0604020202020204" pitchFamily="34" charset="0"/>
                <a:ea typeface="MathJax_Main"/>
              </a:rPr>
              <a:t>=0.999</a:t>
            </a:r>
            <a:endParaRPr lang="en-US" altLang="ko-KR" sz="1400" dirty="0">
              <a:solidFill>
                <a:srgbClr val="313131"/>
              </a:solidFill>
              <a:latin typeface="Arial" panose="020B0604020202020204" pitchFamily="34" charset="0"/>
              <a:ea typeface="MathJax_Main"/>
            </a:endParaRP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L2 weight decay 0.01</a:t>
            </a: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Learning rate warmup over first 10,000 steps, linear decay of the learning rate</a:t>
            </a:r>
          </a:p>
          <a:p>
            <a:pPr marL="742950" lvl="1" indent="-285750">
              <a:lnSpc>
                <a:spcPct val="200000"/>
              </a:lnSpc>
              <a:buFont typeface="Arial" panose="020B0604020202020204" pitchFamily="34" charset="0"/>
              <a:buChar char="•"/>
            </a:pPr>
            <a:r>
              <a:rPr lang="en-US" altLang="ko-KR" sz="1400" dirty="0">
                <a:latin typeface="나눔스퀘어 Bold" panose="020B0600000101010101" pitchFamily="50" charset="-127"/>
                <a:ea typeface="나눔스퀘어 Bold" panose="020B0600000101010101" pitchFamily="50" charset="-127"/>
              </a:rPr>
              <a:t>Dropout</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0.1</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for</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all</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layers</a:t>
            </a:r>
          </a:p>
          <a:p>
            <a:pPr marL="742950" lvl="1" indent="-285750">
              <a:lnSpc>
                <a:spcPct val="200000"/>
              </a:lnSpc>
              <a:buFont typeface="Arial" panose="020B0604020202020204" pitchFamily="34" charset="0"/>
              <a:buChar char="•"/>
            </a:pPr>
            <a:r>
              <a:rPr lang="en-US" altLang="ko-KR" sz="1400" dirty="0" err="1">
                <a:latin typeface="나눔스퀘어 Bold" panose="020B0600000101010101" pitchFamily="50" charset="-127"/>
                <a:ea typeface="나눔스퀘어 Bold" panose="020B0600000101010101" pitchFamily="50" charset="-127"/>
              </a:rPr>
              <a:t>GeLU</a:t>
            </a:r>
            <a:r>
              <a:rPr lang="ko-KR" altLang="en-US" sz="1400" dirty="0">
                <a:latin typeface="나눔스퀘어 Bold" panose="020B0600000101010101" pitchFamily="50" charset="-127"/>
                <a:ea typeface="나눔스퀘어 Bold" panose="020B0600000101010101" pitchFamily="50" charset="-127"/>
              </a:rPr>
              <a:t> </a:t>
            </a:r>
            <a:r>
              <a:rPr lang="en-US" altLang="ko-KR" sz="1400" dirty="0">
                <a:latin typeface="나눔스퀘어 Bold" panose="020B0600000101010101" pitchFamily="50" charset="-127"/>
                <a:ea typeface="나눔스퀘어 Bold" panose="020B0600000101010101" pitchFamily="50" charset="-127"/>
              </a:rPr>
              <a:t>activation function rather than standard </a:t>
            </a:r>
            <a:r>
              <a:rPr lang="en-US" altLang="ko-KR" sz="1400" dirty="0" err="1">
                <a:latin typeface="나눔스퀘어 Bold" panose="020B0600000101010101" pitchFamily="50" charset="-127"/>
                <a:ea typeface="나눔스퀘어 Bold" panose="020B0600000101010101" pitchFamily="50" charset="-127"/>
              </a:rPr>
              <a:t>ReLU</a:t>
            </a:r>
            <a:r>
              <a:rPr lang="en-US" altLang="ko-KR" sz="1400" dirty="0">
                <a:latin typeface="나눔스퀘어 Bold" panose="020B0600000101010101" pitchFamily="50" charset="-127"/>
                <a:ea typeface="나눔스퀘어 Bold" panose="020B0600000101010101" pitchFamily="50" charset="-127"/>
              </a:rPr>
              <a:t> </a:t>
            </a:r>
            <a:r>
              <a:rPr lang="en-US" altLang="ko-KR" sz="1000" dirty="0">
                <a:latin typeface="나눔스퀘어" panose="020B0600000101010101" pitchFamily="50" charset="-127"/>
                <a:ea typeface="나눔스퀘어" panose="020B0600000101010101" pitchFamily="50" charset="-127"/>
              </a:rPr>
              <a:t>(</a:t>
            </a:r>
            <a:r>
              <a:rPr lang="en-US" altLang="ko-KR" sz="1050" dirty="0" err="1">
                <a:latin typeface="나눔스퀘어" panose="020B0600000101010101" pitchFamily="50" charset="-127"/>
                <a:ea typeface="나눔스퀘어" panose="020B0600000101010101" pitchFamily="50" charset="-127"/>
              </a:rPr>
              <a:t>ReLU</a:t>
            </a:r>
            <a:r>
              <a:rPr lang="ko-KR" altLang="en-US" sz="1050" dirty="0">
                <a:latin typeface="나눔스퀘어" panose="020B0600000101010101" pitchFamily="50" charset="-127"/>
                <a:ea typeface="나눔스퀘어" panose="020B0600000101010101" pitchFamily="50" charset="-127"/>
              </a:rPr>
              <a:t>에 비해 음수에 대해서도 미분 가능하여</a:t>
            </a:r>
            <a:r>
              <a:rPr lang="en-US" altLang="ko-KR" sz="1050" dirty="0">
                <a:latin typeface="나눔스퀘어" panose="020B0600000101010101" pitchFamily="50" charset="-127"/>
                <a:ea typeface="나눔스퀘어" panose="020B0600000101010101" pitchFamily="50" charset="-127"/>
              </a:rPr>
              <a:t>, </a:t>
            </a:r>
            <a:r>
              <a:rPr lang="ko-KR" altLang="en-US" sz="1050" dirty="0">
                <a:latin typeface="나눔스퀘어" panose="020B0600000101010101" pitchFamily="50" charset="-127"/>
                <a:ea typeface="나눔스퀘어" panose="020B0600000101010101" pitchFamily="50" charset="-127"/>
              </a:rPr>
              <a:t>약간의 </a:t>
            </a:r>
            <a:r>
              <a:rPr lang="en-US" altLang="ko-KR" sz="1050" dirty="0">
                <a:latin typeface="나눔스퀘어" panose="020B0600000101010101" pitchFamily="50" charset="-127"/>
                <a:ea typeface="나눔스퀘어" panose="020B0600000101010101" pitchFamily="50" charset="-127"/>
              </a:rPr>
              <a:t>Gradient</a:t>
            </a:r>
            <a:r>
              <a:rPr lang="ko-KR" altLang="en-US" sz="1050" dirty="0">
                <a:latin typeface="나눔스퀘어" panose="020B0600000101010101" pitchFamily="50" charset="-127"/>
                <a:ea typeface="나눔스퀘어" panose="020B0600000101010101" pitchFamily="50" charset="-127"/>
              </a:rPr>
              <a:t>를 전달할 수 있습니다</a:t>
            </a:r>
            <a:r>
              <a:rPr lang="en-US" altLang="ko-KR" sz="1050" dirty="0">
                <a:latin typeface="나눔스퀘어" panose="020B0600000101010101" pitchFamily="50" charset="-127"/>
                <a:ea typeface="나눔스퀘어" panose="020B0600000101010101" pitchFamily="50" charset="-127"/>
              </a:rPr>
              <a:t>)</a:t>
            </a:r>
          </a:p>
          <a:p>
            <a:pPr marL="742950" lvl="1" indent="-285750">
              <a:lnSpc>
                <a:spcPct val="200000"/>
              </a:lnSpc>
              <a:buFont typeface="Arial" panose="020B0604020202020204" pitchFamily="34" charset="0"/>
              <a:buChar char="•"/>
            </a:pPr>
            <a:r>
              <a:rPr lang="en-US" altLang="ko-KR" sz="1400" dirty="0" err="1">
                <a:latin typeface="나눔스퀘어 Bold" panose="020B0600000101010101" pitchFamily="50" charset="-127"/>
                <a:ea typeface="나눔스퀘어 Bold" panose="020B0600000101010101" pitchFamily="50" charset="-127"/>
              </a:rPr>
              <a:t>BERT_base</a:t>
            </a:r>
            <a:r>
              <a:rPr lang="ko-KR" altLang="en-US" sz="1400" dirty="0">
                <a:latin typeface="나눔스퀘어 Bold" panose="020B0600000101010101" pitchFamily="50" charset="-127"/>
                <a:ea typeface="나눔스퀘어 Bold" panose="020B0600000101010101" pitchFamily="50" charset="-127"/>
              </a:rPr>
              <a:t>는 </a:t>
            </a:r>
            <a:r>
              <a:rPr lang="en-US" altLang="ko-KR" sz="1400" dirty="0">
                <a:latin typeface="나눔스퀘어 Bold" panose="020B0600000101010101" pitchFamily="50" charset="-127"/>
                <a:ea typeface="나눔스퀘어 Bold" panose="020B0600000101010101" pitchFamily="50" charset="-127"/>
              </a:rPr>
              <a:t>4 TPU, </a:t>
            </a:r>
            <a:r>
              <a:rPr lang="en-US" altLang="ko-KR" sz="1400" dirty="0" err="1">
                <a:latin typeface="나눔스퀘어 Bold" panose="020B0600000101010101" pitchFamily="50" charset="-127"/>
                <a:ea typeface="나눔스퀘어 Bold" panose="020B0600000101010101" pitchFamily="50" charset="-127"/>
              </a:rPr>
              <a:t>BERT_large</a:t>
            </a:r>
            <a:r>
              <a:rPr lang="ko-KR" altLang="en-US" sz="1400" dirty="0">
                <a:latin typeface="나눔스퀘어 Bold" panose="020B0600000101010101" pitchFamily="50" charset="-127"/>
                <a:ea typeface="나눔스퀘어 Bold" panose="020B0600000101010101" pitchFamily="50" charset="-127"/>
              </a:rPr>
              <a:t>는 </a:t>
            </a:r>
            <a:r>
              <a:rPr lang="en-US" altLang="ko-KR" sz="1400" dirty="0">
                <a:latin typeface="나눔스퀘어 Bold" panose="020B0600000101010101" pitchFamily="50" charset="-127"/>
                <a:ea typeface="나눔스퀘어 Bold" panose="020B0600000101010101" pitchFamily="50" charset="-127"/>
              </a:rPr>
              <a:t>16 TPU</a:t>
            </a:r>
            <a:r>
              <a:rPr lang="ko-KR" altLang="en-US" sz="1400" dirty="0">
                <a:latin typeface="나눔스퀘어 Bold" panose="020B0600000101010101" pitchFamily="50" charset="-127"/>
                <a:ea typeface="나눔스퀘어 Bold" panose="020B0600000101010101" pitchFamily="50" charset="-127"/>
              </a:rPr>
              <a:t>를 사용해 </a:t>
            </a:r>
            <a:r>
              <a:rPr lang="en-US" altLang="ko-KR" sz="1400" dirty="0">
                <a:latin typeface="나눔스퀘어 Bold" panose="020B0600000101010101" pitchFamily="50" charset="-127"/>
                <a:ea typeface="나눔스퀘어 Bold" panose="020B0600000101010101" pitchFamily="50" charset="-127"/>
              </a:rPr>
              <a:t>4</a:t>
            </a:r>
            <a:r>
              <a:rPr lang="ko-KR" altLang="en-US" sz="1400" dirty="0">
                <a:latin typeface="나눔스퀘어 Bold" panose="020B0600000101010101" pitchFamily="50" charset="-127"/>
                <a:ea typeface="나눔스퀘어 Bold" panose="020B0600000101010101" pitchFamily="50" charset="-127"/>
              </a:rPr>
              <a:t>일 동안 학습</a:t>
            </a:r>
            <a:endParaRPr lang="en-US" altLang="ko-KR" sz="1400" dirty="0">
              <a:latin typeface="나눔스퀘어 Bold" panose="020B0600000101010101" pitchFamily="50" charset="-127"/>
              <a:ea typeface="나눔스퀘어 Bold" panose="020B0600000101010101" pitchFamily="50" charset="-127"/>
            </a:endParaRPr>
          </a:p>
        </p:txBody>
      </p:sp>
      <p:pic>
        <p:nvPicPr>
          <p:cNvPr id="19459" name="Picture 3" descr="Rectifier (neural networks) - Wikipedia">
            <a:extLst>
              <a:ext uri="{FF2B5EF4-FFF2-40B4-BE49-F238E27FC236}">
                <a16:creationId xmlns:a16="http://schemas.microsoft.com/office/drawing/2014/main" id="{BD1B257F-B3D0-443C-86B8-0DE52ABD4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073" y="2564144"/>
            <a:ext cx="3088717" cy="2566010"/>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35C292E6-C25F-4FC8-BD41-9EF0680CA87D}"/>
              </a:ext>
            </a:extLst>
          </p:cNvPr>
          <p:cNvSpPr>
            <a:spLocks noGrp="1"/>
          </p:cNvSpPr>
          <p:nvPr>
            <p:ph type="sldNum" sz="quarter" idx="12"/>
          </p:nvPr>
        </p:nvSpPr>
        <p:spPr/>
        <p:txBody>
          <a:bodyPr/>
          <a:lstStyle/>
          <a:p>
            <a:fld id="{8250BAE3-1FED-4EBA-80AA-AF0302E483EE}" type="slidenum">
              <a:rPr lang="ko-KR" altLang="en-US" smtClean="0"/>
              <a:t>81</a:t>
            </a:fld>
            <a:endParaRPr lang="ko-KR" altLang="en-US"/>
          </a:p>
        </p:txBody>
      </p:sp>
    </p:spTree>
    <p:extLst>
      <p:ext uri="{BB962C8B-B14F-4D97-AF65-F5344CB8AC3E}">
        <p14:creationId xmlns:p14="http://schemas.microsoft.com/office/powerpoint/2010/main" val="25829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1008259"/>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Fine-Tuning </a:t>
            </a:r>
            <a:r>
              <a:rPr lang="ko-KR" altLang="en-US" dirty="0">
                <a:latin typeface="나눔스퀘어 Bold" panose="020B0600000101010101" pitchFamily="50" charset="-127"/>
                <a:ea typeface="나눔스퀘어 Bold" panose="020B0600000101010101" pitchFamily="50" charset="-127"/>
              </a:rPr>
              <a:t>유형별 학습</a:t>
            </a:r>
            <a:endParaRPr lang="en-US" altLang="ko-KR" dirty="0">
              <a:latin typeface="나눔스퀘어 Bold" panose="020B0600000101010101" pitchFamily="50" charset="-127"/>
              <a:ea typeface="나눔스퀘어 Bold" panose="020B0600000101010101" pitchFamily="50" charset="-127"/>
            </a:endParaRP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20482" name="Picture 2" descr="그림4. BERT experiment result">
            <a:extLst>
              <a:ext uri="{FF2B5EF4-FFF2-40B4-BE49-F238E27FC236}">
                <a16:creationId xmlns:a16="http://schemas.microsoft.com/office/drawing/2014/main" id="{B69C51D7-B7F3-4408-B08E-C2D98666E3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862"/>
          <a:stretch/>
        </p:blipFill>
        <p:spPr bwMode="auto">
          <a:xfrm>
            <a:off x="4921339" y="3873940"/>
            <a:ext cx="6425616" cy="2941973"/>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2C3CFF7-DC25-4DA7-B363-3458FBA4497B}"/>
              </a:ext>
            </a:extLst>
          </p:cNvPr>
          <p:cNvSpPr/>
          <p:nvPr/>
        </p:nvSpPr>
        <p:spPr>
          <a:xfrm>
            <a:off x="584433" y="3732441"/>
            <a:ext cx="3661464" cy="896720"/>
          </a:xfrm>
          <a:prstGeom prst="rect">
            <a:avLst/>
          </a:prstGeom>
        </p:spPr>
        <p:txBody>
          <a:bodyPr wrap="square">
            <a:spAutoFit/>
          </a:bodyPr>
          <a:lstStyle/>
          <a:p>
            <a:pPr lvl="0" algn="ctr" eaLnBrk="0" fontAlgn="base" latinLnBrk="0" hangingPunct="0">
              <a:lnSpc>
                <a:spcPct val="150000"/>
              </a:lnSpc>
              <a:spcBef>
                <a:spcPct val="0"/>
              </a:spcBef>
              <a:spcAft>
                <a:spcPct val="0"/>
              </a:spcAft>
              <a:buFontTx/>
              <a:buChar char="•"/>
            </a:pPr>
            <a:r>
              <a:rPr lang="ko-KR" altLang="ko-KR" sz="1200" b="1" dirty="0" err="1">
                <a:solidFill>
                  <a:srgbClr val="303030"/>
                </a:solidFill>
                <a:latin typeface="나눔스퀘어" panose="020B0600000101010101" pitchFamily="50" charset="-127"/>
                <a:ea typeface="나눔스퀘어" panose="020B0600000101010101" pitchFamily="50" charset="-127"/>
              </a:rPr>
              <a:t>Question에</a:t>
            </a:r>
            <a:r>
              <a:rPr lang="ko-KR" altLang="ko-KR" sz="1200" b="1" dirty="0">
                <a:solidFill>
                  <a:srgbClr val="303030"/>
                </a:solidFill>
                <a:latin typeface="나눔스퀘어" panose="020B0600000101010101" pitchFamily="50" charset="-127"/>
                <a:ea typeface="나눔스퀘어" panose="020B0600000101010101" pitchFamily="50" charset="-127"/>
              </a:rPr>
              <a:t> 정답이 되는 </a:t>
            </a:r>
            <a:r>
              <a:rPr lang="ko-KR" altLang="ko-KR" sz="1200" b="1" dirty="0" err="1">
                <a:solidFill>
                  <a:srgbClr val="303030"/>
                </a:solidFill>
                <a:latin typeface="나눔스퀘어" panose="020B0600000101010101" pitchFamily="50" charset="-127"/>
                <a:ea typeface="나눔스퀘어" panose="020B0600000101010101" pitchFamily="50" charset="-127"/>
              </a:rPr>
              <a:t>Paragraph의</a:t>
            </a:r>
            <a:r>
              <a:rPr lang="ko-KR" altLang="ko-KR" sz="1200" b="1" dirty="0">
                <a:solidFill>
                  <a:srgbClr val="303030"/>
                </a:solidFill>
                <a:latin typeface="나눔스퀘어" panose="020B0600000101010101" pitchFamily="50" charset="-127"/>
                <a:ea typeface="나눔스퀘어" panose="020B0600000101010101" pitchFamily="50" charset="-127"/>
              </a:rPr>
              <a:t> </a:t>
            </a:r>
            <a:r>
              <a:rPr lang="ko-KR" altLang="ko-KR" sz="1200" b="1" dirty="0" err="1">
                <a:solidFill>
                  <a:srgbClr val="303030"/>
                </a:solidFill>
                <a:latin typeface="나눔스퀘어" panose="020B0600000101010101" pitchFamily="50" charset="-127"/>
                <a:ea typeface="나눔스퀘어" panose="020B0600000101010101" pitchFamily="50" charset="-127"/>
              </a:rPr>
              <a:t>substring을</a:t>
            </a:r>
            <a:r>
              <a:rPr lang="ko-KR" altLang="ko-KR" sz="1200" b="1" dirty="0">
                <a:solidFill>
                  <a:srgbClr val="303030"/>
                </a:solidFill>
                <a:latin typeface="나눔스퀘어" panose="020B0600000101010101" pitchFamily="50" charset="-127"/>
                <a:ea typeface="나눔스퀘어" panose="020B0600000101010101" pitchFamily="50" charset="-127"/>
              </a:rPr>
              <a:t> 뽑아내는 것</a:t>
            </a:r>
            <a:r>
              <a:rPr lang="ko-KR" altLang="ko-KR" sz="1200" dirty="0">
                <a:solidFill>
                  <a:srgbClr val="313131"/>
                </a:solidFill>
                <a:latin typeface="나눔스퀘어" panose="020B0600000101010101" pitchFamily="50" charset="-127"/>
                <a:ea typeface="나눔스퀘어" panose="020B0600000101010101" pitchFamily="50" charset="-127"/>
              </a:rPr>
              <a:t>이므로, </a:t>
            </a:r>
            <a:r>
              <a:rPr lang="ko-KR" altLang="ko-KR" sz="1200" dirty="0">
                <a:solidFill>
                  <a:srgbClr val="666666"/>
                </a:solidFill>
                <a:latin typeface="나눔스퀘어" panose="020B0600000101010101" pitchFamily="50" charset="-127"/>
                <a:ea typeface="나눔스퀘어" panose="020B0600000101010101" pitchFamily="50" charset="-127"/>
              </a:rPr>
              <a:t>[SEP]</a:t>
            </a:r>
            <a:r>
              <a:rPr lang="ko-KR" altLang="ko-KR" sz="1200" dirty="0">
                <a:solidFill>
                  <a:srgbClr val="313131"/>
                </a:solidFill>
                <a:latin typeface="나눔스퀘어" panose="020B0600000101010101" pitchFamily="50" charset="-127"/>
                <a:ea typeface="나눔스퀘어" panose="020B0600000101010101" pitchFamily="50" charset="-127"/>
              </a:rPr>
              <a:t> </a:t>
            </a:r>
            <a:r>
              <a:rPr lang="ko-KR" altLang="en-US" sz="1200" dirty="0">
                <a:solidFill>
                  <a:srgbClr val="313131"/>
                </a:solidFill>
                <a:latin typeface="나눔스퀘어" panose="020B0600000101010101" pitchFamily="50" charset="-127"/>
                <a:ea typeface="나눔스퀘어" panose="020B0600000101010101" pitchFamily="50" charset="-127"/>
              </a:rPr>
              <a:t>토큰</a:t>
            </a:r>
            <a:r>
              <a:rPr lang="ko-KR" altLang="ko-KR" sz="1200" dirty="0">
                <a:solidFill>
                  <a:srgbClr val="313131"/>
                </a:solidFill>
                <a:latin typeface="나눔스퀘어" panose="020B0600000101010101" pitchFamily="50" charset="-127"/>
                <a:ea typeface="나눔스퀘어" panose="020B0600000101010101" pitchFamily="50" charset="-127"/>
              </a:rPr>
              <a:t> 이후의 </a:t>
            </a:r>
            <a:r>
              <a:rPr lang="ko-KR" altLang="en-US" sz="1200" dirty="0" err="1">
                <a:solidFill>
                  <a:srgbClr val="313131"/>
                </a:solidFill>
                <a:latin typeface="나눔스퀘어" panose="020B0600000101010101" pitchFamily="50" charset="-127"/>
                <a:ea typeface="나눔스퀘어" panose="020B0600000101010101" pitchFamily="50" charset="-127"/>
              </a:rPr>
              <a:t>토큰</a:t>
            </a:r>
            <a:r>
              <a:rPr lang="ko-KR" altLang="ko-KR" sz="1200" dirty="0" err="1">
                <a:solidFill>
                  <a:srgbClr val="313131"/>
                </a:solidFill>
                <a:latin typeface="나눔스퀘어" panose="020B0600000101010101" pitchFamily="50" charset="-127"/>
                <a:ea typeface="나눔스퀘어" panose="020B0600000101010101" pitchFamily="50" charset="-127"/>
              </a:rPr>
              <a:t>들에서</a:t>
            </a:r>
            <a:r>
              <a:rPr lang="ko-KR" altLang="ko-KR" sz="1200" dirty="0">
                <a:solidFill>
                  <a:srgbClr val="313131"/>
                </a:solidFill>
                <a:latin typeface="나눔스퀘어" panose="020B0600000101010101" pitchFamily="50" charset="-127"/>
                <a:ea typeface="나눔스퀘어" panose="020B0600000101010101" pitchFamily="50" charset="-127"/>
              </a:rPr>
              <a:t> </a:t>
            </a:r>
            <a:r>
              <a:rPr lang="ko-KR" altLang="ko-KR" sz="1200" b="1" dirty="0" err="1">
                <a:solidFill>
                  <a:srgbClr val="303030"/>
                </a:solidFill>
                <a:latin typeface="나눔스퀘어" panose="020B0600000101010101" pitchFamily="50" charset="-127"/>
                <a:ea typeface="나눔스퀘어" panose="020B0600000101010101" pitchFamily="50" charset="-127"/>
              </a:rPr>
              <a:t>Start</a:t>
            </a:r>
            <a:r>
              <a:rPr lang="ko-KR" altLang="ko-KR" sz="1200" b="1" dirty="0">
                <a:solidFill>
                  <a:srgbClr val="303030"/>
                </a:solidFill>
                <a:latin typeface="나눔스퀘어" panose="020B0600000101010101" pitchFamily="50" charset="-127"/>
                <a:ea typeface="나눔스퀘어" panose="020B0600000101010101" pitchFamily="50" charset="-127"/>
              </a:rPr>
              <a:t>/</a:t>
            </a:r>
            <a:r>
              <a:rPr lang="ko-KR" altLang="ko-KR" sz="1200" b="1" dirty="0" err="1">
                <a:solidFill>
                  <a:srgbClr val="303030"/>
                </a:solidFill>
                <a:latin typeface="나눔스퀘어" panose="020B0600000101010101" pitchFamily="50" charset="-127"/>
                <a:ea typeface="나눔스퀘어" panose="020B0600000101010101" pitchFamily="50" charset="-127"/>
              </a:rPr>
              <a:t>End</a:t>
            </a:r>
            <a:r>
              <a:rPr lang="ko-KR" altLang="ko-KR" sz="1200" b="1" dirty="0">
                <a:solidFill>
                  <a:srgbClr val="303030"/>
                </a:solidFill>
                <a:latin typeface="나눔스퀘어" panose="020B0600000101010101" pitchFamily="50" charset="-127"/>
                <a:ea typeface="나눔스퀘어" panose="020B0600000101010101" pitchFamily="50" charset="-127"/>
              </a:rPr>
              <a:t> </a:t>
            </a:r>
            <a:r>
              <a:rPr lang="ko-KR" altLang="ko-KR" sz="1200" b="1" dirty="0" err="1">
                <a:solidFill>
                  <a:srgbClr val="303030"/>
                </a:solidFill>
                <a:latin typeface="나눔스퀘어" panose="020B0600000101010101" pitchFamily="50" charset="-127"/>
                <a:ea typeface="나눔스퀘어" panose="020B0600000101010101" pitchFamily="50" charset="-127"/>
              </a:rPr>
              <a:t>Span</a:t>
            </a:r>
            <a:r>
              <a:rPr lang="ko-KR" altLang="ko-KR" sz="1200" dirty="0" err="1">
                <a:solidFill>
                  <a:srgbClr val="313131"/>
                </a:solidFill>
                <a:latin typeface="나눔스퀘어" panose="020B0600000101010101" pitchFamily="50" charset="-127"/>
                <a:ea typeface="나눔스퀘어" panose="020B0600000101010101" pitchFamily="50" charset="-127"/>
              </a:rPr>
              <a:t>을</a:t>
            </a:r>
            <a:r>
              <a:rPr lang="ko-KR" altLang="ko-KR" sz="1200" dirty="0">
                <a:solidFill>
                  <a:srgbClr val="313131"/>
                </a:solidFill>
                <a:latin typeface="나눔스퀘어" panose="020B0600000101010101" pitchFamily="50" charset="-127"/>
                <a:ea typeface="나눔스퀘어" panose="020B0600000101010101" pitchFamily="50" charset="-127"/>
              </a:rPr>
              <a:t> 찾아내는 </a:t>
            </a:r>
            <a:r>
              <a:rPr lang="ko-KR" altLang="en-US" sz="1200" dirty="0">
                <a:solidFill>
                  <a:srgbClr val="313131"/>
                </a:solidFill>
                <a:latin typeface="나눔스퀘어" panose="020B0600000101010101" pitchFamily="50" charset="-127"/>
                <a:ea typeface="나눔스퀘어" panose="020B0600000101010101" pitchFamily="50" charset="-127"/>
              </a:rPr>
              <a:t>태스크</a:t>
            </a:r>
            <a:r>
              <a:rPr lang="ko-KR" altLang="ko-KR" sz="1200" dirty="0">
                <a:solidFill>
                  <a:srgbClr val="313131"/>
                </a:solidFill>
                <a:latin typeface="나눔스퀘어" panose="020B0600000101010101" pitchFamily="50" charset="-127"/>
                <a:ea typeface="나눔스퀘어" panose="020B0600000101010101" pitchFamily="50" charset="-127"/>
              </a:rPr>
              <a:t> 수행</a:t>
            </a:r>
          </a:p>
        </p:txBody>
      </p:sp>
      <p:grpSp>
        <p:nvGrpSpPr>
          <p:cNvPr id="14" name="그룹 13">
            <a:extLst>
              <a:ext uri="{FF2B5EF4-FFF2-40B4-BE49-F238E27FC236}">
                <a16:creationId xmlns:a16="http://schemas.microsoft.com/office/drawing/2014/main" id="{495564C6-9FC9-43C4-B1F9-92055B5E894B}"/>
              </a:ext>
            </a:extLst>
          </p:cNvPr>
          <p:cNvGrpSpPr/>
          <p:nvPr/>
        </p:nvGrpSpPr>
        <p:grpSpPr>
          <a:xfrm>
            <a:off x="5039979" y="152082"/>
            <a:ext cx="6425616" cy="3275052"/>
            <a:chOff x="5039979" y="152082"/>
            <a:chExt cx="6425616" cy="3275052"/>
          </a:xfrm>
        </p:grpSpPr>
        <p:pic>
          <p:nvPicPr>
            <p:cNvPr id="17" name="Picture 2" descr="그림4. BERT experiment result">
              <a:extLst>
                <a:ext uri="{FF2B5EF4-FFF2-40B4-BE49-F238E27FC236}">
                  <a16:creationId xmlns:a16="http://schemas.microsoft.com/office/drawing/2014/main" id="{192B17CD-A013-4D31-B475-3159AE83CA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801"/>
            <a:stretch/>
          </p:blipFill>
          <p:spPr bwMode="auto">
            <a:xfrm>
              <a:off x="5039979" y="298104"/>
              <a:ext cx="6425616" cy="3129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66BF44-0CEC-4CA8-9F78-056BF5D8F28F}"/>
                </a:ext>
              </a:extLst>
            </p:cNvPr>
            <p:cNvSpPr txBox="1"/>
            <p:nvPr/>
          </p:nvSpPr>
          <p:spPr>
            <a:xfrm>
              <a:off x="6630589" y="222544"/>
              <a:ext cx="3125755" cy="307777"/>
            </a:xfrm>
            <a:prstGeom prst="rect">
              <a:avLst/>
            </a:prstGeom>
            <a:noFill/>
          </p:spPr>
          <p:txBody>
            <a:bodyPr wrap="square" rtlCol="0">
              <a:spAutoFit/>
            </a:bodyPr>
            <a:lstStyle/>
            <a:p>
              <a:pPr algn="ctr"/>
              <a:r>
                <a:rPr lang="en-US" altLang="ko-KR" sz="1400" dirty="0">
                  <a:latin typeface="나눔스퀘어_ac ExtraBold" panose="020B0600000101010101" pitchFamily="50" charset="-127"/>
                  <a:ea typeface="나눔스퀘어_ac ExtraBold" panose="020B0600000101010101" pitchFamily="50" charset="-127"/>
                </a:rPr>
                <a:t>Sequence-level task</a:t>
              </a:r>
              <a:endParaRPr lang="ko-KR" altLang="en-US" sz="1400" dirty="0">
                <a:latin typeface="나눔스퀘어_ac ExtraBold" panose="020B0600000101010101" pitchFamily="50" charset="-127"/>
                <a:ea typeface="나눔스퀘어_ac ExtraBold" panose="020B0600000101010101" pitchFamily="50" charset="-127"/>
              </a:endParaRPr>
            </a:p>
          </p:txBody>
        </p:sp>
        <p:sp>
          <p:nvSpPr>
            <p:cNvPr id="5" name="직사각형 4">
              <a:extLst>
                <a:ext uri="{FF2B5EF4-FFF2-40B4-BE49-F238E27FC236}">
                  <a16:creationId xmlns:a16="http://schemas.microsoft.com/office/drawing/2014/main" id="{B3B2DF3F-7604-4322-A25E-D433F7B81E00}"/>
                </a:ext>
              </a:extLst>
            </p:cNvPr>
            <p:cNvSpPr/>
            <p:nvPr/>
          </p:nvSpPr>
          <p:spPr>
            <a:xfrm>
              <a:off x="5039979" y="152082"/>
              <a:ext cx="6306976" cy="327505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a:extLst>
              <a:ext uri="{FF2B5EF4-FFF2-40B4-BE49-F238E27FC236}">
                <a16:creationId xmlns:a16="http://schemas.microsoft.com/office/drawing/2014/main" id="{9701C94C-445E-4EF2-9B5E-A7E8A4592A9F}"/>
              </a:ext>
            </a:extLst>
          </p:cNvPr>
          <p:cNvGrpSpPr/>
          <p:nvPr/>
        </p:nvGrpSpPr>
        <p:grpSpPr>
          <a:xfrm>
            <a:off x="5039979" y="3544781"/>
            <a:ext cx="6306976" cy="3196486"/>
            <a:chOff x="5039979" y="3544781"/>
            <a:chExt cx="6306976" cy="3196486"/>
          </a:xfrm>
        </p:grpSpPr>
        <p:sp>
          <p:nvSpPr>
            <p:cNvPr id="13" name="TextBox 12">
              <a:extLst>
                <a:ext uri="{FF2B5EF4-FFF2-40B4-BE49-F238E27FC236}">
                  <a16:creationId xmlns:a16="http://schemas.microsoft.com/office/drawing/2014/main" id="{7203DEA3-2394-4F52-A513-36E4701F8A70}"/>
                </a:ext>
              </a:extLst>
            </p:cNvPr>
            <p:cNvSpPr txBox="1"/>
            <p:nvPr/>
          </p:nvSpPr>
          <p:spPr>
            <a:xfrm>
              <a:off x="6689909" y="3568632"/>
              <a:ext cx="3125755" cy="307777"/>
            </a:xfrm>
            <a:prstGeom prst="rect">
              <a:avLst/>
            </a:prstGeom>
            <a:noFill/>
          </p:spPr>
          <p:txBody>
            <a:bodyPr wrap="square" rtlCol="0">
              <a:spAutoFit/>
            </a:bodyPr>
            <a:lstStyle/>
            <a:p>
              <a:pPr algn="ctr"/>
              <a:r>
                <a:rPr lang="en-US" altLang="ko-KR" sz="1400" dirty="0">
                  <a:latin typeface="나눔스퀘어_ac ExtraBold" panose="020B0600000101010101" pitchFamily="50" charset="-127"/>
                  <a:ea typeface="나눔스퀘어_ac ExtraBold" panose="020B0600000101010101" pitchFamily="50" charset="-127"/>
                </a:rPr>
                <a:t>Token-level task</a:t>
              </a:r>
              <a:endParaRPr lang="ko-KR" altLang="en-US" sz="1400" dirty="0">
                <a:latin typeface="나눔스퀘어_ac ExtraBold" panose="020B0600000101010101" pitchFamily="50" charset="-127"/>
                <a:ea typeface="나눔스퀘어_ac ExtraBold" panose="020B0600000101010101" pitchFamily="50" charset="-127"/>
              </a:endParaRPr>
            </a:p>
          </p:txBody>
        </p:sp>
        <p:sp>
          <p:nvSpPr>
            <p:cNvPr id="15" name="직사각형 14">
              <a:extLst>
                <a:ext uri="{FF2B5EF4-FFF2-40B4-BE49-F238E27FC236}">
                  <a16:creationId xmlns:a16="http://schemas.microsoft.com/office/drawing/2014/main" id="{1E7BC57A-713E-4E7B-9B48-50FAE5626E9C}"/>
                </a:ext>
              </a:extLst>
            </p:cNvPr>
            <p:cNvSpPr/>
            <p:nvPr/>
          </p:nvSpPr>
          <p:spPr>
            <a:xfrm>
              <a:off x="5039979" y="3544781"/>
              <a:ext cx="6306976" cy="3196486"/>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직사각형 5">
            <a:extLst>
              <a:ext uri="{FF2B5EF4-FFF2-40B4-BE49-F238E27FC236}">
                <a16:creationId xmlns:a16="http://schemas.microsoft.com/office/drawing/2014/main" id="{E827748D-DCB5-4957-BE33-E0F5F331A649}"/>
              </a:ext>
            </a:extLst>
          </p:cNvPr>
          <p:cNvSpPr/>
          <p:nvPr/>
        </p:nvSpPr>
        <p:spPr>
          <a:xfrm>
            <a:off x="73426" y="5320042"/>
            <a:ext cx="4683478" cy="896720"/>
          </a:xfrm>
          <a:prstGeom prst="rect">
            <a:avLst/>
          </a:prstGeom>
        </p:spPr>
        <p:txBody>
          <a:bodyPr wrap="square">
            <a:spAutoFit/>
          </a:bodyPr>
          <a:lstStyle/>
          <a:p>
            <a:pPr lvl="0" algn="ctr" eaLnBrk="0" fontAlgn="base" latinLnBrk="0" hangingPunct="0">
              <a:lnSpc>
                <a:spcPct val="150000"/>
              </a:lnSpc>
              <a:spcBef>
                <a:spcPct val="0"/>
              </a:spcBef>
              <a:spcAft>
                <a:spcPct val="0"/>
              </a:spcAft>
              <a:buFontTx/>
              <a:buChar char="•"/>
            </a:pPr>
            <a:r>
              <a:rPr lang="ko-KR" altLang="ko-KR" sz="1200" b="1" dirty="0" err="1">
                <a:solidFill>
                  <a:srgbClr val="303030"/>
                </a:solidFill>
                <a:latin typeface="나눔스퀘어" panose="020B0600000101010101" pitchFamily="50" charset="-127"/>
                <a:ea typeface="나눔스퀘어" panose="020B0600000101010101" pitchFamily="50" charset="-127"/>
              </a:rPr>
              <a:t>Named</a:t>
            </a:r>
            <a:r>
              <a:rPr lang="ko-KR" altLang="ko-KR" sz="1200" b="1" dirty="0">
                <a:solidFill>
                  <a:srgbClr val="303030"/>
                </a:solidFill>
                <a:latin typeface="나눔스퀘어" panose="020B0600000101010101" pitchFamily="50" charset="-127"/>
                <a:ea typeface="나눔스퀘어" panose="020B0600000101010101" pitchFamily="50" charset="-127"/>
              </a:rPr>
              <a:t> </a:t>
            </a:r>
            <a:r>
              <a:rPr lang="ko-KR" altLang="ko-KR" sz="1200" b="1" dirty="0" err="1">
                <a:solidFill>
                  <a:srgbClr val="303030"/>
                </a:solidFill>
                <a:latin typeface="나눔스퀘어" panose="020B0600000101010101" pitchFamily="50" charset="-127"/>
                <a:ea typeface="나눔스퀘어" panose="020B0600000101010101" pitchFamily="50" charset="-127"/>
              </a:rPr>
              <a:t>Entity</a:t>
            </a:r>
            <a:r>
              <a:rPr lang="ko-KR" altLang="ko-KR" sz="1200" b="1" dirty="0">
                <a:solidFill>
                  <a:srgbClr val="303030"/>
                </a:solidFill>
                <a:latin typeface="나눔스퀘어" panose="020B0600000101010101" pitchFamily="50" charset="-127"/>
                <a:ea typeface="나눔스퀘어" panose="020B0600000101010101" pitchFamily="50" charset="-127"/>
              </a:rPr>
              <a:t> </a:t>
            </a:r>
            <a:r>
              <a:rPr lang="ko-KR" altLang="ko-KR" sz="1200" b="1" dirty="0" err="1">
                <a:solidFill>
                  <a:srgbClr val="303030"/>
                </a:solidFill>
                <a:latin typeface="나눔스퀘어" panose="020B0600000101010101" pitchFamily="50" charset="-127"/>
                <a:ea typeface="나눔스퀘어" panose="020B0600000101010101" pitchFamily="50" charset="-127"/>
              </a:rPr>
              <a:t>Recognition</a:t>
            </a:r>
            <a:r>
              <a:rPr lang="ko-KR" altLang="ko-KR" sz="1200" b="1" dirty="0">
                <a:solidFill>
                  <a:srgbClr val="303030"/>
                </a:solidFill>
                <a:latin typeface="나눔스퀘어" panose="020B0600000101010101" pitchFamily="50" charset="-127"/>
                <a:ea typeface="나눔스퀘어" panose="020B0600000101010101" pitchFamily="50" charset="-127"/>
              </a:rPr>
              <a:t>(NER)</a:t>
            </a:r>
            <a:r>
              <a:rPr lang="ko-KR" altLang="ko-KR" sz="1200" dirty="0">
                <a:solidFill>
                  <a:srgbClr val="313131"/>
                </a:solidFill>
                <a:latin typeface="나눔스퀘어" panose="020B0600000101010101" pitchFamily="50" charset="-127"/>
                <a:ea typeface="나눔스퀘어" panose="020B0600000101010101" pitchFamily="50" charset="-127"/>
              </a:rPr>
              <a:t>이나 </a:t>
            </a:r>
            <a:r>
              <a:rPr lang="ko-KR" altLang="ko-KR" sz="1200" b="1" dirty="0">
                <a:solidFill>
                  <a:srgbClr val="303030"/>
                </a:solidFill>
                <a:latin typeface="나눔스퀘어" panose="020B0600000101010101" pitchFamily="50" charset="-127"/>
                <a:ea typeface="나눔스퀘어" panose="020B0600000101010101" pitchFamily="50" charset="-127"/>
              </a:rPr>
              <a:t>형태소 분석</a:t>
            </a:r>
            <a:r>
              <a:rPr lang="ko-KR" altLang="ko-KR" sz="1200" dirty="0">
                <a:solidFill>
                  <a:srgbClr val="313131"/>
                </a:solidFill>
                <a:latin typeface="나눔스퀘어" panose="020B0600000101010101" pitchFamily="50" charset="-127"/>
                <a:ea typeface="나눔스퀘어" panose="020B0600000101010101" pitchFamily="50" charset="-127"/>
              </a:rPr>
              <a:t>과 같이 </a:t>
            </a:r>
            <a:r>
              <a:rPr lang="ko-KR" altLang="ko-KR" sz="1200" dirty="0" err="1">
                <a:solidFill>
                  <a:srgbClr val="313131"/>
                </a:solidFill>
                <a:latin typeface="나눔스퀘어" panose="020B0600000101010101" pitchFamily="50" charset="-127"/>
                <a:ea typeface="나눔스퀘어" panose="020B0600000101010101" pitchFamily="50" charset="-127"/>
              </a:rPr>
              <a:t>single</a:t>
            </a:r>
            <a:r>
              <a:rPr lang="ko-KR" altLang="ko-KR" sz="1200" dirty="0">
                <a:solidFill>
                  <a:srgbClr val="313131"/>
                </a:solidFill>
                <a:latin typeface="나눔스퀘어" panose="020B0600000101010101" pitchFamily="50" charset="-127"/>
                <a:ea typeface="나눔스퀘어" panose="020B0600000101010101" pitchFamily="50" charset="-127"/>
              </a:rPr>
              <a:t> </a:t>
            </a:r>
            <a:r>
              <a:rPr lang="ko-KR" altLang="ko-KR" sz="1200" dirty="0" err="1">
                <a:solidFill>
                  <a:srgbClr val="313131"/>
                </a:solidFill>
                <a:latin typeface="나눔스퀘어" panose="020B0600000101010101" pitchFamily="50" charset="-127"/>
                <a:ea typeface="나눔스퀘어" panose="020B0600000101010101" pitchFamily="50" charset="-127"/>
              </a:rPr>
              <a:t>sentence에서</a:t>
            </a:r>
            <a:r>
              <a:rPr lang="ko-KR" altLang="ko-KR" sz="1200" dirty="0">
                <a:solidFill>
                  <a:srgbClr val="313131"/>
                </a:solidFill>
                <a:latin typeface="나눔스퀘어" panose="020B0600000101010101" pitchFamily="50" charset="-127"/>
                <a:ea typeface="나눔스퀘어" panose="020B0600000101010101" pitchFamily="50" charset="-127"/>
              </a:rPr>
              <a:t> 각 토큰이 어떤 </a:t>
            </a:r>
            <a:r>
              <a:rPr lang="ko-KR" altLang="ko-KR" sz="1200" dirty="0" err="1">
                <a:solidFill>
                  <a:srgbClr val="313131"/>
                </a:solidFill>
                <a:latin typeface="나눔스퀘어" panose="020B0600000101010101" pitchFamily="50" charset="-127"/>
                <a:ea typeface="나눔스퀘어" panose="020B0600000101010101" pitchFamily="50" charset="-127"/>
              </a:rPr>
              <a:t>class를</a:t>
            </a:r>
            <a:r>
              <a:rPr lang="ko-KR" altLang="ko-KR" sz="1200" dirty="0">
                <a:solidFill>
                  <a:srgbClr val="313131"/>
                </a:solidFill>
                <a:latin typeface="나눔스퀘어" panose="020B0600000101010101" pitchFamily="50" charset="-127"/>
                <a:ea typeface="나눔스퀘어" panose="020B0600000101010101" pitchFamily="50" charset="-127"/>
              </a:rPr>
              <a:t> 갖는지 </a:t>
            </a:r>
            <a:r>
              <a:rPr lang="ko-KR" altLang="ko-KR" sz="1200" b="1" dirty="0">
                <a:solidFill>
                  <a:srgbClr val="303030"/>
                </a:solidFill>
                <a:latin typeface="나눔스퀘어" panose="020B0600000101010101" pitchFamily="50" charset="-127"/>
                <a:ea typeface="나눔스퀘어" panose="020B0600000101010101" pitchFamily="50" charset="-127"/>
              </a:rPr>
              <a:t>모두 </a:t>
            </a:r>
            <a:r>
              <a:rPr lang="ko-KR" altLang="ko-KR" sz="1200" b="1" dirty="0" err="1">
                <a:solidFill>
                  <a:srgbClr val="303030"/>
                </a:solidFill>
                <a:latin typeface="나눔스퀘어" panose="020B0600000101010101" pitchFamily="50" charset="-127"/>
                <a:ea typeface="나눔스퀘어" panose="020B0600000101010101" pitchFamily="50" charset="-127"/>
              </a:rPr>
              <a:t>classifier</a:t>
            </a:r>
            <a:r>
              <a:rPr lang="ko-KR" altLang="ko-KR" sz="1200" dirty="0">
                <a:solidFill>
                  <a:srgbClr val="313131"/>
                </a:solidFill>
                <a:latin typeface="나눔스퀘어" panose="020B0600000101010101" pitchFamily="50" charset="-127"/>
                <a:ea typeface="나눔스퀘어" panose="020B0600000101010101" pitchFamily="50" charset="-127"/>
              </a:rPr>
              <a:t> 적용하여 </a:t>
            </a:r>
            <a:r>
              <a:rPr lang="ko-KR" altLang="en-US" sz="1200" dirty="0">
                <a:solidFill>
                  <a:srgbClr val="313131"/>
                </a:solidFill>
                <a:latin typeface="나눔스퀘어" panose="020B0600000101010101" pitchFamily="50" charset="-127"/>
                <a:ea typeface="나눔스퀘어" panose="020B0600000101010101" pitchFamily="50" charset="-127"/>
              </a:rPr>
              <a:t>정답</a:t>
            </a:r>
            <a:r>
              <a:rPr lang="en-US" altLang="ko-KR" sz="1200" dirty="0">
                <a:solidFill>
                  <a:srgbClr val="313131"/>
                </a:solidFill>
                <a:latin typeface="나눔스퀘어" panose="020B0600000101010101" pitchFamily="50" charset="-127"/>
                <a:ea typeface="나눔스퀘어" panose="020B0600000101010101" pitchFamily="50" charset="-127"/>
              </a:rPr>
              <a:t> </a:t>
            </a:r>
            <a:r>
              <a:rPr lang="ko-KR" altLang="en-US" sz="1200" dirty="0">
                <a:solidFill>
                  <a:srgbClr val="313131"/>
                </a:solidFill>
                <a:latin typeface="나눔스퀘어" panose="020B0600000101010101" pitchFamily="50" charset="-127"/>
                <a:ea typeface="나눔스퀘어" panose="020B0600000101010101" pitchFamily="50" charset="-127"/>
              </a:rPr>
              <a:t>찾아내는 태스크 수행</a:t>
            </a:r>
            <a:endParaRPr lang="ko-KR" altLang="ko-KR" sz="1200" dirty="0">
              <a:solidFill>
                <a:srgbClr val="313131"/>
              </a:solidFill>
              <a:latin typeface="나눔스퀘어" panose="020B0600000101010101" pitchFamily="50" charset="-127"/>
              <a:ea typeface="나눔스퀘어" panose="020B0600000101010101" pitchFamily="50" charset="-127"/>
            </a:endParaRPr>
          </a:p>
        </p:txBody>
      </p:sp>
      <p:sp>
        <p:nvSpPr>
          <p:cNvPr id="7" name="TextBox 6">
            <a:extLst>
              <a:ext uri="{FF2B5EF4-FFF2-40B4-BE49-F238E27FC236}">
                <a16:creationId xmlns:a16="http://schemas.microsoft.com/office/drawing/2014/main" id="{201225AF-AA40-4B0F-A629-B9D3694FFEF5}"/>
              </a:ext>
            </a:extLst>
          </p:cNvPr>
          <p:cNvSpPr txBox="1"/>
          <p:nvPr/>
        </p:nvSpPr>
        <p:spPr>
          <a:xfrm>
            <a:off x="2126087" y="3427133"/>
            <a:ext cx="569167" cy="369332"/>
          </a:xfrm>
          <a:prstGeom prst="rect">
            <a:avLst/>
          </a:prstGeom>
          <a:noFill/>
        </p:spPr>
        <p:txBody>
          <a:bodyPr wrap="square" rtlCol="0">
            <a:spAutoFit/>
          </a:bodyPr>
          <a:lstStyle/>
          <a:p>
            <a:pPr algn="ctr"/>
            <a:r>
              <a:rPr lang="en-US" altLang="ko-KR" dirty="0"/>
              <a:t>(c)</a:t>
            </a:r>
            <a:endParaRPr lang="ko-KR" altLang="en-US" dirty="0"/>
          </a:p>
        </p:txBody>
      </p:sp>
      <p:sp>
        <p:nvSpPr>
          <p:cNvPr id="19" name="TextBox 18">
            <a:extLst>
              <a:ext uri="{FF2B5EF4-FFF2-40B4-BE49-F238E27FC236}">
                <a16:creationId xmlns:a16="http://schemas.microsoft.com/office/drawing/2014/main" id="{7A623CD1-AA9F-4C29-988F-657929CB9DBD}"/>
              </a:ext>
            </a:extLst>
          </p:cNvPr>
          <p:cNvSpPr txBox="1"/>
          <p:nvPr/>
        </p:nvSpPr>
        <p:spPr>
          <a:xfrm>
            <a:off x="2126086" y="4950710"/>
            <a:ext cx="569167" cy="369332"/>
          </a:xfrm>
          <a:prstGeom prst="rect">
            <a:avLst/>
          </a:prstGeom>
          <a:noFill/>
        </p:spPr>
        <p:txBody>
          <a:bodyPr wrap="square" rtlCol="0">
            <a:spAutoFit/>
          </a:bodyPr>
          <a:lstStyle/>
          <a:p>
            <a:pPr algn="ctr"/>
            <a:r>
              <a:rPr lang="en-US" altLang="ko-KR" dirty="0"/>
              <a:t>(d)</a:t>
            </a:r>
            <a:endParaRPr lang="ko-KR" altLang="en-US" dirty="0"/>
          </a:p>
        </p:txBody>
      </p:sp>
      <p:sp>
        <p:nvSpPr>
          <p:cNvPr id="20" name="TextBox 19">
            <a:extLst>
              <a:ext uri="{FF2B5EF4-FFF2-40B4-BE49-F238E27FC236}">
                <a16:creationId xmlns:a16="http://schemas.microsoft.com/office/drawing/2014/main" id="{6DA41DDE-BDF5-42A3-935F-F5ED44568B83}"/>
              </a:ext>
            </a:extLst>
          </p:cNvPr>
          <p:cNvSpPr txBox="1"/>
          <p:nvPr/>
        </p:nvSpPr>
        <p:spPr>
          <a:xfrm>
            <a:off x="792983" y="1484864"/>
            <a:ext cx="4038447" cy="1015663"/>
          </a:xfrm>
          <a:prstGeom prst="rect">
            <a:avLst/>
          </a:prstGeom>
          <a:noFill/>
        </p:spPr>
        <p:txBody>
          <a:bodyPr wrap="square" rtlCol="0">
            <a:spAutoFit/>
          </a:bodyPr>
          <a:lstStyle/>
          <a:p>
            <a:pPr marL="285750" indent="-285750">
              <a:lnSpc>
                <a:spcPct val="150000"/>
              </a:lnSpc>
              <a:buFontTx/>
              <a:buChar char="-"/>
            </a:pPr>
            <a:r>
              <a:rPr lang="en-US" altLang="ko-KR" sz="1400" dirty="0">
                <a:latin typeface="나눔스퀘어" panose="020B0600000101010101" pitchFamily="50" charset="-127"/>
                <a:ea typeface="나눔스퀘어" panose="020B0600000101010101" pitchFamily="50" charset="-127"/>
              </a:rPr>
              <a:t>BERT</a:t>
            </a:r>
            <a:r>
              <a:rPr lang="ko-KR" altLang="en-US" sz="1400" dirty="0">
                <a:latin typeface="나눔스퀘어" panose="020B0600000101010101" pitchFamily="50" charset="-127"/>
                <a:ea typeface="나눔스퀘어" panose="020B0600000101010101" pitchFamily="50" charset="-127"/>
              </a:rPr>
              <a:t>에 단 하나의 </a:t>
            </a:r>
            <a:r>
              <a:rPr lang="en-US" altLang="ko-KR" sz="1400" dirty="0">
                <a:latin typeface="나눔스퀘어" panose="020B0600000101010101" pitchFamily="50" charset="-127"/>
                <a:ea typeface="나눔스퀘어" panose="020B0600000101010101" pitchFamily="50" charset="-127"/>
              </a:rPr>
              <a:t>output </a:t>
            </a:r>
            <a:r>
              <a:rPr lang="ko-KR" altLang="en-US" sz="1400" dirty="0">
                <a:latin typeface="나눔스퀘어" panose="020B0600000101010101" pitchFamily="50" charset="-127"/>
                <a:ea typeface="나눔스퀘어" panose="020B0600000101010101" pitchFamily="50" charset="-127"/>
              </a:rPr>
              <a:t>레이어 추가함으로써 추가적인 파라미터 학습을 최소화</a:t>
            </a:r>
            <a:endParaRPr lang="en-US" altLang="ko-KR" sz="1400" dirty="0">
              <a:latin typeface="나눔스퀘어" panose="020B0600000101010101" pitchFamily="50" charset="-127"/>
              <a:ea typeface="나눔스퀘어" panose="020B0600000101010101" pitchFamily="50" charset="-127"/>
            </a:endParaRPr>
          </a:p>
          <a:p>
            <a:pPr marL="285750" indent="-285750">
              <a:buFontTx/>
              <a:buChar char="-"/>
            </a:pPr>
            <a:endParaRPr lang="en-US" altLang="ko-KR" dirty="0"/>
          </a:p>
        </p:txBody>
      </p:sp>
      <p:sp>
        <p:nvSpPr>
          <p:cNvPr id="21" name="슬라이드 번호 개체 틀 20">
            <a:extLst>
              <a:ext uri="{FF2B5EF4-FFF2-40B4-BE49-F238E27FC236}">
                <a16:creationId xmlns:a16="http://schemas.microsoft.com/office/drawing/2014/main" id="{0DC195DD-8626-4BD6-AB3C-A8908ABE457F}"/>
              </a:ext>
            </a:extLst>
          </p:cNvPr>
          <p:cNvSpPr>
            <a:spLocks noGrp="1"/>
          </p:cNvSpPr>
          <p:nvPr>
            <p:ph type="sldNum" sz="quarter" idx="12"/>
          </p:nvPr>
        </p:nvSpPr>
        <p:spPr/>
        <p:txBody>
          <a:bodyPr/>
          <a:lstStyle/>
          <a:p>
            <a:fld id="{8250BAE3-1FED-4EBA-80AA-AF0302E483EE}" type="slidenum">
              <a:rPr lang="ko-KR" altLang="en-US" smtClean="0"/>
              <a:t>82</a:t>
            </a:fld>
            <a:endParaRPr lang="ko-KR" altLang="en-US"/>
          </a:p>
        </p:txBody>
      </p:sp>
    </p:spTree>
    <p:extLst>
      <p:ext uri="{BB962C8B-B14F-4D97-AF65-F5344CB8AC3E}">
        <p14:creationId xmlns:p14="http://schemas.microsoft.com/office/powerpoint/2010/main" val="22990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1008259"/>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Experiments (1)</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21506" name="Picture 2" descr="그림5. GLUE results">
            <a:extLst>
              <a:ext uri="{FF2B5EF4-FFF2-40B4-BE49-F238E27FC236}">
                <a16:creationId xmlns:a16="http://schemas.microsoft.com/office/drawing/2014/main" id="{C2E4E0C2-02B6-4CB8-B9B9-381AAE3D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90" y="1717826"/>
            <a:ext cx="9607420" cy="235431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B0F5BC49-8B7C-4BA1-8BFD-F39A9742A89D}"/>
              </a:ext>
            </a:extLst>
          </p:cNvPr>
          <p:cNvSpPr/>
          <p:nvPr/>
        </p:nvSpPr>
        <p:spPr>
          <a:xfrm>
            <a:off x="2131052" y="4449968"/>
            <a:ext cx="7103706" cy="116480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600" dirty="0">
                <a:solidFill>
                  <a:srgbClr val="303030"/>
                </a:solidFill>
                <a:latin typeface="나눔스퀘어" panose="020B0600000101010101" pitchFamily="50" charset="-127"/>
                <a:ea typeface="나눔스퀘어" panose="020B0600000101010101" pitchFamily="50" charset="-127"/>
              </a:rPr>
              <a:t>모든 </a:t>
            </a:r>
            <a:r>
              <a:rPr lang="en-US" altLang="ko-KR" sz="1600" dirty="0">
                <a:solidFill>
                  <a:srgbClr val="303030"/>
                </a:solidFill>
                <a:latin typeface="나눔스퀘어" panose="020B0600000101010101" pitchFamily="50" charset="-127"/>
                <a:ea typeface="나눔스퀘어" panose="020B0600000101010101" pitchFamily="50" charset="-127"/>
              </a:rPr>
              <a:t>task</a:t>
            </a:r>
            <a:r>
              <a:rPr lang="ko-KR" altLang="en-US" sz="1600" dirty="0">
                <a:solidFill>
                  <a:srgbClr val="303030"/>
                </a:solidFill>
                <a:latin typeface="나눔스퀘어" panose="020B0600000101010101" pitchFamily="50" charset="-127"/>
                <a:ea typeface="나눔스퀘어" panose="020B0600000101010101" pitchFamily="50" charset="-127"/>
              </a:rPr>
              <a:t>에 대해 </a:t>
            </a:r>
            <a:r>
              <a:rPr lang="en-US" altLang="ko-KR" sz="1600" dirty="0">
                <a:solidFill>
                  <a:srgbClr val="303030"/>
                </a:solidFill>
                <a:latin typeface="나눔스퀘어" panose="020B0600000101010101" pitchFamily="50" charset="-127"/>
                <a:ea typeface="나눔스퀘어" panose="020B0600000101010101" pitchFamily="50" charset="-127"/>
              </a:rPr>
              <a:t>SOTA</a:t>
            </a:r>
            <a:r>
              <a:rPr lang="ko-KR" altLang="en-US" sz="1600" dirty="0">
                <a:solidFill>
                  <a:srgbClr val="303030"/>
                </a:solidFill>
                <a:latin typeface="나눔스퀘어" panose="020B0600000101010101" pitchFamily="50" charset="-127"/>
                <a:ea typeface="나눔스퀘어" panose="020B0600000101010101" pitchFamily="50" charset="-127"/>
              </a:rPr>
              <a:t>를 달성</a:t>
            </a:r>
            <a:endParaRPr lang="en-US" altLang="ko-KR" sz="1600" dirty="0">
              <a:solidFill>
                <a:srgbClr val="313131"/>
              </a:solidFill>
              <a:latin typeface="나눔스퀘어" panose="020B0600000101010101" pitchFamily="50" charset="-127"/>
              <a:ea typeface="나눔스퀘어" panose="020B0600000101010101" pitchFamily="50" charset="-127"/>
            </a:endParaRPr>
          </a:p>
          <a:p>
            <a:pPr marL="285750" indent="-285750">
              <a:lnSpc>
                <a:spcPct val="150000"/>
              </a:lnSpc>
              <a:buFont typeface="Arial" panose="020B0604020202020204" pitchFamily="34" charset="0"/>
              <a:buChar char="•"/>
            </a:pPr>
            <a:r>
              <a:rPr lang="ko-KR" altLang="en-US" sz="1600" dirty="0">
                <a:solidFill>
                  <a:srgbClr val="303030"/>
                </a:solidFill>
                <a:latin typeface="나눔스퀘어" panose="020B0600000101010101" pitchFamily="50" charset="-127"/>
                <a:ea typeface="나눔스퀘어" panose="020B0600000101010101" pitchFamily="50" charset="-127"/>
              </a:rPr>
              <a:t>데이터 크기가 작아도 </a:t>
            </a:r>
            <a:r>
              <a:rPr lang="en-US" altLang="ko-KR" sz="1600" dirty="0">
                <a:solidFill>
                  <a:srgbClr val="303030"/>
                </a:solidFill>
                <a:latin typeface="나눔스퀘어" panose="020B0600000101010101" pitchFamily="50" charset="-127"/>
                <a:ea typeface="나눔스퀘어" panose="020B0600000101010101" pitchFamily="50" charset="-127"/>
              </a:rPr>
              <a:t>fine-tuning</a:t>
            </a:r>
            <a:r>
              <a:rPr lang="ko-KR" altLang="en-US" sz="1600" dirty="0">
                <a:solidFill>
                  <a:srgbClr val="303030"/>
                </a:solidFill>
                <a:latin typeface="나눔스퀘어" panose="020B0600000101010101" pitchFamily="50" charset="-127"/>
                <a:ea typeface="나눔스퀘어" panose="020B0600000101010101" pitchFamily="50" charset="-127"/>
              </a:rPr>
              <a:t>으로 우수한 성능 보임</a:t>
            </a:r>
            <a:endParaRPr lang="en-US" altLang="ko-KR" sz="1600" dirty="0">
              <a:solidFill>
                <a:srgbClr val="313131"/>
              </a:solidFill>
              <a:latin typeface="나눔스퀘어" panose="020B0600000101010101" pitchFamily="50" charset="-127"/>
              <a:ea typeface="나눔스퀘어" panose="020B0600000101010101" pitchFamily="50" charset="-127"/>
            </a:endParaRPr>
          </a:p>
          <a:p>
            <a:pPr marL="285750" indent="-285750">
              <a:lnSpc>
                <a:spcPct val="150000"/>
              </a:lnSpc>
              <a:buFont typeface="Arial" panose="020B0604020202020204" pitchFamily="34" charset="0"/>
              <a:buChar char="•"/>
            </a:pPr>
            <a:r>
              <a:rPr lang="en-US" altLang="ko-KR" sz="1600" dirty="0" err="1">
                <a:solidFill>
                  <a:srgbClr val="303030"/>
                </a:solidFill>
                <a:latin typeface="나눔스퀘어" panose="020B0600000101010101" pitchFamily="50" charset="-127"/>
                <a:ea typeface="나눔스퀘어" panose="020B0600000101010101" pitchFamily="50" charset="-127"/>
              </a:rPr>
              <a:t>BERT_large</a:t>
            </a:r>
            <a:r>
              <a:rPr lang="ko-KR" altLang="en-US" sz="1600" dirty="0">
                <a:solidFill>
                  <a:srgbClr val="313131"/>
                </a:solidFill>
                <a:latin typeface="나눔스퀘어" panose="020B0600000101010101" pitchFamily="50" charset="-127"/>
                <a:ea typeface="나눔스퀘어" panose="020B0600000101010101" pitchFamily="50" charset="-127"/>
              </a:rPr>
              <a:t>가 </a:t>
            </a:r>
            <a:r>
              <a:rPr lang="en-US" altLang="ko-KR" sz="1600" dirty="0" err="1">
                <a:solidFill>
                  <a:srgbClr val="303030"/>
                </a:solidFill>
                <a:latin typeface="나눔스퀘어" panose="020B0600000101010101" pitchFamily="50" charset="-127"/>
                <a:ea typeface="나눔스퀘어" panose="020B0600000101010101" pitchFamily="50" charset="-127"/>
              </a:rPr>
              <a:t>BERT_base</a:t>
            </a:r>
            <a:r>
              <a:rPr lang="ko-KR" altLang="en-US" sz="1600" dirty="0">
                <a:solidFill>
                  <a:srgbClr val="313131"/>
                </a:solidFill>
                <a:latin typeface="나눔스퀘어" panose="020B0600000101010101" pitchFamily="50" charset="-127"/>
                <a:ea typeface="나눔스퀘어" panose="020B0600000101010101" pitchFamily="50" charset="-127"/>
              </a:rPr>
              <a:t>에 비해 우수한 성능 보임 </a:t>
            </a:r>
            <a:r>
              <a:rPr lang="en-US" altLang="ko-KR" sz="1600" dirty="0">
                <a:solidFill>
                  <a:srgbClr val="313131"/>
                </a:solidFill>
                <a:latin typeface="나눔스퀘어" panose="020B0600000101010101" pitchFamily="50" charset="-127"/>
                <a:ea typeface="나눔스퀘어" panose="020B0600000101010101" pitchFamily="50" charset="-127"/>
              </a:rPr>
              <a:t>(</a:t>
            </a:r>
            <a:r>
              <a:rPr lang="ko-KR" altLang="en-US" sz="1600" dirty="0">
                <a:solidFill>
                  <a:srgbClr val="313131"/>
                </a:solidFill>
                <a:latin typeface="나눔스퀘어" panose="020B0600000101010101" pitchFamily="50" charset="-127"/>
                <a:ea typeface="나눔스퀘어" panose="020B0600000101010101" pitchFamily="50" charset="-127"/>
              </a:rPr>
              <a:t>작은 데이터셋에 대해서도</a:t>
            </a:r>
            <a:r>
              <a:rPr lang="en-US" altLang="ko-KR" sz="1600" dirty="0">
                <a:solidFill>
                  <a:srgbClr val="313131"/>
                </a:solidFill>
                <a:latin typeface="나눔스퀘어" panose="020B0600000101010101" pitchFamily="50" charset="-127"/>
                <a:ea typeface="나눔스퀘어" panose="020B0600000101010101" pitchFamily="50" charset="-127"/>
              </a:rPr>
              <a:t>)</a:t>
            </a:r>
            <a:endParaRPr lang="en-US" altLang="ko-KR" sz="1600" i="0" dirty="0">
              <a:solidFill>
                <a:srgbClr val="313131"/>
              </a:solidFill>
              <a:effectLst/>
              <a:latin typeface="나눔스퀘어" panose="020B0600000101010101" pitchFamily="50" charset="-127"/>
              <a:ea typeface="나눔스퀘어" panose="020B0600000101010101" pitchFamily="50" charset="-127"/>
            </a:endParaRPr>
          </a:p>
        </p:txBody>
      </p:sp>
      <p:sp>
        <p:nvSpPr>
          <p:cNvPr id="12" name="TextBox 11">
            <a:extLst>
              <a:ext uri="{FF2B5EF4-FFF2-40B4-BE49-F238E27FC236}">
                <a16:creationId xmlns:a16="http://schemas.microsoft.com/office/drawing/2014/main" id="{65E44476-C8F5-44A3-AAD9-D795AA030493}"/>
              </a:ext>
            </a:extLst>
          </p:cNvPr>
          <p:cNvSpPr txBox="1"/>
          <p:nvPr/>
        </p:nvSpPr>
        <p:spPr>
          <a:xfrm>
            <a:off x="3797559" y="1587021"/>
            <a:ext cx="1147665" cy="261610"/>
          </a:xfrm>
          <a:prstGeom prst="rect">
            <a:avLst/>
          </a:prstGeom>
          <a:noFill/>
        </p:spPr>
        <p:txBody>
          <a:bodyPr wrap="square" rtlCol="0">
            <a:spAutoFit/>
          </a:bodyPr>
          <a:lstStyle/>
          <a:p>
            <a:pPr algn="ctr"/>
            <a:r>
              <a:rPr lang="ko-KR" altLang="en-US" sz="1100" dirty="0"/>
              <a:t>자연어 추론</a:t>
            </a:r>
          </a:p>
        </p:txBody>
      </p:sp>
      <p:sp>
        <p:nvSpPr>
          <p:cNvPr id="22" name="TextBox 21">
            <a:extLst>
              <a:ext uri="{FF2B5EF4-FFF2-40B4-BE49-F238E27FC236}">
                <a16:creationId xmlns:a16="http://schemas.microsoft.com/office/drawing/2014/main" id="{55310C9E-74E5-460F-8011-880B0CC28F3F}"/>
              </a:ext>
            </a:extLst>
          </p:cNvPr>
          <p:cNvSpPr txBox="1"/>
          <p:nvPr/>
        </p:nvSpPr>
        <p:spPr>
          <a:xfrm>
            <a:off x="5127867" y="1258615"/>
            <a:ext cx="632231" cy="600164"/>
          </a:xfrm>
          <a:prstGeom prst="rect">
            <a:avLst/>
          </a:prstGeom>
          <a:noFill/>
        </p:spPr>
        <p:txBody>
          <a:bodyPr wrap="square" rtlCol="0">
            <a:spAutoFit/>
          </a:bodyPr>
          <a:lstStyle/>
          <a:p>
            <a:pPr algn="ctr"/>
            <a:r>
              <a:rPr lang="ko-KR" altLang="en-US" sz="1100"/>
              <a:t>문장 유사도 판별</a:t>
            </a:r>
            <a:endParaRPr lang="ko-KR" altLang="en-US" sz="1100" dirty="0"/>
          </a:p>
        </p:txBody>
      </p:sp>
      <p:sp>
        <p:nvSpPr>
          <p:cNvPr id="23" name="TextBox 22">
            <a:extLst>
              <a:ext uri="{FF2B5EF4-FFF2-40B4-BE49-F238E27FC236}">
                <a16:creationId xmlns:a16="http://schemas.microsoft.com/office/drawing/2014/main" id="{1F0AE3AC-EDAA-49EA-97A3-68687509024F}"/>
              </a:ext>
            </a:extLst>
          </p:cNvPr>
          <p:cNvSpPr txBox="1"/>
          <p:nvPr/>
        </p:nvSpPr>
        <p:spPr>
          <a:xfrm>
            <a:off x="5682905" y="1412503"/>
            <a:ext cx="826189" cy="430887"/>
          </a:xfrm>
          <a:prstGeom prst="rect">
            <a:avLst/>
          </a:prstGeom>
          <a:noFill/>
        </p:spPr>
        <p:txBody>
          <a:bodyPr wrap="square" rtlCol="0">
            <a:spAutoFit/>
          </a:bodyPr>
          <a:lstStyle/>
          <a:p>
            <a:pPr algn="ctr"/>
            <a:r>
              <a:rPr lang="ko-KR" altLang="en-US" sz="1100" dirty="0"/>
              <a:t>질문 답 일치 여부</a:t>
            </a:r>
          </a:p>
        </p:txBody>
      </p:sp>
      <p:sp>
        <p:nvSpPr>
          <p:cNvPr id="24" name="TextBox 23">
            <a:extLst>
              <a:ext uri="{FF2B5EF4-FFF2-40B4-BE49-F238E27FC236}">
                <a16:creationId xmlns:a16="http://schemas.microsoft.com/office/drawing/2014/main" id="{A6EA7A96-6643-4CDE-A2A5-E1955EF55AB7}"/>
              </a:ext>
            </a:extLst>
          </p:cNvPr>
          <p:cNvSpPr txBox="1"/>
          <p:nvPr/>
        </p:nvSpPr>
        <p:spPr>
          <a:xfrm>
            <a:off x="6431904" y="1440866"/>
            <a:ext cx="556725" cy="430887"/>
          </a:xfrm>
          <a:prstGeom prst="rect">
            <a:avLst/>
          </a:prstGeom>
          <a:noFill/>
        </p:spPr>
        <p:txBody>
          <a:bodyPr wrap="square" rtlCol="0">
            <a:spAutoFit/>
          </a:bodyPr>
          <a:lstStyle/>
          <a:p>
            <a:pPr algn="ctr"/>
            <a:r>
              <a:rPr lang="ko-KR" altLang="en-US" sz="1100"/>
              <a:t>감성 분석</a:t>
            </a:r>
            <a:endParaRPr lang="ko-KR" altLang="en-US" sz="1100" dirty="0"/>
          </a:p>
        </p:txBody>
      </p:sp>
      <p:sp>
        <p:nvSpPr>
          <p:cNvPr id="27" name="TextBox 26">
            <a:extLst>
              <a:ext uri="{FF2B5EF4-FFF2-40B4-BE49-F238E27FC236}">
                <a16:creationId xmlns:a16="http://schemas.microsoft.com/office/drawing/2014/main" id="{BAA59471-788A-4F24-81D3-C615816A1C48}"/>
              </a:ext>
            </a:extLst>
          </p:cNvPr>
          <p:cNvSpPr txBox="1"/>
          <p:nvPr/>
        </p:nvSpPr>
        <p:spPr>
          <a:xfrm>
            <a:off x="7129581" y="1286939"/>
            <a:ext cx="556725" cy="600164"/>
          </a:xfrm>
          <a:prstGeom prst="rect">
            <a:avLst/>
          </a:prstGeom>
          <a:noFill/>
        </p:spPr>
        <p:txBody>
          <a:bodyPr wrap="square" rtlCol="0">
            <a:spAutoFit/>
          </a:bodyPr>
          <a:lstStyle/>
          <a:p>
            <a:pPr algn="ctr"/>
            <a:r>
              <a:rPr lang="ko-KR" altLang="en-US" sz="1100"/>
              <a:t>문법 오류 여부</a:t>
            </a:r>
            <a:endParaRPr lang="ko-KR" altLang="en-US" sz="1100" dirty="0"/>
          </a:p>
        </p:txBody>
      </p:sp>
      <p:sp>
        <p:nvSpPr>
          <p:cNvPr id="28" name="TextBox 27">
            <a:extLst>
              <a:ext uri="{FF2B5EF4-FFF2-40B4-BE49-F238E27FC236}">
                <a16:creationId xmlns:a16="http://schemas.microsoft.com/office/drawing/2014/main" id="{B6E61CE9-8A62-4BCF-B161-5810CBCD1350}"/>
              </a:ext>
            </a:extLst>
          </p:cNvPr>
          <p:cNvSpPr txBox="1"/>
          <p:nvPr/>
        </p:nvSpPr>
        <p:spPr>
          <a:xfrm>
            <a:off x="7799680" y="1243226"/>
            <a:ext cx="632231" cy="600164"/>
          </a:xfrm>
          <a:prstGeom prst="rect">
            <a:avLst/>
          </a:prstGeom>
          <a:noFill/>
        </p:spPr>
        <p:txBody>
          <a:bodyPr wrap="square" rtlCol="0">
            <a:spAutoFit/>
          </a:bodyPr>
          <a:lstStyle/>
          <a:p>
            <a:pPr algn="ctr"/>
            <a:r>
              <a:rPr lang="ko-KR" altLang="en-US" sz="1100"/>
              <a:t>문장 유사도 판별</a:t>
            </a:r>
            <a:endParaRPr lang="ko-KR" altLang="en-US" sz="1100" dirty="0"/>
          </a:p>
        </p:txBody>
      </p:sp>
      <p:sp>
        <p:nvSpPr>
          <p:cNvPr id="29" name="TextBox 28">
            <a:extLst>
              <a:ext uri="{FF2B5EF4-FFF2-40B4-BE49-F238E27FC236}">
                <a16:creationId xmlns:a16="http://schemas.microsoft.com/office/drawing/2014/main" id="{593ED681-36C6-4F8F-AD3A-952B6049E0BB}"/>
              </a:ext>
            </a:extLst>
          </p:cNvPr>
          <p:cNvSpPr txBox="1"/>
          <p:nvPr/>
        </p:nvSpPr>
        <p:spPr>
          <a:xfrm>
            <a:off x="8545285" y="1255940"/>
            <a:ext cx="632231" cy="600164"/>
          </a:xfrm>
          <a:prstGeom prst="rect">
            <a:avLst/>
          </a:prstGeom>
          <a:noFill/>
        </p:spPr>
        <p:txBody>
          <a:bodyPr wrap="square" rtlCol="0">
            <a:spAutoFit/>
          </a:bodyPr>
          <a:lstStyle/>
          <a:p>
            <a:pPr algn="ctr"/>
            <a:r>
              <a:rPr lang="ko-KR" altLang="en-US" sz="1100" dirty="0"/>
              <a:t>문장 유사도 판별</a:t>
            </a:r>
          </a:p>
        </p:txBody>
      </p:sp>
      <p:sp>
        <p:nvSpPr>
          <p:cNvPr id="20" name="슬라이드 번호 개체 틀 19">
            <a:extLst>
              <a:ext uri="{FF2B5EF4-FFF2-40B4-BE49-F238E27FC236}">
                <a16:creationId xmlns:a16="http://schemas.microsoft.com/office/drawing/2014/main" id="{18C95004-DB13-4368-8182-2E7CD83FAA5A}"/>
              </a:ext>
            </a:extLst>
          </p:cNvPr>
          <p:cNvSpPr>
            <a:spLocks noGrp="1"/>
          </p:cNvSpPr>
          <p:nvPr>
            <p:ph type="sldNum" sz="quarter" idx="12"/>
          </p:nvPr>
        </p:nvSpPr>
        <p:spPr/>
        <p:txBody>
          <a:bodyPr/>
          <a:lstStyle/>
          <a:p>
            <a:fld id="{8250BAE3-1FED-4EBA-80AA-AF0302E483EE}" type="slidenum">
              <a:rPr lang="ko-KR" altLang="en-US" smtClean="0"/>
              <a:t>83</a:t>
            </a:fld>
            <a:endParaRPr lang="ko-KR" altLang="en-US"/>
          </a:p>
        </p:txBody>
      </p:sp>
    </p:spTree>
    <p:extLst>
      <p:ext uri="{BB962C8B-B14F-4D97-AF65-F5344CB8AC3E}">
        <p14:creationId xmlns:p14="http://schemas.microsoft.com/office/powerpoint/2010/main" val="2812288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1008259"/>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Experiments (2)</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22534" name="Picture 6" descr="NLP Pretrained Model : BERT (2) | Huiwon">
            <a:extLst>
              <a:ext uri="{FF2B5EF4-FFF2-40B4-BE49-F238E27FC236}">
                <a16:creationId xmlns:a16="http://schemas.microsoft.com/office/drawing/2014/main" id="{62109659-AA8C-4AD5-A5AE-9F1220A615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5" t="-13076" r="-1575" b="51638"/>
          <a:stretch/>
        </p:blipFill>
        <p:spPr bwMode="auto">
          <a:xfrm>
            <a:off x="3339794" y="1483567"/>
            <a:ext cx="4366029" cy="205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E49722-91AE-448F-911E-B19297CC9FC4}"/>
              </a:ext>
            </a:extLst>
          </p:cNvPr>
          <p:cNvSpPr txBox="1"/>
          <p:nvPr/>
        </p:nvSpPr>
        <p:spPr>
          <a:xfrm>
            <a:off x="1474237" y="1483567"/>
            <a:ext cx="5924939" cy="338554"/>
          </a:xfrm>
          <a:prstGeom prst="rect">
            <a:avLst/>
          </a:prstGeom>
          <a:noFill/>
        </p:spPr>
        <p:txBody>
          <a:bodyPr wrap="square" rtlCol="0">
            <a:spAutoFit/>
          </a:bodyPr>
          <a:lstStyle/>
          <a:p>
            <a:r>
              <a:rPr lang="en-US" altLang="ko-KR" sz="1600" dirty="0">
                <a:latin typeface="나눔스퀘어 Bold" panose="020B0600000101010101" pitchFamily="50" charset="-127"/>
                <a:ea typeface="나눔스퀘어 Bold" panose="020B0600000101010101" pitchFamily="50" charset="-127"/>
              </a:rPr>
              <a:t>1. Ablation Study – Effect of Pre-training Tasks</a:t>
            </a:r>
            <a:endParaRPr lang="ko-KR" altLang="en-US" sz="1600" dirty="0">
              <a:latin typeface="나눔스퀘어 Bold" panose="020B0600000101010101" pitchFamily="50" charset="-127"/>
              <a:ea typeface="나눔스퀘어 Bold" panose="020B0600000101010101" pitchFamily="50" charset="-127"/>
            </a:endParaRPr>
          </a:p>
        </p:txBody>
      </p:sp>
      <p:pic>
        <p:nvPicPr>
          <p:cNvPr id="22536" name="Picture 8" descr="BERT 논문정리">
            <a:extLst>
              <a:ext uri="{FF2B5EF4-FFF2-40B4-BE49-F238E27FC236}">
                <a16:creationId xmlns:a16="http://schemas.microsoft.com/office/drawing/2014/main" id="{5A75F379-4209-41A1-9BFC-CC752FBBA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9794" y="4232101"/>
            <a:ext cx="4212335" cy="246813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358DD46-8569-4F74-B049-C80BE4629134}"/>
              </a:ext>
            </a:extLst>
          </p:cNvPr>
          <p:cNvSpPr txBox="1"/>
          <p:nvPr/>
        </p:nvSpPr>
        <p:spPr>
          <a:xfrm>
            <a:off x="1474236" y="3893547"/>
            <a:ext cx="5924939" cy="338554"/>
          </a:xfrm>
          <a:prstGeom prst="rect">
            <a:avLst/>
          </a:prstGeom>
          <a:noFill/>
        </p:spPr>
        <p:txBody>
          <a:bodyPr wrap="square" rtlCol="0">
            <a:spAutoFit/>
          </a:bodyPr>
          <a:lstStyle/>
          <a:p>
            <a:r>
              <a:rPr lang="en-US" altLang="ko-KR" sz="1600" dirty="0">
                <a:latin typeface="나눔스퀘어 Bold" panose="020B0600000101010101" pitchFamily="50" charset="-127"/>
                <a:ea typeface="나눔스퀘어 Bold" panose="020B0600000101010101" pitchFamily="50" charset="-127"/>
              </a:rPr>
              <a:t>2. Ablation Study – Effect of Model Size</a:t>
            </a:r>
            <a:endParaRPr lang="ko-KR" altLang="en-US" sz="1600" dirty="0">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6435C6DA-E729-4B5A-9160-E96561F50DA5}"/>
              </a:ext>
            </a:extLst>
          </p:cNvPr>
          <p:cNvSpPr txBox="1"/>
          <p:nvPr/>
        </p:nvSpPr>
        <p:spPr>
          <a:xfrm>
            <a:off x="2845271" y="5763398"/>
            <a:ext cx="989045" cy="276999"/>
          </a:xfrm>
          <a:prstGeom prst="rect">
            <a:avLst/>
          </a:prstGeom>
          <a:noFill/>
        </p:spPr>
        <p:txBody>
          <a:bodyPr wrap="square" rtlCol="0">
            <a:spAutoFit/>
          </a:bodyPr>
          <a:lstStyle/>
          <a:p>
            <a:r>
              <a:rPr lang="en-US" altLang="ko-KR" sz="1200" dirty="0"/>
              <a:t>BASE</a:t>
            </a:r>
            <a:endParaRPr lang="ko-KR" altLang="en-US" sz="1200" dirty="0"/>
          </a:p>
        </p:txBody>
      </p:sp>
      <p:sp>
        <p:nvSpPr>
          <p:cNvPr id="25" name="TextBox 24">
            <a:extLst>
              <a:ext uri="{FF2B5EF4-FFF2-40B4-BE49-F238E27FC236}">
                <a16:creationId xmlns:a16="http://schemas.microsoft.com/office/drawing/2014/main" id="{1797C89D-8B9A-43C6-A9D2-AF6496947160}"/>
              </a:ext>
            </a:extLst>
          </p:cNvPr>
          <p:cNvSpPr txBox="1"/>
          <p:nvPr/>
        </p:nvSpPr>
        <p:spPr>
          <a:xfrm>
            <a:off x="2751963" y="6165027"/>
            <a:ext cx="989045" cy="276999"/>
          </a:xfrm>
          <a:prstGeom prst="rect">
            <a:avLst/>
          </a:prstGeom>
          <a:noFill/>
        </p:spPr>
        <p:txBody>
          <a:bodyPr wrap="square" rtlCol="0">
            <a:spAutoFit/>
          </a:bodyPr>
          <a:lstStyle/>
          <a:p>
            <a:r>
              <a:rPr lang="en-US" altLang="ko-KR" sz="1200" dirty="0"/>
              <a:t>LARGE</a:t>
            </a:r>
            <a:endParaRPr lang="ko-KR" altLang="en-US" sz="1200" dirty="0"/>
          </a:p>
        </p:txBody>
      </p:sp>
      <p:sp>
        <p:nvSpPr>
          <p:cNvPr id="5" name="슬라이드 번호 개체 틀 4">
            <a:extLst>
              <a:ext uri="{FF2B5EF4-FFF2-40B4-BE49-F238E27FC236}">
                <a16:creationId xmlns:a16="http://schemas.microsoft.com/office/drawing/2014/main" id="{70E223CC-B96A-4AFD-BF1E-CCF5C4E5F0DB}"/>
              </a:ext>
            </a:extLst>
          </p:cNvPr>
          <p:cNvSpPr>
            <a:spLocks noGrp="1"/>
          </p:cNvSpPr>
          <p:nvPr>
            <p:ph type="sldNum" sz="quarter" idx="12"/>
          </p:nvPr>
        </p:nvSpPr>
        <p:spPr/>
        <p:txBody>
          <a:bodyPr/>
          <a:lstStyle/>
          <a:p>
            <a:fld id="{8250BAE3-1FED-4EBA-80AA-AF0302E483EE}" type="slidenum">
              <a:rPr lang="ko-KR" altLang="en-US" smtClean="0"/>
              <a:t>84</a:t>
            </a:fld>
            <a:endParaRPr lang="ko-KR" altLang="en-US"/>
          </a:p>
        </p:txBody>
      </p:sp>
    </p:spTree>
    <p:extLst>
      <p:ext uri="{BB962C8B-B14F-4D97-AF65-F5344CB8AC3E}">
        <p14:creationId xmlns:p14="http://schemas.microsoft.com/office/powerpoint/2010/main" val="15002856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1008259"/>
            <a:ext cx="11023134"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Experiments (3)</a:t>
            </a: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64E49722-91AE-448F-911E-B19297CC9FC4}"/>
              </a:ext>
            </a:extLst>
          </p:cNvPr>
          <p:cNvSpPr txBox="1"/>
          <p:nvPr/>
        </p:nvSpPr>
        <p:spPr>
          <a:xfrm>
            <a:off x="1474237" y="1483567"/>
            <a:ext cx="5924939" cy="338554"/>
          </a:xfrm>
          <a:prstGeom prst="rect">
            <a:avLst/>
          </a:prstGeom>
          <a:noFill/>
        </p:spPr>
        <p:txBody>
          <a:bodyPr wrap="square" rtlCol="0">
            <a:spAutoFit/>
          </a:bodyPr>
          <a:lstStyle/>
          <a:p>
            <a:r>
              <a:rPr lang="en-US" altLang="ko-KR" sz="1600" dirty="0">
                <a:latin typeface="나눔스퀘어 Bold" panose="020B0600000101010101" pitchFamily="50" charset="-127"/>
                <a:ea typeface="나눔스퀘어 Bold" panose="020B0600000101010101" pitchFamily="50" charset="-127"/>
              </a:rPr>
              <a:t>3. Ablation Study – Feature-based Approach with BERT</a:t>
            </a:r>
            <a:endParaRPr lang="ko-KR" altLang="en-US" sz="1600" dirty="0">
              <a:latin typeface="나눔스퀘어 Bold" panose="020B0600000101010101" pitchFamily="50" charset="-127"/>
              <a:ea typeface="나눔스퀘어 Bold" panose="020B0600000101010101" pitchFamily="50" charset="-127"/>
            </a:endParaRPr>
          </a:p>
        </p:txBody>
      </p:sp>
      <p:pic>
        <p:nvPicPr>
          <p:cNvPr id="23554" name="Picture 2" descr="BERT: Pre-training of Deep Bidirectional Transformers for Language  Understanding">
            <a:extLst>
              <a:ext uri="{FF2B5EF4-FFF2-40B4-BE49-F238E27FC236}">
                <a16:creationId xmlns:a16="http://schemas.microsoft.com/office/drawing/2014/main" id="{5596AE15-2E9F-4B2D-8D7C-B1F4D05DB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281" y="1928097"/>
            <a:ext cx="4467225" cy="439102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B635552D-B312-4B73-BF62-5B8169234A6E}"/>
              </a:ext>
            </a:extLst>
          </p:cNvPr>
          <p:cNvSpPr>
            <a:spLocks noGrp="1"/>
          </p:cNvSpPr>
          <p:nvPr>
            <p:ph type="sldNum" sz="quarter" idx="12"/>
          </p:nvPr>
        </p:nvSpPr>
        <p:spPr/>
        <p:txBody>
          <a:bodyPr/>
          <a:lstStyle/>
          <a:p>
            <a:fld id="{8250BAE3-1FED-4EBA-80AA-AF0302E483EE}" type="slidenum">
              <a:rPr lang="ko-KR" altLang="en-US" smtClean="0"/>
              <a:t>85</a:t>
            </a:fld>
            <a:endParaRPr lang="ko-KR" altLang="en-US"/>
          </a:p>
        </p:txBody>
      </p:sp>
    </p:spTree>
    <p:extLst>
      <p:ext uri="{BB962C8B-B14F-4D97-AF65-F5344CB8AC3E}">
        <p14:creationId xmlns:p14="http://schemas.microsoft.com/office/powerpoint/2010/main" val="3573398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jalammar.github.io/images/bert-contexualized-embeddings.png">
            <a:extLst>
              <a:ext uri="{FF2B5EF4-FFF2-40B4-BE49-F238E27FC236}">
                <a16:creationId xmlns:a16="http://schemas.microsoft.com/office/drawing/2014/main" id="{02AE5130-7012-443B-A2C1-196CCD383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63"/>
            <a:ext cx="12192000" cy="6770687"/>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53069EE5-9476-4892-9058-C1C6447C2324}"/>
              </a:ext>
            </a:extLst>
          </p:cNvPr>
          <p:cNvSpPr>
            <a:spLocks noGrp="1"/>
          </p:cNvSpPr>
          <p:nvPr>
            <p:ph type="sldNum" sz="quarter" idx="12"/>
          </p:nvPr>
        </p:nvSpPr>
        <p:spPr/>
        <p:txBody>
          <a:bodyPr/>
          <a:lstStyle/>
          <a:p>
            <a:fld id="{8250BAE3-1FED-4EBA-80AA-AF0302E483EE}" type="slidenum">
              <a:rPr lang="ko-KR" altLang="en-US" smtClean="0"/>
              <a:t>86</a:t>
            </a:fld>
            <a:endParaRPr lang="ko-KR" altLang="en-US"/>
          </a:p>
        </p:txBody>
      </p:sp>
    </p:spTree>
    <p:extLst>
      <p:ext uri="{BB962C8B-B14F-4D97-AF65-F5344CB8AC3E}">
        <p14:creationId xmlns:p14="http://schemas.microsoft.com/office/powerpoint/2010/main" val="748631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jalammar.github.io/images/bert-feature-extraction-contextualized-embeddings.png">
            <a:extLst>
              <a:ext uri="{FF2B5EF4-FFF2-40B4-BE49-F238E27FC236}">
                <a16:creationId xmlns:a16="http://schemas.microsoft.com/office/drawing/2014/main" id="{F273F5F5-AAFA-40A5-8B94-0D7EDE9FA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0"/>
            <a:ext cx="11374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356D0332-E430-4D52-A864-D4B3472BD3F0}"/>
              </a:ext>
            </a:extLst>
          </p:cNvPr>
          <p:cNvSpPr>
            <a:spLocks noGrp="1"/>
          </p:cNvSpPr>
          <p:nvPr>
            <p:ph type="sldNum" sz="quarter" idx="12"/>
          </p:nvPr>
        </p:nvSpPr>
        <p:spPr/>
        <p:txBody>
          <a:bodyPr/>
          <a:lstStyle/>
          <a:p>
            <a:fld id="{8250BAE3-1FED-4EBA-80AA-AF0302E483EE}" type="slidenum">
              <a:rPr lang="ko-KR" altLang="en-US" smtClean="0"/>
              <a:t>87</a:t>
            </a:fld>
            <a:endParaRPr lang="ko-KR" altLang="en-US"/>
          </a:p>
        </p:txBody>
      </p:sp>
    </p:spTree>
    <p:extLst>
      <p:ext uri="{BB962C8B-B14F-4D97-AF65-F5344CB8AC3E}">
        <p14:creationId xmlns:p14="http://schemas.microsoft.com/office/powerpoint/2010/main" val="3156292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B40D8D-D6BF-40C7-B466-16229686E8B4}"/>
              </a:ext>
            </a:extLst>
          </p:cNvPr>
          <p:cNvSpPr txBox="1"/>
          <p:nvPr/>
        </p:nvSpPr>
        <p:spPr>
          <a:xfrm>
            <a:off x="584433" y="956345"/>
            <a:ext cx="11023134" cy="2180469"/>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solidFill>
                  <a:srgbClr val="C00000"/>
                </a:solidFill>
                <a:latin typeface="나눔스퀘어 Bold" panose="020B0600000101010101" pitchFamily="50" charset="-127"/>
                <a:ea typeface="나눔스퀘어 Bold" panose="020B0600000101010101" pitchFamily="50" charset="-127"/>
              </a:rPr>
              <a:t>정리</a:t>
            </a:r>
            <a:endParaRPr lang="en-US" altLang="ko-KR"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en-US" altLang="ko-KR" sz="1600" dirty="0">
                <a:solidFill>
                  <a:srgbClr val="000000"/>
                </a:solidFill>
                <a:latin typeface="나눔스퀘어" panose="020B0600000101010101" pitchFamily="50" charset="-127"/>
                <a:ea typeface="나눔스퀘어" panose="020B0600000101010101" pitchFamily="50" charset="-127"/>
              </a:rPr>
              <a:t>2018</a:t>
            </a:r>
            <a:r>
              <a:rPr lang="ko-KR" altLang="en-US" sz="1600" dirty="0">
                <a:solidFill>
                  <a:srgbClr val="000000"/>
                </a:solidFill>
                <a:latin typeface="나눔스퀘어" panose="020B0600000101010101" pitchFamily="50" charset="-127"/>
                <a:ea typeface="나눔스퀘어" panose="020B0600000101010101" pitchFamily="50" charset="-127"/>
              </a:rPr>
              <a:t>년 공개</a:t>
            </a:r>
            <a:r>
              <a:rPr lang="en-US" altLang="ko-KR" sz="1600" dirty="0">
                <a:solidFill>
                  <a:srgbClr val="000000"/>
                </a:solidFill>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등장과 동시에 수많은 </a:t>
            </a:r>
            <a:r>
              <a:rPr lang="en-US" altLang="ko-KR" sz="1600" dirty="0">
                <a:latin typeface="나눔스퀘어" panose="020B0600000101010101" pitchFamily="50" charset="-127"/>
                <a:ea typeface="나눔스퀘어" panose="020B0600000101010101" pitchFamily="50" charset="-127"/>
              </a:rPr>
              <a:t>NLP </a:t>
            </a:r>
            <a:r>
              <a:rPr lang="ko-KR" altLang="en-US" sz="1600" dirty="0">
                <a:latin typeface="나눔스퀘어" panose="020B0600000101010101" pitchFamily="50" charset="-127"/>
                <a:ea typeface="나눔스퀘어" panose="020B0600000101010101" pitchFamily="50" charset="-127"/>
              </a:rPr>
              <a:t>태스크에서 </a:t>
            </a:r>
            <a:r>
              <a:rPr lang="en-US" altLang="ko-KR" sz="1600" dirty="0">
                <a:latin typeface="나눔스퀘어" panose="020B0600000101010101" pitchFamily="50" charset="-127"/>
                <a:ea typeface="나눔스퀘어" panose="020B0600000101010101" pitchFamily="50" charset="-127"/>
              </a:rPr>
              <a:t>SOTA </a:t>
            </a:r>
            <a:r>
              <a:rPr lang="ko-KR" altLang="en-US" sz="1600" dirty="0">
                <a:latin typeface="나눔스퀘어" panose="020B0600000101010101" pitchFamily="50" charset="-127"/>
                <a:ea typeface="나눔스퀘어" panose="020B0600000101010101" pitchFamily="50" charset="-127"/>
              </a:rPr>
              <a:t>달성</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트랜스포머의 인코더 기반</a:t>
            </a:r>
            <a:endParaRPr lang="en-US" altLang="ko-KR" sz="1600" dirty="0">
              <a:latin typeface="나눔스퀘어" panose="020B0600000101010101" pitchFamily="50" charset="-127"/>
              <a:ea typeface="나눔스퀘어" panose="020B0600000101010101" pitchFamily="50" charset="-127"/>
            </a:endParaRPr>
          </a:p>
          <a:p>
            <a:pPr marL="742950" lvl="1" indent="-285750">
              <a:lnSpc>
                <a:spcPct val="150000"/>
              </a:lnSpc>
              <a:buFont typeface="Arial" panose="020B0604020202020204" pitchFamily="34" charset="0"/>
              <a:buChar char="•"/>
            </a:pPr>
            <a:r>
              <a:rPr lang="ko-KR" altLang="en-US" sz="1600" dirty="0">
                <a:latin typeface="나눔스퀘어" panose="020B0600000101010101" pitchFamily="50" charset="-127"/>
                <a:ea typeface="나눔스퀘어" panose="020B0600000101010101" pitchFamily="50" charset="-127"/>
              </a:rPr>
              <a:t>크게 </a:t>
            </a:r>
            <a:r>
              <a:rPr lang="en-US" altLang="ko-KR" sz="1600" dirty="0">
                <a:latin typeface="나눔스퀘어" panose="020B0600000101010101" pitchFamily="50" charset="-127"/>
                <a:ea typeface="나눔스퀘어" panose="020B0600000101010101" pitchFamily="50" charset="-127"/>
              </a:rPr>
              <a:t>Pre-training </a:t>
            </a:r>
            <a:r>
              <a:rPr lang="ko-KR" altLang="en-US" sz="1600" dirty="0">
                <a:latin typeface="나눔스퀘어" panose="020B0600000101010101" pitchFamily="50" charset="-127"/>
                <a:ea typeface="나눔스퀘어" panose="020B0600000101010101" pitchFamily="50" charset="-127"/>
              </a:rPr>
              <a:t>단계와 </a:t>
            </a:r>
            <a:r>
              <a:rPr lang="en-US" altLang="ko-KR" sz="1600" dirty="0">
                <a:latin typeface="나눔스퀘어" panose="020B0600000101010101" pitchFamily="50" charset="-127"/>
                <a:ea typeface="나눔스퀘어" panose="020B0600000101010101" pitchFamily="50" charset="-127"/>
              </a:rPr>
              <a:t>Fine-Tuning </a:t>
            </a:r>
            <a:r>
              <a:rPr lang="ko-KR" altLang="en-US" sz="1600" dirty="0">
                <a:latin typeface="나눔스퀘어" panose="020B0600000101010101" pitchFamily="50" charset="-127"/>
                <a:ea typeface="나눔스퀘어" panose="020B0600000101010101" pitchFamily="50" charset="-127"/>
              </a:rPr>
              <a:t>단계로 나뉘어짐 </a:t>
            </a:r>
            <a:r>
              <a:rPr lang="en-US" altLang="ko-KR" sz="1600" dirty="0">
                <a:latin typeface="나눔스퀘어" panose="020B0600000101010101" pitchFamily="50" charset="-127"/>
                <a:ea typeface="나눔스퀘어" panose="020B0600000101010101" pitchFamily="50" charset="-127"/>
              </a:rPr>
              <a:t>(</a:t>
            </a:r>
            <a:r>
              <a:rPr lang="ko-KR" altLang="en-US" sz="1600" dirty="0">
                <a:latin typeface="나눔스퀘어" panose="020B0600000101010101" pitchFamily="50" charset="-127"/>
                <a:ea typeface="나눔스퀘어" panose="020B0600000101010101" pitchFamily="50" charset="-127"/>
              </a:rPr>
              <a:t>아래 그림</a:t>
            </a:r>
            <a:r>
              <a:rPr lang="en-US" altLang="ko-KR" sz="1600" dirty="0">
                <a:latin typeface="나눔스퀘어" panose="020B0600000101010101" pitchFamily="50" charset="-127"/>
                <a:ea typeface="나눔스퀘어" panose="020B0600000101010101" pitchFamily="50" charset="-127"/>
              </a:rPr>
              <a:t>)</a:t>
            </a:r>
          </a:p>
          <a:p>
            <a:pPr marL="742950" lvl="1" indent="-285750">
              <a:lnSpc>
                <a:spcPct val="150000"/>
              </a:lnSpc>
              <a:buFont typeface="Arial" panose="020B0604020202020204" pitchFamily="34" charset="0"/>
              <a:buChar char="•"/>
            </a:pPr>
            <a:r>
              <a:rPr lang="en-US" altLang="ko-KR" sz="1600" dirty="0">
                <a:latin typeface="나눔스퀘어" panose="020B0600000101010101" pitchFamily="50" charset="-127"/>
                <a:ea typeface="나눔스퀘어" panose="020B0600000101010101" pitchFamily="50" charset="-127"/>
              </a:rPr>
              <a:t>Pre-training </a:t>
            </a:r>
            <a:r>
              <a:rPr lang="ko-KR" altLang="en-US" sz="1600" dirty="0">
                <a:latin typeface="나눔스퀘어" panose="020B0600000101010101" pitchFamily="50" charset="-127"/>
                <a:ea typeface="나눔스퀘어" panose="020B0600000101010101" pitchFamily="50" charset="-127"/>
              </a:rPr>
              <a:t>단계에서는 </a:t>
            </a:r>
            <a:r>
              <a:rPr lang="en-US" altLang="ko-KR" sz="1600" dirty="0">
                <a:latin typeface="나눔스퀘어" panose="020B0600000101010101" pitchFamily="50" charset="-127"/>
                <a:ea typeface="나눔스퀘어" panose="020B0600000101010101" pitchFamily="50" charset="-127"/>
              </a:rPr>
              <a:t>Masked Language Modeling (MLM)</a:t>
            </a:r>
            <a:r>
              <a:rPr lang="ko-KR" altLang="en-US" sz="1600" dirty="0">
                <a:latin typeface="나눔스퀘어" panose="020B0600000101010101" pitchFamily="50" charset="-127"/>
                <a:ea typeface="나눔스퀘어" panose="020B0600000101010101" pitchFamily="50" charset="-127"/>
              </a:rPr>
              <a:t>과 </a:t>
            </a:r>
            <a:r>
              <a:rPr lang="en-US" altLang="ko-KR" sz="1600" dirty="0">
                <a:latin typeface="나눔스퀘어" panose="020B0600000101010101" pitchFamily="50" charset="-127"/>
                <a:ea typeface="나눔스퀘어" panose="020B0600000101010101" pitchFamily="50" charset="-127"/>
              </a:rPr>
              <a:t>Next Sentence Prediction(NSP) </a:t>
            </a:r>
            <a:r>
              <a:rPr lang="ko-KR" altLang="en-US" sz="1600" dirty="0">
                <a:latin typeface="나눔스퀘어" panose="020B0600000101010101" pitchFamily="50" charset="-127"/>
                <a:ea typeface="나눔스퀘어" panose="020B0600000101010101" pitchFamily="50" charset="-127"/>
              </a:rPr>
              <a:t>태스크를 학습하여 문장 내 양방향 관계와 문장 간 관계까지 이해할 수 있도록 학습</a:t>
            </a:r>
            <a:endParaRPr lang="en-US" altLang="ko-KR" sz="1600" dirty="0">
              <a:latin typeface="나눔스퀘어" panose="020B0600000101010101" pitchFamily="50" charset="-127"/>
              <a:ea typeface="나눔스퀘어" panose="020B0600000101010101" pitchFamily="50" charset="-127"/>
            </a:endParaRPr>
          </a:p>
        </p:txBody>
      </p:sp>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Ⅳ. BERT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7A40E5B5-9D49-4AC5-A2F0-6313353E7D49}"/>
              </a:ext>
            </a:extLst>
          </p:cNvPr>
          <p:cNvSpPr/>
          <p:nvPr/>
        </p:nvSpPr>
        <p:spPr>
          <a:xfrm>
            <a:off x="1796395" y="1750071"/>
            <a:ext cx="184731" cy="369332"/>
          </a:xfrm>
          <a:prstGeom prst="rect">
            <a:avLst/>
          </a:prstGeom>
        </p:spPr>
        <p:txBody>
          <a:bodyPr wrap="none">
            <a:spAutoFit/>
          </a:bodyPr>
          <a:lstStyle/>
          <a:p>
            <a:endParaRPr lang="ko-KR" altLang="en-US" dirty="0"/>
          </a:p>
        </p:txBody>
      </p:sp>
      <p:pic>
        <p:nvPicPr>
          <p:cNvPr id="3" name="그림 2">
            <a:extLst>
              <a:ext uri="{FF2B5EF4-FFF2-40B4-BE49-F238E27FC236}">
                <a16:creationId xmlns:a16="http://schemas.microsoft.com/office/drawing/2014/main" id="{62C2421C-1BC2-40BF-9C58-1042BAD85791}"/>
              </a:ext>
            </a:extLst>
          </p:cNvPr>
          <p:cNvPicPr>
            <a:picLocks noChangeAspect="1"/>
          </p:cNvPicPr>
          <p:nvPr/>
        </p:nvPicPr>
        <p:blipFill>
          <a:blip r:embed="rId3"/>
          <a:stretch>
            <a:fillRect/>
          </a:stretch>
        </p:blipFill>
        <p:spPr>
          <a:xfrm>
            <a:off x="3043032" y="3794467"/>
            <a:ext cx="6350549" cy="2549802"/>
          </a:xfrm>
          <a:prstGeom prst="rect">
            <a:avLst/>
          </a:prstGeom>
        </p:spPr>
      </p:pic>
      <p:sp>
        <p:nvSpPr>
          <p:cNvPr id="4" name="슬라이드 번호 개체 틀 3">
            <a:extLst>
              <a:ext uri="{FF2B5EF4-FFF2-40B4-BE49-F238E27FC236}">
                <a16:creationId xmlns:a16="http://schemas.microsoft.com/office/drawing/2014/main" id="{8175A21E-C6C7-49BF-9374-600E463AFE42}"/>
              </a:ext>
            </a:extLst>
          </p:cNvPr>
          <p:cNvSpPr>
            <a:spLocks noGrp="1"/>
          </p:cNvSpPr>
          <p:nvPr>
            <p:ph type="sldNum" sz="quarter" idx="12"/>
          </p:nvPr>
        </p:nvSpPr>
        <p:spPr/>
        <p:txBody>
          <a:bodyPr/>
          <a:lstStyle/>
          <a:p>
            <a:fld id="{8250BAE3-1FED-4EBA-80AA-AF0302E483EE}" type="slidenum">
              <a:rPr lang="ko-KR" altLang="en-US" smtClean="0"/>
              <a:t>88</a:t>
            </a:fld>
            <a:endParaRPr lang="ko-KR" altLang="en-US"/>
          </a:p>
        </p:txBody>
      </p:sp>
    </p:spTree>
    <p:extLst>
      <p:ext uri="{BB962C8B-B14F-4D97-AF65-F5344CB8AC3E}">
        <p14:creationId xmlns:p14="http://schemas.microsoft.com/office/powerpoint/2010/main" val="776038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3200" dirty="0">
                <a:latin typeface="나눔스퀘어_ac Bold" panose="020B0600000101010101" pitchFamily="50" charset="-127"/>
                <a:ea typeface="나눔스퀘어_ac Bold" panose="020B0600000101010101" pitchFamily="50" charset="-127"/>
              </a:rPr>
              <a:t>Ⅴ. BERT </a:t>
            </a:r>
            <a:r>
              <a:rPr lang="ko-KR" altLang="en-US" sz="3200" dirty="0">
                <a:latin typeface="나눔스퀘어_ac Bold" panose="020B0600000101010101" pitchFamily="50" charset="-127"/>
                <a:ea typeface="나눔스퀘어_ac Bold" panose="020B0600000101010101" pitchFamily="50" charset="-127"/>
              </a:rPr>
              <a:t>실습 </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네이버</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영화 리뷰 감성분류</a:t>
            </a:r>
            <a:endParaRPr lang="ko-KR" altLang="en-US" sz="32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2640000" y="3556932"/>
            <a:ext cx="6912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6" name="부제목 2">
            <a:extLst>
              <a:ext uri="{FF2B5EF4-FFF2-40B4-BE49-F238E27FC236}">
                <a16:creationId xmlns:a16="http://schemas.microsoft.com/office/drawing/2014/main" id="{359B1448-C631-4B8E-B294-C77DB74A8A94}"/>
              </a:ext>
            </a:extLst>
          </p:cNvPr>
          <p:cNvSpPr>
            <a:spLocks noGrp="1"/>
          </p:cNvSpPr>
          <p:nvPr>
            <p:ph type="subTitle" idx="1"/>
          </p:nvPr>
        </p:nvSpPr>
        <p:spPr>
          <a:xfrm>
            <a:off x="1524000" y="3892332"/>
            <a:ext cx="9144000" cy="1655762"/>
          </a:xfrm>
        </p:spPr>
        <p:txBody>
          <a:bodyPr>
            <a:normAutofit/>
          </a:bodyPr>
          <a:lstStyle/>
          <a:p>
            <a:r>
              <a:rPr lang="en-US" altLang="ko-KR" sz="1600" dirty="0">
                <a:latin typeface="나눔스퀘어" panose="020B0600000101010101" pitchFamily="50" charset="-127"/>
                <a:ea typeface="나눔스퀘어" panose="020B0600000101010101" pitchFamily="50" charset="-127"/>
              </a:rPr>
              <a:t>BERT: Pre-training of Deep Bidirectional Transformers</a:t>
            </a:r>
          </a:p>
          <a:p>
            <a:r>
              <a:rPr lang="en-US" altLang="ko-KR" sz="1600" dirty="0">
                <a:latin typeface="나눔스퀘어" panose="020B0600000101010101" pitchFamily="50" charset="-127"/>
                <a:ea typeface="나눔스퀘어" panose="020B0600000101010101" pitchFamily="50" charset="-127"/>
              </a:rPr>
              <a:t>for Language Understanding (2018)</a:t>
            </a:r>
            <a:endParaRPr lang="en-US" altLang="ko-KR" sz="1400" dirty="0">
              <a:latin typeface="나눔스퀘어" panose="020B0600000101010101" pitchFamily="50" charset="-127"/>
              <a:ea typeface="나눔스퀘어" panose="020B0600000101010101" pitchFamily="50" charset="-127"/>
            </a:endParaRPr>
          </a:p>
        </p:txBody>
      </p:sp>
      <p:sp>
        <p:nvSpPr>
          <p:cNvPr id="3" name="슬라이드 번호 개체 틀 2">
            <a:extLst>
              <a:ext uri="{FF2B5EF4-FFF2-40B4-BE49-F238E27FC236}">
                <a16:creationId xmlns:a16="http://schemas.microsoft.com/office/drawing/2014/main" id="{2589AFF9-B6C3-442E-892C-44F572679123}"/>
              </a:ext>
            </a:extLst>
          </p:cNvPr>
          <p:cNvSpPr>
            <a:spLocks noGrp="1"/>
          </p:cNvSpPr>
          <p:nvPr>
            <p:ph type="sldNum" sz="quarter" idx="12"/>
          </p:nvPr>
        </p:nvSpPr>
        <p:spPr/>
        <p:txBody>
          <a:bodyPr/>
          <a:lstStyle/>
          <a:p>
            <a:fld id="{8250BAE3-1FED-4EBA-80AA-AF0302E483EE}" type="slidenum">
              <a:rPr lang="ko-KR" altLang="en-US" smtClean="0"/>
              <a:t>89</a:t>
            </a:fld>
            <a:endParaRPr lang="ko-KR" altLang="en-US"/>
          </a:p>
        </p:txBody>
      </p:sp>
    </p:spTree>
    <p:extLst>
      <p:ext uri="{BB962C8B-B14F-4D97-AF65-F5344CB8AC3E}">
        <p14:creationId xmlns:p14="http://schemas.microsoft.com/office/powerpoint/2010/main" val="385780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924640C9-4618-4738-85FE-DBD7787EA35B}"/>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200000"/>
              </a:lnSpc>
              <a:buFont typeface="+mj-lt"/>
              <a:buAutoNum type="romanUcPeriod"/>
            </a:pPr>
            <a:r>
              <a:rPr lang="en-US" altLang="ko-KR" sz="2400">
                <a:latin typeface="나눔스퀘어_ac Bold" panose="020B0600000101010101" pitchFamily="50" charset="-127"/>
                <a:ea typeface="나눔스퀘어_ac Bold" panose="020B0600000101010101" pitchFamily="50" charset="-127"/>
              </a:rPr>
              <a:t>Seq2Seq</a:t>
            </a:r>
            <a:endParaRPr lang="en-US" altLang="ko-KR" sz="24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7F93D337-1FF7-4727-8C4E-F89D5BC0DBE6}"/>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6978A2D2-EB3F-4BB1-B246-6618138457EE}"/>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7496796A-A795-4DC9-8F46-1804ECBCD967}"/>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BC7D1A1E-1519-4E8D-82D4-3B5FCFEC4F72}"/>
              </a:ext>
            </a:extLst>
          </p:cNvPr>
          <p:cNvSpPr txBox="1"/>
          <p:nvPr/>
        </p:nvSpPr>
        <p:spPr>
          <a:xfrm>
            <a:off x="584433" y="956345"/>
            <a:ext cx="11023134" cy="42633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ko-KR" dirty="0">
                <a:latin typeface="나눔스퀘어 Bold" panose="020B0600000101010101" pitchFamily="50" charset="-127"/>
                <a:ea typeface="나눔스퀘어 Bold" panose="020B0600000101010101" pitchFamily="50" charset="-127"/>
              </a:rPr>
              <a:t>RNN in</a:t>
            </a:r>
            <a:r>
              <a:rPr lang="ko-KR" altLang="en-US" dirty="0">
                <a:latin typeface="나눔스퀘어 Bold" panose="020B0600000101010101" pitchFamily="50" charset="-127"/>
                <a:ea typeface="나눔스퀘어 Bold" panose="020B0600000101010101" pitchFamily="50" charset="-127"/>
              </a:rPr>
              <a:t> </a:t>
            </a:r>
            <a:r>
              <a:rPr lang="en-US" altLang="ko-KR" dirty="0">
                <a:latin typeface="나눔스퀘어 Bold" panose="020B0600000101010101" pitchFamily="50" charset="-127"/>
                <a:ea typeface="나눔스퀘어 Bold" panose="020B0600000101010101" pitchFamily="50" charset="-127"/>
              </a:rPr>
              <a:t>Encoder-Decoder</a:t>
            </a:r>
          </a:p>
        </p:txBody>
      </p:sp>
      <p:pic>
        <p:nvPicPr>
          <p:cNvPr id="3" name="seq2seq_5">
            <a:hlinkClick r:id="" action="ppaction://media"/>
            <a:extLst>
              <a:ext uri="{FF2B5EF4-FFF2-40B4-BE49-F238E27FC236}">
                <a16:creationId xmlns:a16="http://schemas.microsoft.com/office/drawing/2014/main" id="{0B6F91E8-B8CC-4B7D-9C6A-0C8778B5FB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2895" y="1671001"/>
            <a:ext cx="9106209" cy="3895038"/>
          </a:xfrm>
          <a:prstGeom prst="rect">
            <a:avLst/>
          </a:prstGeom>
        </p:spPr>
      </p:pic>
      <p:sp>
        <p:nvSpPr>
          <p:cNvPr id="13" name="TextBox 12">
            <a:extLst>
              <a:ext uri="{FF2B5EF4-FFF2-40B4-BE49-F238E27FC236}">
                <a16:creationId xmlns:a16="http://schemas.microsoft.com/office/drawing/2014/main" id="{E65C9744-91CF-4BB5-B25C-00D0291ED92A}"/>
              </a:ext>
            </a:extLst>
          </p:cNvPr>
          <p:cNvSpPr txBox="1"/>
          <p:nvPr/>
        </p:nvSpPr>
        <p:spPr>
          <a:xfrm>
            <a:off x="584433" y="5707050"/>
            <a:ext cx="11023134" cy="1029384"/>
          </a:xfrm>
          <a:prstGeom prst="rect">
            <a:avLst/>
          </a:prstGeom>
          <a:noFill/>
        </p:spPr>
        <p:txBody>
          <a:bodyPr wrap="square" rtlCol="0">
            <a:spAutoFit/>
          </a:bodyPr>
          <a:lstStyle/>
          <a:p>
            <a:pPr algn="ctr">
              <a:lnSpc>
                <a:spcPct val="130000"/>
              </a:lnSpc>
            </a:pPr>
            <a:r>
              <a:rPr lang="ko-KR" altLang="en-US" sz="1600" dirty="0">
                <a:latin typeface="나눔스퀘어 Bold" panose="020B0600000101010101" pitchFamily="50" charset="-127"/>
                <a:ea typeface="나눔스퀘어 Bold" panose="020B0600000101010101" pitchFamily="50" charset="-127"/>
              </a:rPr>
              <a:t>인코더에서 단어를 하나씩 받을 때마다 </a:t>
            </a:r>
            <a:r>
              <a:rPr lang="en-US" altLang="ko-KR" sz="1600" dirty="0">
                <a:latin typeface="나눔스퀘어 Bold" panose="020B0600000101010101" pitchFamily="50" charset="-127"/>
                <a:ea typeface="나눔스퀘어 Bold" panose="020B0600000101010101" pitchFamily="50" charset="-127"/>
              </a:rPr>
              <a:t>RNN</a:t>
            </a:r>
            <a:r>
              <a:rPr lang="ko-KR" altLang="en-US" sz="1600" dirty="0">
                <a:latin typeface="나눔스퀘어 Bold" panose="020B0600000101010101" pitchFamily="50" charset="-127"/>
                <a:ea typeface="나눔스퀘어 Bold" panose="020B0600000101010101" pitchFamily="50" charset="-127"/>
              </a:rPr>
              <a:t>은 </a:t>
            </a:r>
            <a:r>
              <a:rPr lang="en-US" altLang="ko-KR" sz="1600" dirty="0">
                <a:latin typeface="나눔스퀘어 Bold" panose="020B0600000101010101" pitchFamily="50" charset="-127"/>
                <a:ea typeface="나눔스퀘어 Bold" panose="020B0600000101010101" pitchFamily="50" charset="-127"/>
              </a:rPr>
              <a:t>hidden state</a:t>
            </a:r>
            <a:r>
              <a:rPr lang="ko-KR" altLang="en-US" sz="1600" dirty="0">
                <a:latin typeface="나눔스퀘어 Bold" panose="020B0600000101010101" pitchFamily="50" charset="-127"/>
                <a:ea typeface="나눔스퀘어 Bold" panose="020B0600000101010101" pitchFamily="50" charset="-127"/>
              </a:rPr>
              <a:t>을 각각의 입력 단어에 대해 출력하는 것이 핵심</a:t>
            </a:r>
            <a:r>
              <a:rPr lang="en-US" altLang="ko-KR" sz="1600" dirty="0">
                <a:latin typeface="나눔스퀘어 Bold" panose="020B0600000101010101" pitchFamily="50" charset="-127"/>
                <a:ea typeface="나눔스퀘어 Bold" panose="020B0600000101010101" pitchFamily="50" charset="-127"/>
              </a:rPr>
              <a:t>!</a:t>
            </a:r>
          </a:p>
          <a:p>
            <a:pPr algn="ctr">
              <a:lnSpc>
                <a:spcPct val="130000"/>
              </a:lnSpc>
            </a:pPr>
            <a:r>
              <a:rPr lang="ko-KR" altLang="en-US" sz="1600" dirty="0">
                <a:latin typeface="나눔스퀘어 Bold" panose="020B0600000101010101" pitchFamily="50" charset="-127"/>
                <a:ea typeface="나눔스퀘어 Bold" panose="020B0600000101010101" pitchFamily="50" charset="-127"/>
              </a:rPr>
              <a:t>이 그림에는 </a:t>
            </a:r>
            <a:r>
              <a:rPr lang="ko-KR" altLang="en-US" sz="1600" dirty="0" err="1">
                <a:latin typeface="나눔스퀘어 Bold" panose="020B0600000101010101" pitchFamily="50" charset="-127"/>
                <a:ea typeface="나눔스퀘어 Bold" panose="020B0600000101010101" pitchFamily="50" charset="-127"/>
              </a:rPr>
              <a:t>안나왔지만</a:t>
            </a:r>
            <a:r>
              <a:rPr lang="en-US" altLang="ko-KR" sz="1600" dirty="0">
                <a:latin typeface="나눔스퀘어 Bold" panose="020B0600000101010101" pitchFamily="50" charset="-127"/>
                <a:ea typeface="나눔스퀘어 Bold" panose="020B0600000101010101" pitchFamily="50" charset="-127"/>
              </a:rPr>
              <a:t>, </a:t>
            </a:r>
            <a:r>
              <a:rPr lang="ko-KR" altLang="en-US" sz="1600" dirty="0" err="1">
                <a:latin typeface="나눔스퀘어 Bold" panose="020B0600000101010101" pitchFamily="50" charset="-127"/>
                <a:ea typeface="나눔스퀘어 Bold" panose="020B0600000101010101" pitchFamily="50" charset="-127"/>
              </a:rPr>
              <a:t>디코더에서도</a:t>
            </a:r>
            <a:r>
              <a:rPr lang="ko-KR" altLang="en-US" sz="1600" dirty="0">
                <a:latin typeface="나눔스퀘어 Bold" panose="020B0600000101010101" pitchFamily="50" charset="-127"/>
                <a:ea typeface="나눔스퀘어 Bold" panose="020B0600000101010101" pitchFamily="50" charset="-127"/>
              </a:rPr>
              <a:t> 각 단어를 출력할 때마다 </a:t>
            </a:r>
            <a:r>
              <a:rPr lang="en-US" altLang="ko-KR" sz="1600" dirty="0">
                <a:latin typeface="나눔스퀘어 Bold" panose="020B0600000101010101" pitchFamily="50" charset="-127"/>
                <a:ea typeface="나눔스퀘어 Bold" panose="020B0600000101010101" pitchFamily="50" charset="-127"/>
              </a:rPr>
              <a:t>hidden state vector</a:t>
            </a:r>
            <a:r>
              <a:rPr lang="ko-KR" altLang="en-US" sz="1600" dirty="0">
                <a:latin typeface="나눔스퀘어 Bold" panose="020B0600000101010101" pitchFamily="50" charset="-127"/>
                <a:ea typeface="나눔스퀘어 Bold" panose="020B0600000101010101" pitchFamily="50" charset="-127"/>
              </a:rPr>
              <a:t>를 같이 출력합니다</a:t>
            </a:r>
            <a:r>
              <a:rPr lang="en-US" altLang="ko-KR" sz="1600" dirty="0">
                <a:latin typeface="나눔스퀘어 Bold" panose="020B0600000101010101" pitchFamily="50" charset="-127"/>
                <a:ea typeface="나눔스퀘어 Bold" panose="020B0600000101010101" pitchFamily="50" charset="-127"/>
              </a:rPr>
              <a:t>.</a:t>
            </a:r>
            <a:endParaRPr lang="ko-KR" altLang="en-US" sz="1600" dirty="0">
              <a:latin typeface="나눔스퀘어 Bold" panose="020B0600000101010101" pitchFamily="50" charset="-127"/>
              <a:ea typeface="나눔스퀘어 Bold" panose="020B0600000101010101" pitchFamily="50" charset="-127"/>
            </a:endParaRPr>
          </a:p>
          <a:p>
            <a:pPr algn="ctr">
              <a:lnSpc>
                <a:spcPct val="130000"/>
              </a:lnSpc>
            </a:pPr>
            <a:endParaRPr lang="en-US" altLang="ko-KR" sz="1600" dirty="0">
              <a:latin typeface="나눔스퀘어 Bold" panose="020B0600000101010101" pitchFamily="50" charset="-127"/>
              <a:ea typeface="나눔스퀘어 Bold" panose="020B0600000101010101" pitchFamily="50" charset="-127"/>
            </a:endParaRPr>
          </a:p>
        </p:txBody>
      </p:sp>
      <p:sp>
        <p:nvSpPr>
          <p:cNvPr id="2" name="슬라이드 번호 개체 틀 1">
            <a:extLst>
              <a:ext uri="{FF2B5EF4-FFF2-40B4-BE49-F238E27FC236}">
                <a16:creationId xmlns:a16="http://schemas.microsoft.com/office/drawing/2014/main" id="{069538AC-80F1-4CD2-A0C2-A5492F7EEC8A}"/>
              </a:ext>
            </a:extLst>
          </p:cNvPr>
          <p:cNvSpPr>
            <a:spLocks noGrp="1"/>
          </p:cNvSpPr>
          <p:nvPr>
            <p:ph type="sldNum" sz="quarter" idx="12"/>
          </p:nvPr>
        </p:nvSpPr>
        <p:spPr/>
        <p:txBody>
          <a:bodyPr/>
          <a:lstStyle/>
          <a:p>
            <a:fld id="{8250BAE3-1FED-4EBA-80AA-AF0302E483EE}" type="slidenum">
              <a:rPr lang="ko-KR" altLang="en-US" smtClean="0"/>
              <a:t>9</a:t>
            </a:fld>
            <a:endParaRPr lang="ko-KR" altLang="en-US"/>
          </a:p>
        </p:txBody>
      </p:sp>
    </p:spTree>
    <p:extLst>
      <p:ext uri="{BB962C8B-B14F-4D97-AF65-F5344CB8AC3E}">
        <p14:creationId xmlns:p14="http://schemas.microsoft.com/office/powerpoint/2010/main" val="106901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82219-1C88-4FAD-96E3-F2CC60243DAF}"/>
              </a:ext>
            </a:extLst>
          </p:cNvPr>
          <p:cNvSpPr>
            <a:spLocks noGrp="1"/>
          </p:cNvSpPr>
          <p:nvPr>
            <p:ph type="ctrTitle"/>
          </p:nvPr>
        </p:nvSpPr>
        <p:spPr>
          <a:xfrm>
            <a:off x="1524000" y="1049932"/>
            <a:ext cx="9144000" cy="2387600"/>
          </a:xfrm>
        </p:spPr>
        <p:txBody>
          <a:bodyPr>
            <a:normAutofit/>
          </a:bodyPr>
          <a:lstStyle/>
          <a:p>
            <a:r>
              <a:rPr lang="en-US" altLang="ko-KR" sz="3200" dirty="0">
                <a:latin typeface="나눔스퀘어_ac Bold" panose="020B0600000101010101" pitchFamily="50" charset="-127"/>
                <a:ea typeface="나눔스퀘어_ac Bold" panose="020B0600000101010101" pitchFamily="50" charset="-127"/>
              </a:rPr>
              <a:t>Ⅵ. Reference</a:t>
            </a:r>
            <a:endParaRPr lang="ko-KR" altLang="en-US" sz="32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0A6F6CF5-0502-450A-8182-B9432F4456AA}"/>
              </a:ext>
            </a:extLst>
          </p:cNvPr>
          <p:cNvGrpSpPr/>
          <p:nvPr/>
        </p:nvGrpSpPr>
        <p:grpSpPr>
          <a:xfrm>
            <a:off x="4332000" y="3545781"/>
            <a:ext cx="3528000" cy="108000"/>
            <a:chOff x="2508308" y="3229762"/>
            <a:chExt cx="7197754" cy="108000"/>
          </a:xfrm>
        </p:grpSpPr>
        <p:sp>
          <p:nvSpPr>
            <p:cNvPr id="4" name="직사각형 3">
              <a:extLst>
                <a:ext uri="{FF2B5EF4-FFF2-40B4-BE49-F238E27FC236}">
                  <a16:creationId xmlns:a16="http://schemas.microsoft.com/office/drawing/2014/main" id="{1A754539-57A9-405A-AD3A-946B3DFF737F}"/>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0CB23116-E4D1-452E-898A-268F52C57BED}"/>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3" name="슬라이드 번호 개체 틀 2">
            <a:extLst>
              <a:ext uri="{FF2B5EF4-FFF2-40B4-BE49-F238E27FC236}">
                <a16:creationId xmlns:a16="http://schemas.microsoft.com/office/drawing/2014/main" id="{A8D10EBC-40D5-4F72-BDC5-D05A4FE869B4}"/>
              </a:ext>
            </a:extLst>
          </p:cNvPr>
          <p:cNvSpPr>
            <a:spLocks noGrp="1"/>
          </p:cNvSpPr>
          <p:nvPr>
            <p:ph type="sldNum" sz="quarter" idx="12"/>
          </p:nvPr>
        </p:nvSpPr>
        <p:spPr/>
        <p:txBody>
          <a:bodyPr/>
          <a:lstStyle/>
          <a:p>
            <a:fld id="{8250BAE3-1FED-4EBA-80AA-AF0302E483EE}" type="slidenum">
              <a:rPr lang="ko-KR" altLang="en-US" smtClean="0"/>
              <a:t>90</a:t>
            </a:fld>
            <a:endParaRPr lang="ko-KR" altLang="en-US"/>
          </a:p>
        </p:txBody>
      </p:sp>
    </p:spTree>
    <p:extLst>
      <p:ext uri="{BB962C8B-B14F-4D97-AF65-F5344CB8AC3E}">
        <p14:creationId xmlns:p14="http://schemas.microsoft.com/office/powerpoint/2010/main" val="758651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6A71ABB-4982-4BE1-AB04-FC30A7B96459}"/>
              </a:ext>
            </a:extLst>
          </p:cNvPr>
          <p:cNvSpPr>
            <a:spLocks noGrp="1"/>
          </p:cNvSpPr>
          <p:nvPr>
            <p:ph idx="1"/>
          </p:nvPr>
        </p:nvSpPr>
        <p:spPr>
          <a:xfrm>
            <a:off x="838200" y="3548543"/>
            <a:ext cx="10515600" cy="3431097"/>
          </a:xfrm>
        </p:spPr>
        <p:txBody>
          <a:bodyPr>
            <a:normAutofit/>
          </a:bodyPr>
          <a:lstStyle/>
          <a:p>
            <a:pPr>
              <a:lnSpc>
                <a:spcPct val="150000"/>
              </a:lnSpc>
            </a:pPr>
            <a:r>
              <a:rPr lang="ko-KR" altLang="en-US" sz="1400" dirty="0">
                <a:latin typeface="나눔스퀘어" panose="020B0600000101010101" pitchFamily="50" charset="-127"/>
                <a:ea typeface="나눔스퀘어" panose="020B0600000101010101" pitchFamily="50" charset="-127"/>
              </a:rPr>
              <a:t>학습 데이터의 길이가 길어질 수록 먼 과거의 정보를 현재에 전달하기 어렵다</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충분히 활용하기 어려움</a:t>
            </a:r>
            <a:r>
              <a:rPr lang="en-US" altLang="ko-KR" sz="1400" dirty="0">
                <a:latin typeface="나눔스퀘어" panose="020B0600000101010101" pitchFamily="50" charset="-127"/>
                <a:ea typeface="나눔스퀘어" panose="020B0600000101010101" pitchFamily="50" charset="-127"/>
              </a:rPr>
              <a:t>)</a:t>
            </a:r>
          </a:p>
          <a:p>
            <a:pPr>
              <a:lnSpc>
                <a:spcPct val="150000"/>
              </a:lnSpc>
            </a:pPr>
            <a:r>
              <a:rPr lang="en-US" altLang="ko-KR" sz="1400" dirty="0">
                <a:latin typeface="나눔스퀘어" panose="020B0600000101010101" pitchFamily="50" charset="-127"/>
                <a:ea typeface="나눔스퀘어" panose="020B0600000101010101" pitchFamily="50" charset="-127"/>
              </a:rPr>
              <a:t>Vanishing Gradient </a:t>
            </a:r>
            <a:r>
              <a:rPr lang="ko-KR" altLang="en-US" sz="1400" dirty="0">
                <a:latin typeface="나눔스퀘어" panose="020B0600000101010101" pitchFamily="50" charset="-127"/>
                <a:ea typeface="나눔스퀘어" panose="020B0600000101010101" pitchFamily="50" charset="-127"/>
              </a:rPr>
              <a:t>문제 </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역전파시 과거로 올라갈 수록 </a:t>
            </a:r>
            <a:r>
              <a:rPr lang="en-US" altLang="ko-KR" sz="1400" dirty="0">
                <a:latin typeface="나눔스퀘어" panose="020B0600000101010101" pitchFamily="50" charset="-127"/>
                <a:ea typeface="나눔스퀘어" panose="020B0600000101010101" pitchFamily="50" charset="-127"/>
              </a:rPr>
              <a:t>gradient </a:t>
            </a:r>
            <a:r>
              <a:rPr lang="ko-KR" altLang="en-US" sz="1400" dirty="0">
                <a:latin typeface="나눔스퀘어" panose="020B0600000101010101" pitchFamily="50" charset="-127"/>
                <a:ea typeface="나눔스퀘어" panose="020B0600000101010101" pitchFamily="50" charset="-127"/>
              </a:rPr>
              <a:t>값이 소실</a:t>
            </a:r>
            <a:r>
              <a:rPr lang="en-US" altLang="ko-KR" sz="1400" dirty="0">
                <a:latin typeface="나눔스퀘어" panose="020B0600000101010101" pitchFamily="50" charset="-127"/>
                <a:ea typeface="나눔스퀘어" panose="020B0600000101010101" pitchFamily="50" charset="-127"/>
              </a:rPr>
              <a:t>(0</a:t>
            </a:r>
            <a:r>
              <a:rPr lang="ko-KR" altLang="en-US" sz="1400" dirty="0">
                <a:latin typeface="나눔스퀘어" panose="020B0600000101010101" pitchFamily="50" charset="-127"/>
                <a:ea typeface="나눔스퀘어" panose="020B0600000101010101" pitchFamily="50" charset="-127"/>
              </a:rPr>
              <a:t>에 수렴</a:t>
            </a:r>
            <a:r>
              <a:rPr lang="en-US" altLang="ko-KR" sz="1400" dirty="0">
                <a:latin typeface="나눔스퀘어" panose="020B0600000101010101" pitchFamily="50" charset="-127"/>
                <a:ea typeface="나눔스퀘어" panose="020B0600000101010101" pitchFamily="50" charset="-127"/>
              </a:rPr>
              <a:t>)</a:t>
            </a:r>
            <a:r>
              <a:rPr lang="ko-KR" altLang="en-US" sz="1400" dirty="0">
                <a:latin typeface="나눔스퀘어" panose="020B0600000101010101" pitchFamily="50" charset="-127"/>
                <a:ea typeface="나눔스퀘어" panose="020B0600000101010101" pitchFamily="50" charset="-127"/>
              </a:rPr>
              <a:t>되는 문제</a:t>
            </a:r>
            <a:endParaRPr lang="en-US" altLang="ko-KR" sz="1400" dirty="0">
              <a:latin typeface="나눔스퀘어" panose="020B0600000101010101" pitchFamily="50" charset="-127"/>
              <a:ea typeface="나눔스퀘어" panose="020B0600000101010101" pitchFamily="50" charset="-127"/>
            </a:endParaRPr>
          </a:p>
          <a:p>
            <a:pPr lvl="1">
              <a:lnSpc>
                <a:spcPct val="150000"/>
              </a:lnSpc>
            </a:pPr>
            <a:r>
              <a:rPr lang="ko-KR" altLang="en-US" sz="1000" dirty="0" err="1">
                <a:latin typeface="나눔스퀘어" panose="020B0600000101010101" pitchFamily="50" charset="-127"/>
                <a:ea typeface="나눔스퀘어" panose="020B0600000101010101" pitchFamily="50" charset="-127"/>
              </a:rPr>
              <a:t>시그모이드</a:t>
            </a:r>
            <a:r>
              <a:rPr lang="ko-KR" altLang="en-US" sz="1000" dirty="0">
                <a:latin typeface="나눔스퀘어" panose="020B0600000101010101" pitchFamily="50" charset="-127"/>
                <a:ea typeface="나눔스퀘어" panose="020B0600000101010101" pitchFamily="50" charset="-127"/>
              </a:rPr>
              <a:t> 함수는 </a:t>
            </a:r>
            <a:r>
              <a:rPr lang="en-US" altLang="ko-KR" sz="1000" dirty="0">
                <a:latin typeface="나눔스퀘어" panose="020B0600000101010101" pitchFamily="50" charset="-127"/>
                <a:ea typeface="나눔스퀘어" panose="020B0600000101010101" pitchFamily="50" charset="-127"/>
              </a:rPr>
              <a:t>0~1</a:t>
            </a:r>
            <a:r>
              <a:rPr lang="ko-KR" altLang="en-US" sz="1000" dirty="0">
                <a:latin typeface="나눔스퀘어" panose="020B0600000101010101" pitchFamily="50" charset="-127"/>
                <a:ea typeface="나눔스퀘어" panose="020B0600000101010101" pitchFamily="50" charset="-127"/>
              </a:rPr>
              <a:t>의 값을 갖는데</a:t>
            </a:r>
            <a:r>
              <a:rPr lang="en-US" altLang="ko-KR" sz="1000" dirty="0">
                <a:latin typeface="나눔스퀘어" panose="020B0600000101010101" pitchFamily="50" charset="-127"/>
                <a:ea typeface="나눔스퀘어" panose="020B0600000101010101" pitchFamily="50" charset="-127"/>
              </a:rPr>
              <a:t>, </a:t>
            </a:r>
            <a:r>
              <a:rPr lang="ko-KR" altLang="en-US" sz="1000" dirty="0" err="1">
                <a:latin typeface="나눔스퀘어" panose="020B0600000101010101" pitchFamily="50" charset="-127"/>
                <a:ea typeface="나눔스퀘어" panose="020B0600000101010101" pitchFamily="50" charset="-127"/>
              </a:rPr>
              <a:t>미분값의</a:t>
            </a:r>
            <a:r>
              <a:rPr lang="ko-KR" altLang="en-US" sz="1000" dirty="0">
                <a:latin typeface="나눔스퀘어" panose="020B0600000101010101" pitchFamily="50" charset="-127"/>
                <a:ea typeface="나눔스퀘어" panose="020B0600000101010101" pitchFamily="50" charset="-127"/>
              </a:rPr>
              <a:t> 범위는 </a:t>
            </a:r>
            <a:r>
              <a:rPr lang="en-US" altLang="ko-KR" sz="1000" dirty="0">
                <a:latin typeface="나눔스퀘어" panose="020B0600000101010101" pitchFamily="50" charset="-127"/>
                <a:ea typeface="나눔스퀘어" panose="020B0600000101010101" pitchFamily="50" charset="-127"/>
              </a:rPr>
              <a:t>0~0.25</a:t>
            </a:r>
            <a:r>
              <a:rPr lang="ko-KR" altLang="en-US" sz="1000" dirty="0">
                <a:latin typeface="나눔스퀘어" panose="020B0600000101010101" pitchFamily="50" charset="-127"/>
                <a:ea typeface="나눔스퀘어" panose="020B0600000101010101" pitchFamily="50" charset="-127"/>
              </a:rPr>
              <a:t>임</a:t>
            </a:r>
            <a:endParaRPr lang="en-US" altLang="ko-KR" sz="1000" dirty="0">
              <a:latin typeface="나눔스퀘어" panose="020B0600000101010101" pitchFamily="50" charset="-127"/>
              <a:ea typeface="나눔스퀘어" panose="020B0600000101010101" pitchFamily="50" charset="-127"/>
            </a:endParaRPr>
          </a:p>
          <a:p>
            <a:pPr lvl="1">
              <a:lnSpc>
                <a:spcPct val="150000"/>
              </a:lnSpc>
            </a:pPr>
            <a:r>
              <a:rPr lang="en-US" altLang="ko-KR" sz="1000" dirty="0">
                <a:latin typeface="나눔스퀘어" panose="020B0600000101010101" pitchFamily="50" charset="-127"/>
                <a:ea typeface="나눔스퀘어" panose="020B0600000101010101" pitchFamily="50" charset="-127"/>
              </a:rPr>
              <a:t>0</a:t>
            </a:r>
            <a:r>
              <a:rPr lang="ko-KR" altLang="en-US" sz="1000" dirty="0">
                <a:latin typeface="나눔스퀘어" panose="020B0600000101010101" pitchFamily="50" charset="-127"/>
                <a:ea typeface="나눔스퀘어" panose="020B0600000101010101" pitchFamily="50" charset="-127"/>
              </a:rPr>
              <a:t>보다 작은 값을 계속 곱할 수록 </a:t>
            </a:r>
            <a:r>
              <a:rPr lang="en-US" altLang="ko-KR" sz="1000" dirty="0">
                <a:latin typeface="나눔스퀘어" panose="020B0600000101010101" pitchFamily="50" charset="-127"/>
                <a:ea typeface="나눔스퀘어" panose="020B0600000101010101" pitchFamily="50" charset="-127"/>
              </a:rPr>
              <a:t>0</a:t>
            </a:r>
            <a:r>
              <a:rPr lang="ko-KR" altLang="en-US" sz="1000" dirty="0">
                <a:latin typeface="나눔스퀘어" panose="020B0600000101010101" pitchFamily="50" charset="-127"/>
                <a:ea typeface="나눔스퀘어" panose="020B0600000101010101" pitchFamily="50" charset="-127"/>
              </a:rPr>
              <a:t>에 수렴함</a:t>
            </a:r>
            <a:endParaRPr lang="en-US" altLang="ko-KR" sz="1000" dirty="0">
              <a:latin typeface="나눔스퀘어" panose="020B0600000101010101" pitchFamily="50" charset="-127"/>
              <a:ea typeface="나눔스퀘어" panose="020B0600000101010101" pitchFamily="50" charset="-127"/>
            </a:endParaRPr>
          </a:p>
          <a:p>
            <a:pPr>
              <a:lnSpc>
                <a:spcPct val="150000"/>
              </a:lnSpc>
            </a:pPr>
            <a:r>
              <a:rPr lang="ko-KR" altLang="en-US" sz="1400" dirty="0">
                <a:latin typeface="나눔스퀘어" panose="020B0600000101010101" pitchFamily="50" charset="-127"/>
                <a:ea typeface="나눔스퀘어" panose="020B0600000101010101" pitchFamily="50" charset="-127"/>
              </a:rPr>
              <a:t>일반적인 신경망에서의 기울기 소실 문제는 </a:t>
            </a:r>
            <a:r>
              <a:rPr lang="en-US" altLang="ko-KR" sz="1400" dirty="0">
                <a:latin typeface="나눔스퀘어" panose="020B0600000101010101" pitchFamily="50" charset="-127"/>
                <a:ea typeface="나눔스퀘어" panose="020B0600000101010101" pitchFamily="50" charset="-127"/>
              </a:rPr>
              <a:t>tanh</a:t>
            </a:r>
            <a:r>
              <a:rPr lang="ko-KR" altLang="en-US" sz="1400" dirty="0">
                <a:latin typeface="나눔스퀘어" panose="020B0600000101010101" pitchFamily="50" charset="-127"/>
                <a:ea typeface="나눔스퀘어" panose="020B0600000101010101" pitchFamily="50" charset="-127"/>
              </a:rPr>
              <a:t>나 </a:t>
            </a:r>
            <a:r>
              <a:rPr lang="en-US" altLang="ko-KR" sz="1400" dirty="0" err="1">
                <a:latin typeface="나눔스퀘어" panose="020B0600000101010101" pitchFamily="50" charset="-127"/>
                <a:ea typeface="나눔스퀘어" panose="020B0600000101010101" pitchFamily="50" charset="-127"/>
              </a:rPr>
              <a:t>Relu</a:t>
            </a:r>
            <a:r>
              <a:rPr lang="ko-KR" altLang="en-US" sz="1400" dirty="0">
                <a:latin typeface="나눔스퀘어" panose="020B0600000101010101" pitchFamily="50" charset="-127"/>
                <a:ea typeface="나눔스퀘어" panose="020B0600000101010101" pitchFamily="50" charset="-127"/>
              </a:rPr>
              <a:t>를 사용하여 해결 가능</a:t>
            </a:r>
            <a:endParaRPr lang="en-US" altLang="ko-KR" sz="1400" dirty="0">
              <a:latin typeface="나눔스퀘어" panose="020B0600000101010101" pitchFamily="50" charset="-127"/>
              <a:ea typeface="나눔스퀘어" panose="020B0600000101010101" pitchFamily="50" charset="-127"/>
            </a:endParaRPr>
          </a:p>
          <a:p>
            <a:pPr lvl="1">
              <a:lnSpc>
                <a:spcPct val="150000"/>
              </a:lnSpc>
            </a:pPr>
            <a:r>
              <a:rPr lang="en-US" altLang="ko-KR" sz="1000" dirty="0">
                <a:latin typeface="나눔스퀘어" panose="020B0600000101010101" pitchFamily="50" charset="-127"/>
                <a:ea typeface="나눔스퀘어" panose="020B0600000101010101" pitchFamily="50" charset="-127"/>
              </a:rPr>
              <a:t>Tanh </a:t>
            </a:r>
            <a:r>
              <a:rPr lang="ko-KR" altLang="en-US" sz="1000" dirty="0">
                <a:latin typeface="나눔스퀘어" panose="020B0600000101010101" pitchFamily="50" charset="-127"/>
                <a:ea typeface="나눔스퀘어" panose="020B0600000101010101" pitchFamily="50" charset="-127"/>
              </a:rPr>
              <a:t>범위는 </a:t>
            </a:r>
            <a:r>
              <a:rPr lang="en-US" altLang="ko-KR" sz="1000" dirty="0">
                <a:latin typeface="나눔스퀘어" panose="020B0600000101010101" pitchFamily="50" charset="-127"/>
                <a:ea typeface="나눔스퀘어" panose="020B0600000101010101" pitchFamily="50" charset="-127"/>
              </a:rPr>
              <a:t>-1~1</a:t>
            </a:r>
            <a:r>
              <a:rPr lang="ko-KR" altLang="en-US" sz="1000" dirty="0">
                <a:latin typeface="나눔스퀘어" panose="020B0600000101010101" pitchFamily="50" charset="-127"/>
                <a:ea typeface="나눔스퀘어" panose="020B0600000101010101" pitchFamily="50" charset="-127"/>
              </a:rPr>
              <a:t>의 값을 가지고 </a:t>
            </a:r>
            <a:r>
              <a:rPr lang="ko-KR" altLang="en-US" sz="1000" dirty="0" err="1">
                <a:latin typeface="나눔스퀘어" panose="020B0600000101010101" pitchFamily="50" charset="-127"/>
                <a:ea typeface="나눔스퀘어" panose="020B0600000101010101" pitchFamily="50" charset="-127"/>
              </a:rPr>
              <a:t>미분값</a:t>
            </a:r>
            <a:r>
              <a:rPr lang="ko-KR" altLang="en-US" sz="1000" dirty="0">
                <a:latin typeface="나눔스퀘어" panose="020B0600000101010101" pitchFamily="50" charset="-127"/>
                <a:ea typeface="나눔스퀘어" panose="020B0600000101010101" pitchFamily="50" charset="-127"/>
              </a:rPr>
              <a:t> 범위는 </a:t>
            </a:r>
            <a:r>
              <a:rPr lang="en-US" altLang="ko-KR" sz="1000" dirty="0">
                <a:latin typeface="나눔스퀘어" panose="020B0600000101010101" pitchFamily="50" charset="-127"/>
                <a:ea typeface="나눔스퀘어" panose="020B0600000101010101" pitchFamily="50" charset="-127"/>
              </a:rPr>
              <a:t>0~1</a:t>
            </a:r>
            <a:r>
              <a:rPr lang="ko-KR" altLang="en-US" sz="1000" dirty="0">
                <a:latin typeface="나눔스퀘어" panose="020B0600000101010101" pitchFamily="50" charset="-127"/>
                <a:ea typeface="나눔스퀘어" panose="020B0600000101010101" pitchFamily="50" charset="-127"/>
              </a:rPr>
              <a:t>임</a:t>
            </a:r>
            <a:endParaRPr lang="en-US" altLang="ko-KR" sz="1000" dirty="0">
              <a:latin typeface="나눔스퀘어" panose="020B0600000101010101" pitchFamily="50" charset="-127"/>
              <a:ea typeface="나눔스퀘어" panose="020B0600000101010101" pitchFamily="50" charset="-127"/>
            </a:endParaRPr>
          </a:p>
          <a:p>
            <a:pPr lvl="1">
              <a:lnSpc>
                <a:spcPct val="150000"/>
              </a:lnSpc>
            </a:pPr>
            <a:r>
              <a:rPr lang="en-US" altLang="ko-KR" sz="1000" dirty="0" err="1">
                <a:latin typeface="나눔스퀘어" panose="020B0600000101010101" pitchFamily="50" charset="-127"/>
                <a:ea typeface="나눔스퀘어" panose="020B0600000101010101" pitchFamily="50" charset="-127"/>
              </a:rPr>
              <a:t>ReLU</a:t>
            </a:r>
            <a:r>
              <a:rPr lang="en-US" altLang="ko-KR" sz="1000" dirty="0">
                <a:latin typeface="나눔스퀘어" panose="020B0600000101010101" pitchFamily="50" charset="-127"/>
                <a:ea typeface="나눔스퀘어" panose="020B0600000101010101" pitchFamily="50" charset="-127"/>
              </a:rPr>
              <a:t> </a:t>
            </a:r>
            <a:r>
              <a:rPr lang="ko-KR" altLang="en-US" sz="1000" dirty="0">
                <a:latin typeface="나눔스퀘어" panose="020B0600000101010101" pitchFamily="50" charset="-127"/>
                <a:ea typeface="나눔스퀘어" panose="020B0600000101010101" pitchFamily="50" charset="-127"/>
              </a:rPr>
              <a:t>범위는 </a:t>
            </a:r>
            <a:r>
              <a:rPr lang="en-US" altLang="ko-KR" sz="1000" dirty="0">
                <a:latin typeface="나눔스퀘어" panose="020B0600000101010101" pitchFamily="50" charset="-127"/>
                <a:ea typeface="나눔스퀘어" panose="020B0600000101010101" pitchFamily="50" charset="-127"/>
              </a:rPr>
              <a:t>0~x</a:t>
            </a:r>
            <a:r>
              <a:rPr lang="ko-KR" altLang="en-US" sz="1000" dirty="0">
                <a:latin typeface="나눔스퀘어" panose="020B0600000101010101" pitchFamily="50" charset="-127"/>
                <a:ea typeface="나눔스퀘어" panose="020B0600000101010101" pitchFamily="50" charset="-127"/>
              </a:rPr>
              <a:t>의 값을 가지고 </a:t>
            </a:r>
            <a:r>
              <a:rPr lang="ko-KR" altLang="en-US" sz="1000" dirty="0" err="1">
                <a:latin typeface="나눔스퀘어" panose="020B0600000101010101" pitchFamily="50" charset="-127"/>
                <a:ea typeface="나눔스퀘어" panose="020B0600000101010101" pitchFamily="50" charset="-127"/>
              </a:rPr>
              <a:t>미분값</a:t>
            </a:r>
            <a:r>
              <a:rPr lang="ko-KR" altLang="en-US" sz="1000" dirty="0">
                <a:latin typeface="나눔스퀘어" panose="020B0600000101010101" pitchFamily="50" charset="-127"/>
                <a:ea typeface="나눔스퀘어" panose="020B0600000101010101" pitchFamily="50" charset="-127"/>
              </a:rPr>
              <a:t> 범위는 </a:t>
            </a:r>
            <a:r>
              <a:rPr lang="en-US" altLang="ko-KR" sz="1000" dirty="0">
                <a:latin typeface="나눔스퀘어" panose="020B0600000101010101" pitchFamily="50" charset="-127"/>
                <a:ea typeface="나눔스퀘어" panose="020B0600000101010101" pitchFamily="50" charset="-127"/>
              </a:rPr>
              <a:t>0 </a:t>
            </a:r>
            <a:r>
              <a:rPr lang="ko-KR" altLang="en-US" sz="1000" dirty="0">
                <a:latin typeface="나눔스퀘어" panose="020B0600000101010101" pitchFamily="50" charset="-127"/>
                <a:ea typeface="나눔스퀘어" panose="020B0600000101010101" pitchFamily="50" charset="-127"/>
              </a:rPr>
              <a:t>또는 </a:t>
            </a:r>
            <a:r>
              <a:rPr lang="en-US" altLang="ko-KR" sz="1000" dirty="0">
                <a:latin typeface="나눔스퀘어" panose="020B0600000101010101" pitchFamily="50" charset="-127"/>
                <a:ea typeface="나눔스퀘어" panose="020B0600000101010101" pitchFamily="50" charset="-127"/>
              </a:rPr>
              <a:t>1</a:t>
            </a:r>
            <a:r>
              <a:rPr lang="ko-KR" altLang="en-US" sz="1000" dirty="0">
                <a:latin typeface="나눔스퀘어" panose="020B0600000101010101" pitchFamily="50" charset="-127"/>
                <a:ea typeface="나눔스퀘어" panose="020B0600000101010101" pitchFamily="50" charset="-127"/>
              </a:rPr>
              <a:t>임</a:t>
            </a:r>
            <a:endParaRPr lang="en-US" altLang="ko-KR" sz="1000" dirty="0">
              <a:latin typeface="나눔스퀘어" panose="020B0600000101010101" pitchFamily="50" charset="-127"/>
              <a:ea typeface="나눔스퀘어" panose="020B0600000101010101" pitchFamily="50" charset="-127"/>
            </a:endParaRPr>
          </a:p>
          <a:p>
            <a:pPr>
              <a:lnSpc>
                <a:spcPct val="150000"/>
              </a:lnSpc>
            </a:pPr>
            <a:r>
              <a:rPr lang="en-US" altLang="ko-KR" sz="1400" dirty="0">
                <a:latin typeface="나눔스퀘어" panose="020B0600000101010101" pitchFamily="50" charset="-127"/>
                <a:ea typeface="나눔스퀘어" panose="020B0600000101010101" pitchFamily="50" charset="-127"/>
              </a:rPr>
              <a:t>RNN</a:t>
            </a:r>
            <a:r>
              <a:rPr lang="ko-KR" altLang="en-US" sz="1400" dirty="0">
                <a:latin typeface="나눔스퀘어" panose="020B0600000101010101" pitchFamily="50" charset="-127"/>
                <a:ea typeface="나눔스퀘어" panose="020B0600000101010101" pitchFamily="50" charset="-127"/>
              </a:rPr>
              <a:t>에서의 기울기 소실문제는 </a:t>
            </a:r>
            <a:r>
              <a:rPr lang="en-US" altLang="ko-KR" sz="1400" dirty="0">
                <a:latin typeface="나눔스퀘어" panose="020B0600000101010101" pitchFamily="50" charset="-127"/>
                <a:ea typeface="나눔스퀘어" panose="020B0600000101010101" pitchFamily="50" charset="-127"/>
              </a:rPr>
              <a:t>LSTM </a:t>
            </a:r>
            <a:r>
              <a:rPr lang="ko-KR" altLang="en-US" sz="1400" dirty="0">
                <a:latin typeface="나눔스퀘어" panose="020B0600000101010101" pitchFamily="50" charset="-127"/>
                <a:ea typeface="나눔스퀘어" panose="020B0600000101010101" pitchFamily="50" charset="-127"/>
              </a:rPr>
              <a:t>혹은 </a:t>
            </a:r>
            <a:r>
              <a:rPr lang="en-US" altLang="ko-KR" sz="1400" dirty="0">
                <a:latin typeface="나눔스퀘어" panose="020B0600000101010101" pitchFamily="50" charset="-127"/>
                <a:ea typeface="나눔스퀘어" panose="020B0600000101010101" pitchFamily="50" charset="-127"/>
              </a:rPr>
              <a:t>GRU </a:t>
            </a:r>
            <a:r>
              <a:rPr lang="ko-KR" altLang="en-US" sz="1400" dirty="0">
                <a:latin typeface="나눔스퀘어" panose="020B0600000101010101" pitchFamily="50" charset="-127"/>
                <a:ea typeface="나눔스퀘어" panose="020B0600000101010101" pitchFamily="50" charset="-127"/>
              </a:rPr>
              <a:t>모델을 사용함으로써 해결 가능</a:t>
            </a:r>
            <a:endParaRPr lang="en-US" altLang="ko-KR" sz="1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C3646C4A-BEA3-41EF-8F3D-598017E1A299}"/>
              </a:ext>
            </a:extLst>
          </p:cNvPr>
          <p:cNvPicPr>
            <a:picLocks noChangeAspect="1"/>
          </p:cNvPicPr>
          <p:nvPr/>
        </p:nvPicPr>
        <p:blipFill>
          <a:blip r:embed="rId2"/>
          <a:stretch>
            <a:fillRect/>
          </a:stretch>
        </p:blipFill>
        <p:spPr>
          <a:xfrm>
            <a:off x="2354821" y="794857"/>
            <a:ext cx="7124700" cy="2514600"/>
          </a:xfrm>
          <a:prstGeom prst="rect">
            <a:avLst/>
          </a:prstGeom>
        </p:spPr>
      </p:pic>
      <p:sp>
        <p:nvSpPr>
          <p:cNvPr id="8" name="제목 1">
            <a:extLst>
              <a:ext uri="{FF2B5EF4-FFF2-40B4-BE49-F238E27FC236}">
                <a16:creationId xmlns:a16="http://schemas.microsoft.com/office/drawing/2014/main" id="{478BF8FB-4CE9-44A1-8540-397D34B8F104}"/>
              </a:ext>
            </a:extLst>
          </p:cNvPr>
          <p:cNvSpPr txBox="1">
            <a:spLocks/>
          </p:cNvSpPr>
          <p:nvPr/>
        </p:nvSpPr>
        <p:spPr>
          <a:xfrm>
            <a:off x="497012" y="149004"/>
            <a:ext cx="10515600" cy="59256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b="1" dirty="0">
                <a:latin typeface="나눔스퀘어 Bold" panose="020B0600000101010101" pitchFamily="50" charset="-127"/>
                <a:ea typeface="나눔스퀘어 Bold" panose="020B0600000101010101" pitchFamily="50" charset="-127"/>
              </a:rPr>
              <a:t>Vanishing Gradient </a:t>
            </a:r>
            <a:r>
              <a:rPr lang="ko-KR" altLang="en-US" sz="2400" b="1" dirty="0" err="1">
                <a:latin typeface="나눔스퀘어 Bold" panose="020B0600000101010101" pitchFamily="50" charset="-127"/>
                <a:ea typeface="나눔스퀘어 Bold" panose="020B0600000101010101" pitchFamily="50" charset="-127"/>
              </a:rPr>
              <a:t>문제란</a:t>
            </a:r>
            <a:r>
              <a:rPr lang="en-US" altLang="ko-KR" sz="2400" b="1" dirty="0">
                <a:latin typeface="나눔스퀘어 Bold" panose="020B0600000101010101" pitchFamily="50" charset="-127"/>
                <a:ea typeface="나눔스퀘어 Bold" panose="020B0600000101010101" pitchFamily="50" charset="-127"/>
              </a:rPr>
              <a:t>? (RNN</a:t>
            </a:r>
            <a:r>
              <a:rPr lang="ko-KR" altLang="en-US" sz="2400" b="1" dirty="0">
                <a:latin typeface="나눔스퀘어 Bold" panose="020B0600000101010101" pitchFamily="50" charset="-127"/>
                <a:ea typeface="나눔스퀘어 Bold" panose="020B0600000101010101" pitchFamily="50" charset="-127"/>
              </a:rPr>
              <a:t>의 문제점</a:t>
            </a:r>
            <a:r>
              <a:rPr lang="en-US" altLang="ko-KR" sz="2400" b="1" dirty="0">
                <a:latin typeface="나눔스퀘어 Bold" panose="020B0600000101010101" pitchFamily="50" charset="-127"/>
                <a:ea typeface="나눔스퀘어 Bold" panose="020B0600000101010101" pitchFamily="50" charset="-127"/>
              </a:rPr>
              <a:t>)</a:t>
            </a:r>
            <a:endParaRPr lang="ko-KR" altLang="en-US" sz="2400" b="1" dirty="0">
              <a:latin typeface="나눔스퀘어 Bold" panose="020B0600000101010101" pitchFamily="50" charset="-127"/>
              <a:ea typeface="나눔스퀘어 Bold" panose="020B0600000101010101" pitchFamily="50" charset="-127"/>
            </a:endParaRPr>
          </a:p>
        </p:txBody>
      </p:sp>
      <p:grpSp>
        <p:nvGrpSpPr>
          <p:cNvPr id="5" name="그룹 4">
            <a:extLst>
              <a:ext uri="{FF2B5EF4-FFF2-40B4-BE49-F238E27FC236}">
                <a16:creationId xmlns:a16="http://schemas.microsoft.com/office/drawing/2014/main" id="{D9FF56F8-E6DE-4964-97B1-919DDA436714}"/>
              </a:ext>
            </a:extLst>
          </p:cNvPr>
          <p:cNvGrpSpPr/>
          <p:nvPr/>
        </p:nvGrpSpPr>
        <p:grpSpPr>
          <a:xfrm rot="5400000">
            <a:off x="79582" y="395374"/>
            <a:ext cx="502623" cy="100211"/>
            <a:chOff x="2508308" y="3229762"/>
            <a:chExt cx="7197754" cy="108000"/>
          </a:xfrm>
        </p:grpSpPr>
        <p:sp>
          <p:nvSpPr>
            <p:cNvPr id="6" name="직사각형 5">
              <a:extLst>
                <a:ext uri="{FF2B5EF4-FFF2-40B4-BE49-F238E27FC236}">
                  <a16:creationId xmlns:a16="http://schemas.microsoft.com/office/drawing/2014/main" id="{42B4C9CF-2C9E-416C-9D8B-5EDF7FBC0A34}"/>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599C506-396E-4CA2-9BA5-4527A3B85193}"/>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슬라이드 번호 개체 틀 1">
            <a:extLst>
              <a:ext uri="{FF2B5EF4-FFF2-40B4-BE49-F238E27FC236}">
                <a16:creationId xmlns:a16="http://schemas.microsoft.com/office/drawing/2014/main" id="{96D2E8DE-E9C8-418F-B9E4-9AB260F5733A}"/>
              </a:ext>
            </a:extLst>
          </p:cNvPr>
          <p:cNvSpPr>
            <a:spLocks noGrp="1"/>
          </p:cNvSpPr>
          <p:nvPr>
            <p:ph type="sldNum" sz="quarter" idx="12"/>
          </p:nvPr>
        </p:nvSpPr>
        <p:spPr/>
        <p:txBody>
          <a:bodyPr/>
          <a:lstStyle/>
          <a:p>
            <a:fld id="{8250BAE3-1FED-4EBA-80AA-AF0302E483EE}" type="slidenum">
              <a:rPr lang="ko-KR" altLang="en-US" smtClean="0"/>
              <a:t>91</a:t>
            </a:fld>
            <a:endParaRPr lang="ko-KR" altLang="en-US"/>
          </a:p>
        </p:txBody>
      </p:sp>
    </p:spTree>
    <p:extLst>
      <p:ext uri="{BB962C8B-B14F-4D97-AF65-F5344CB8AC3E}">
        <p14:creationId xmlns:p14="http://schemas.microsoft.com/office/powerpoint/2010/main" val="12476100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Attention Mechanisms</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DACB3901-8AF5-46F7-8B72-AB8B9E2B5932}"/>
              </a:ext>
            </a:extLst>
          </p:cNvPr>
          <p:cNvPicPr>
            <a:picLocks noChangeAspect="1"/>
          </p:cNvPicPr>
          <p:nvPr/>
        </p:nvPicPr>
        <p:blipFill>
          <a:blip r:embed="rId2"/>
          <a:stretch>
            <a:fillRect/>
          </a:stretch>
        </p:blipFill>
        <p:spPr>
          <a:xfrm>
            <a:off x="1756097" y="582130"/>
            <a:ext cx="8679803" cy="5814404"/>
          </a:xfrm>
          <a:prstGeom prst="rect">
            <a:avLst/>
          </a:prstGeom>
        </p:spPr>
      </p:pic>
      <p:sp>
        <p:nvSpPr>
          <p:cNvPr id="6" name="직사각형 5">
            <a:extLst>
              <a:ext uri="{FF2B5EF4-FFF2-40B4-BE49-F238E27FC236}">
                <a16:creationId xmlns:a16="http://schemas.microsoft.com/office/drawing/2014/main" id="{8F33609D-BC97-45C3-9398-16CC67994A82}"/>
              </a:ext>
            </a:extLst>
          </p:cNvPr>
          <p:cNvSpPr/>
          <p:nvPr/>
        </p:nvSpPr>
        <p:spPr>
          <a:xfrm>
            <a:off x="3047999" y="6481567"/>
            <a:ext cx="6096000" cy="261610"/>
          </a:xfrm>
          <a:prstGeom prst="rect">
            <a:avLst/>
          </a:prstGeom>
        </p:spPr>
        <p:txBody>
          <a:bodyPr>
            <a:spAutoFit/>
          </a:bodyPr>
          <a:lstStyle/>
          <a:p>
            <a:pPr algn="ctr"/>
            <a:r>
              <a:rPr lang="ko-KR" altLang="en-US" sz="1100" dirty="0">
                <a:solidFill>
                  <a:schemeClr val="bg1">
                    <a:lumMod val="50000"/>
                  </a:schemeClr>
                </a:solidFill>
              </a:rPr>
              <a:t>https://paperswithcode.com/methods/category/attention-mechanisms-1</a:t>
            </a:r>
          </a:p>
        </p:txBody>
      </p:sp>
      <p:sp>
        <p:nvSpPr>
          <p:cNvPr id="2" name="슬라이드 번호 개체 틀 1">
            <a:extLst>
              <a:ext uri="{FF2B5EF4-FFF2-40B4-BE49-F238E27FC236}">
                <a16:creationId xmlns:a16="http://schemas.microsoft.com/office/drawing/2014/main" id="{657CFB44-9B52-4BA9-B84F-54B85E0CEF79}"/>
              </a:ext>
            </a:extLst>
          </p:cNvPr>
          <p:cNvSpPr>
            <a:spLocks noGrp="1"/>
          </p:cNvSpPr>
          <p:nvPr>
            <p:ph type="sldNum" sz="quarter" idx="12"/>
          </p:nvPr>
        </p:nvSpPr>
        <p:spPr/>
        <p:txBody>
          <a:bodyPr/>
          <a:lstStyle/>
          <a:p>
            <a:fld id="{8250BAE3-1FED-4EBA-80AA-AF0302E483EE}" type="slidenum">
              <a:rPr lang="ko-KR" altLang="en-US" smtClean="0"/>
              <a:t>92</a:t>
            </a:fld>
            <a:endParaRPr lang="ko-KR" altLang="en-US"/>
          </a:p>
        </p:txBody>
      </p:sp>
    </p:spTree>
    <p:extLst>
      <p:ext uri="{BB962C8B-B14F-4D97-AF65-F5344CB8AC3E}">
        <p14:creationId xmlns:p14="http://schemas.microsoft.com/office/powerpoint/2010/main" val="3175022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err="1">
                <a:latin typeface="나눔스퀘어_ac Bold" panose="020B0600000101010101" pitchFamily="50" charset="-127"/>
                <a:ea typeface="나눔스퀘어_ac Bold" panose="020B0600000101010101" pitchFamily="50" charset="-127"/>
              </a:rPr>
              <a:t>nn.Embedding</a:t>
            </a:r>
            <a:r>
              <a:rPr lang="en-US" altLang="ko-KR" sz="2400" dirty="0">
                <a:latin typeface="나눔스퀘어_ac Bold" panose="020B0600000101010101" pitchFamily="50" charset="-127"/>
                <a:ea typeface="나눔스퀘어_ac Bold" panose="020B0600000101010101" pitchFamily="50" charset="-127"/>
              </a:rPr>
              <a:t>()</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F03CAFEB-CD4E-4ADE-B7AA-DDB7F4855F44}"/>
              </a:ext>
            </a:extLst>
          </p:cNvPr>
          <p:cNvSpPr/>
          <p:nvPr/>
        </p:nvSpPr>
        <p:spPr>
          <a:xfrm>
            <a:off x="990600" y="1164495"/>
            <a:ext cx="10210800" cy="1448153"/>
          </a:xfrm>
          <a:prstGeom prst="rect">
            <a:avLst/>
          </a:prstGeom>
        </p:spPr>
        <p:txBody>
          <a:bodyPr wrap="square">
            <a:spAutoFit/>
          </a:bodyPr>
          <a:lstStyle/>
          <a:p>
            <a:pPr marL="285750" indent="-285750">
              <a:lnSpc>
                <a:spcPct val="200000"/>
              </a:lnSpc>
              <a:buFont typeface="Arial" panose="020B0604020202020204" pitchFamily="34" charset="0"/>
              <a:buChar char="•"/>
            </a:pPr>
            <a:r>
              <a:rPr lang="ko-KR" altLang="en-US" dirty="0" err="1">
                <a:solidFill>
                  <a:srgbClr val="000000"/>
                </a:solidFill>
                <a:latin typeface="나눔스퀘어 Bold" panose="020B0600000101010101" pitchFamily="50" charset="-127"/>
                <a:ea typeface="나눔스퀘어 Bold" panose="020B0600000101010101" pitchFamily="50" charset="-127"/>
              </a:rPr>
              <a:t>파이토치에서</a:t>
            </a:r>
            <a:r>
              <a:rPr lang="ko-KR" altLang="en-US" dirty="0">
                <a:solidFill>
                  <a:srgbClr val="000000"/>
                </a:solidFill>
                <a:latin typeface="나눔스퀘어 Bold" panose="020B0600000101010101" pitchFamily="50" charset="-127"/>
                <a:ea typeface="나눔스퀘어 Bold" panose="020B0600000101010101" pitchFamily="50" charset="-127"/>
              </a:rPr>
              <a:t> </a:t>
            </a:r>
            <a:r>
              <a:rPr lang="ko-KR" altLang="en-US" dirty="0" err="1">
                <a:solidFill>
                  <a:srgbClr val="000000"/>
                </a:solidFill>
                <a:latin typeface="나눔스퀘어 Bold" panose="020B0600000101010101" pitchFamily="50" charset="-127"/>
                <a:ea typeface="나눔스퀘어 Bold" panose="020B0600000101010101" pitchFamily="50" charset="-127"/>
              </a:rPr>
              <a:t>임베딩</a:t>
            </a:r>
            <a:r>
              <a:rPr lang="ko-KR" altLang="en-US" dirty="0">
                <a:solidFill>
                  <a:srgbClr val="000000"/>
                </a:solidFill>
                <a:latin typeface="나눔스퀘어 Bold" panose="020B0600000101010101" pitchFamily="50" charset="-127"/>
                <a:ea typeface="나눔스퀘어 Bold" panose="020B0600000101010101" pitchFamily="50" charset="-127"/>
              </a:rPr>
              <a:t> 벡터를 사용하는 방법</a:t>
            </a:r>
            <a:endParaRPr lang="en-US" altLang="ko-KR" dirty="0">
              <a:solidFill>
                <a:srgbClr val="000000"/>
              </a:solidFill>
              <a:latin typeface="나눔스퀘어 Bold" panose="020B0600000101010101" pitchFamily="50" charset="-127"/>
              <a:ea typeface="나눔스퀘어 Bold" panose="020B0600000101010101" pitchFamily="50" charset="-127"/>
            </a:endParaRPr>
          </a:p>
          <a:p>
            <a:pPr>
              <a:lnSpc>
                <a:spcPct val="200000"/>
              </a:lnSpc>
            </a:pPr>
            <a:r>
              <a:rPr lang="en-US" altLang="ko-KR" sz="1400" dirty="0">
                <a:solidFill>
                  <a:srgbClr val="000000"/>
                </a:solidFill>
                <a:latin typeface="나눔스퀘어 Bold" panose="020B0600000101010101" pitchFamily="50" charset="-127"/>
                <a:ea typeface="나눔스퀘어 Bold" panose="020B0600000101010101" pitchFamily="50" charset="-127"/>
              </a:rPr>
              <a:t>(1) </a:t>
            </a:r>
            <a:r>
              <a:rPr lang="ko-KR" altLang="en-US" sz="1400" dirty="0">
                <a:solidFill>
                  <a:srgbClr val="000000"/>
                </a:solidFill>
                <a:latin typeface="나눔스퀘어 Bold" panose="020B0600000101010101" pitchFamily="50" charset="-127"/>
                <a:ea typeface="나눔스퀘어 Bold" panose="020B0600000101010101" pitchFamily="50" charset="-127"/>
              </a:rPr>
              <a:t>미리 사전에 훈련된 </a:t>
            </a:r>
            <a:r>
              <a:rPr lang="ko-KR" altLang="en-US" sz="1400" dirty="0" err="1">
                <a:solidFill>
                  <a:srgbClr val="000000"/>
                </a:solidFill>
                <a:latin typeface="나눔스퀘어 Bold" panose="020B0600000101010101" pitchFamily="50" charset="-127"/>
                <a:ea typeface="나눔스퀘어 Bold" panose="020B0600000101010101" pitchFamily="50" charset="-127"/>
              </a:rPr>
              <a:t>임베딩</a:t>
            </a:r>
            <a:r>
              <a:rPr lang="ko-KR" altLang="en-US" sz="1400" dirty="0">
                <a:solidFill>
                  <a:srgbClr val="000000"/>
                </a:solidFill>
                <a:latin typeface="나눔스퀘어 Bold" panose="020B0600000101010101" pitchFamily="50" charset="-127"/>
                <a:ea typeface="나눔스퀘어 Bold" panose="020B0600000101010101" pitchFamily="50" charset="-127"/>
              </a:rPr>
              <a:t> 벡터</a:t>
            </a:r>
            <a:r>
              <a:rPr lang="en-US" altLang="ko-KR" sz="1400" dirty="0">
                <a:solidFill>
                  <a:srgbClr val="000000"/>
                </a:solidFill>
                <a:latin typeface="나눔스퀘어 Bold" panose="020B0600000101010101" pitchFamily="50" charset="-127"/>
                <a:ea typeface="나눔스퀘어 Bold" panose="020B0600000101010101" pitchFamily="50" charset="-127"/>
              </a:rPr>
              <a:t>(pre-trained word embedding)</a:t>
            </a:r>
            <a:r>
              <a:rPr lang="ko-KR" altLang="en-US" sz="1400" dirty="0">
                <a:solidFill>
                  <a:srgbClr val="000000"/>
                </a:solidFill>
                <a:latin typeface="나눔스퀘어 Bold" panose="020B0600000101010101" pitchFamily="50" charset="-127"/>
                <a:ea typeface="나눔스퀘어 Bold" panose="020B0600000101010101" pitchFamily="50" charset="-127"/>
              </a:rPr>
              <a:t>들을 가져와 사용하는 방법</a:t>
            </a:r>
            <a:endParaRPr lang="en-US" altLang="ko-KR" sz="1400" dirty="0">
              <a:solidFill>
                <a:srgbClr val="000000"/>
              </a:solidFill>
              <a:latin typeface="나눔스퀘어 Bold" panose="020B0600000101010101" pitchFamily="50" charset="-127"/>
              <a:ea typeface="나눔스퀘어 Bold" panose="020B0600000101010101" pitchFamily="50" charset="-127"/>
            </a:endParaRPr>
          </a:p>
          <a:p>
            <a:pPr>
              <a:lnSpc>
                <a:spcPct val="200000"/>
              </a:lnSpc>
            </a:pPr>
            <a:r>
              <a:rPr lang="en-US" altLang="ko-KR" sz="1400" dirty="0">
                <a:solidFill>
                  <a:srgbClr val="000000"/>
                </a:solidFill>
                <a:latin typeface="나눔스퀘어 Bold" panose="020B0600000101010101" pitchFamily="50" charset="-127"/>
                <a:ea typeface="나눔스퀘어 Bold" panose="020B0600000101010101" pitchFamily="50" charset="-127"/>
              </a:rPr>
              <a:t>(2) </a:t>
            </a:r>
            <a:r>
              <a:rPr lang="ko-KR" altLang="en-US" sz="1400" dirty="0" err="1">
                <a:solidFill>
                  <a:srgbClr val="000000"/>
                </a:solidFill>
                <a:latin typeface="나눔스퀘어 Bold" panose="020B0600000101010101" pitchFamily="50" charset="-127"/>
                <a:ea typeface="나눔스퀘어 Bold" panose="020B0600000101010101" pitchFamily="50" charset="-127"/>
              </a:rPr>
              <a:t>임베딩</a:t>
            </a:r>
            <a:r>
              <a:rPr lang="ko-KR" altLang="en-US" sz="1400" dirty="0">
                <a:solidFill>
                  <a:srgbClr val="000000"/>
                </a:solidFill>
                <a:latin typeface="나눔스퀘어 Bold" panose="020B0600000101010101" pitchFamily="50" charset="-127"/>
                <a:ea typeface="나눔스퀘어 Bold" panose="020B0600000101010101" pitchFamily="50" charset="-127"/>
              </a:rPr>
              <a:t> 층</a:t>
            </a:r>
            <a:r>
              <a:rPr lang="en-US" altLang="ko-KR" sz="1400" dirty="0">
                <a:solidFill>
                  <a:srgbClr val="000000"/>
                </a:solidFill>
                <a:latin typeface="나눔스퀘어 Bold" panose="020B0600000101010101" pitchFamily="50" charset="-127"/>
                <a:ea typeface="나눔스퀘어 Bold" panose="020B0600000101010101" pitchFamily="50" charset="-127"/>
              </a:rPr>
              <a:t>(embedding layer)</a:t>
            </a:r>
            <a:r>
              <a:rPr lang="ko-KR" altLang="en-US" sz="1400" dirty="0">
                <a:solidFill>
                  <a:srgbClr val="000000"/>
                </a:solidFill>
                <a:latin typeface="나눔스퀘어 Bold" panose="020B0600000101010101" pitchFamily="50" charset="-127"/>
                <a:ea typeface="나눔스퀘어 Bold" panose="020B0600000101010101" pitchFamily="50" charset="-127"/>
              </a:rPr>
              <a:t>을 만들어 훈련 데이터로부터 처음부터 </a:t>
            </a:r>
            <a:r>
              <a:rPr lang="ko-KR" altLang="en-US" sz="1400" dirty="0" err="1">
                <a:solidFill>
                  <a:srgbClr val="000000"/>
                </a:solidFill>
                <a:latin typeface="나눔스퀘어 Bold" panose="020B0600000101010101" pitchFamily="50" charset="-127"/>
                <a:ea typeface="나눔스퀘어 Bold" panose="020B0600000101010101" pitchFamily="50" charset="-127"/>
              </a:rPr>
              <a:t>임베딩</a:t>
            </a:r>
            <a:r>
              <a:rPr lang="ko-KR" altLang="en-US" sz="1400" dirty="0">
                <a:solidFill>
                  <a:srgbClr val="000000"/>
                </a:solidFill>
                <a:latin typeface="나눔스퀘어 Bold" panose="020B0600000101010101" pitchFamily="50" charset="-127"/>
                <a:ea typeface="나눔스퀘어 Bold" panose="020B0600000101010101" pitchFamily="50" charset="-127"/>
              </a:rPr>
              <a:t> 벡터를 학습하는 방법 </a:t>
            </a:r>
            <a:r>
              <a:rPr lang="en-US" altLang="ko-KR" sz="1400" dirty="0">
                <a:solidFill>
                  <a:srgbClr val="FF0000"/>
                </a:solidFill>
                <a:latin typeface="나눔스퀘어 Bold" panose="020B0600000101010101" pitchFamily="50" charset="-127"/>
                <a:ea typeface="나눔스퀘어 Bold" panose="020B0600000101010101" pitchFamily="50" charset="-127"/>
                <a:sym typeface="Wingdings" panose="05000000000000000000" pitchFamily="2" charset="2"/>
              </a:rPr>
              <a:t> </a:t>
            </a:r>
            <a:r>
              <a:rPr lang="en-US" altLang="ko-KR" sz="1400" dirty="0" err="1">
                <a:solidFill>
                  <a:srgbClr val="FF0000"/>
                </a:solidFill>
                <a:latin typeface="나눔스퀘어 Bold" panose="020B0600000101010101" pitchFamily="50" charset="-127"/>
                <a:ea typeface="나눔스퀘어 Bold" panose="020B0600000101010101" pitchFamily="50" charset="-127"/>
                <a:sym typeface="Wingdings" panose="05000000000000000000" pitchFamily="2" charset="2"/>
              </a:rPr>
              <a:t>nn.Embedding</a:t>
            </a:r>
            <a:r>
              <a:rPr lang="en-US" altLang="ko-KR" sz="1400" dirty="0">
                <a:solidFill>
                  <a:srgbClr val="FF0000"/>
                </a:solidFill>
                <a:latin typeface="나눔스퀘어 Bold" panose="020B0600000101010101" pitchFamily="50" charset="-127"/>
                <a:ea typeface="나눔스퀘어 Bold" panose="020B0600000101010101" pitchFamily="50" charset="-127"/>
                <a:sym typeface="Wingdings" panose="05000000000000000000" pitchFamily="2" charset="2"/>
              </a:rPr>
              <a:t>()</a:t>
            </a:r>
            <a:r>
              <a:rPr lang="ko-KR" altLang="en-US" sz="1400" dirty="0">
                <a:solidFill>
                  <a:srgbClr val="FF0000"/>
                </a:solidFill>
                <a:latin typeface="나눔스퀘어 Bold" panose="020B0600000101010101" pitchFamily="50" charset="-127"/>
                <a:ea typeface="나눔스퀘어 Bold" panose="020B0600000101010101" pitchFamily="50" charset="-127"/>
                <a:sym typeface="Wingdings" panose="05000000000000000000" pitchFamily="2" charset="2"/>
              </a:rPr>
              <a:t> </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p:txBody>
      </p:sp>
      <p:pic>
        <p:nvPicPr>
          <p:cNvPr id="15362" name="Picture 2" descr="https://wikidocs.net/images/page/33793/lookup_table.PNG">
            <a:extLst>
              <a:ext uri="{FF2B5EF4-FFF2-40B4-BE49-F238E27FC236}">
                <a16:creationId xmlns:a16="http://schemas.microsoft.com/office/drawing/2014/main" id="{8586453D-0C88-42A0-8F9A-1B2B6718F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120" y="3780162"/>
            <a:ext cx="5691759" cy="242001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67680BF-9F3D-4E3D-8B70-167D0286AAA0}"/>
              </a:ext>
            </a:extLst>
          </p:cNvPr>
          <p:cNvSpPr/>
          <p:nvPr/>
        </p:nvSpPr>
        <p:spPr>
          <a:xfrm>
            <a:off x="1279850" y="2645305"/>
            <a:ext cx="8983823" cy="707566"/>
          </a:xfrm>
          <a:prstGeom prst="rect">
            <a:avLst/>
          </a:prstGeom>
        </p:spPr>
        <p:txBody>
          <a:bodyPr wrap="square">
            <a:spAutoFit/>
          </a:bodyPr>
          <a:lstStyle/>
          <a:p>
            <a:pPr>
              <a:lnSpc>
                <a:spcPct val="150000"/>
              </a:lnSpc>
            </a:pPr>
            <a:r>
              <a:rPr lang="ko-KR" altLang="en-US" sz="1400" dirty="0" err="1">
                <a:solidFill>
                  <a:srgbClr val="000000"/>
                </a:solidFill>
                <a:latin typeface="나눔스퀘어" panose="020B0600000101010101" pitchFamily="50" charset="-127"/>
                <a:ea typeface="나눔스퀘어" panose="020B0600000101010101" pitchFamily="50" charset="-127"/>
              </a:rPr>
              <a:t>임베딩</a:t>
            </a:r>
            <a:r>
              <a:rPr lang="ko-KR" altLang="en-US" sz="1400" dirty="0">
                <a:solidFill>
                  <a:srgbClr val="000000"/>
                </a:solidFill>
                <a:latin typeface="나눔스퀘어" panose="020B0600000101010101" pitchFamily="50" charset="-127"/>
                <a:ea typeface="나눔스퀘어" panose="020B0600000101010101" pitchFamily="50" charset="-127"/>
              </a:rPr>
              <a:t> 층은 입력 정수에 대해 밀집 벡터</a:t>
            </a:r>
            <a:r>
              <a:rPr lang="en-US" altLang="ko-KR" sz="1400" dirty="0">
                <a:solidFill>
                  <a:srgbClr val="000000"/>
                </a:solidFill>
                <a:latin typeface="나눔스퀘어" panose="020B0600000101010101" pitchFamily="50" charset="-127"/>
                <a:ea typeface="나눔스퀘어" panose="020B0600000101010101" pitchFamily="50" charset="-127"/>
              </a:rPr>
              <a:t>(dense vector)</a:t>
            </a:r>
            <a:r>
              <a:rPr lang="ko-KR" altLang="en-US" sz="1400" dirty="0">
                <a:solidFill>
                  <a:srgbClr val="000000"/>
                </a:solidFill>
                <a:latin typeface="나눔스퀘어" panose="020B0600000101010101" pitchFamily="50" charset="-127"/>
                <a:ea typeface="나눔스퀘어" panose="020B0600000101010101" pitchFamily="50" charset="-127"/>
              </a:rPr>
              <a:t>로 맵핑하고 이 밀집 벡터는 인공 신경망의 학습 과정에서 가중치가 학습되는 것과 같은 방식으로 훈련</a:t>
            </a:r>
            <a:endParaRPr lang="ko-KR" altLang="en-US" sz="1400"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B9DE3485-DB23-4FE5-ABDC-5180D9EF6BFC}"/>
              </a:ext>
            </a:extLst>
          </p:cNvPr>
          <p:cNvSpPr/>
          <p:nvPr/>
        </p:nvSpPr>
        <p:spPr>
          <a:xfrm>
            <a:off x="4966136" y="6488965"/>
            <a:ext cx="2034531" cy="276999"/>
          </a:xfrm>
          <a:prstGeom prst="rect">
            <a:avLst/>
          </a:prstGeom>
        </p:spPr>
        <p:txBody>
          <a:bodyPr wrap="none">
            <a:spAutoFit/>
          </a:bodyPr>
          <a:lstStyle/>
          <a:p>
            <a:r>
              <a:rPr lang="ko-KR" altLang="en-US" sz="1200" dirty="0">
                <a:solidFill>
                  <a:schemeClr val="bg1">
                    <a:lumMod val="50000"/>
                  </a:schemeClr>
                </a:solidFill>
              </a:rPr>
              <a:t>https://wikidocs.net/64779</a:t>
            </a:r>
          </a:p>
        </p:txBody>
      </p:sp>
      <p:sp>
        <p:nvSpPr>
          <p:cNvPr id="5" name="슬라이드 번호 개체 틀 4">
            <a:extLst>
              <a:ext uri="{FF2B5EF4-FFF2-40B4-BE49-F238E27FC236}">
                <a16:creationId xmlns:a16="http://schemas.microsoft.com/office/drawing/2014/main" id="{2587BB5D-7A09-4E7B-B7EC-A11ABC1415FC}"/>
              </a:ext>
            </a:extLst>
          </p:cNvPr>
          <p:cNvSpPr>
            <a:spLocks noGrp="1"/>
          </p:cNvSpPr>
          <p:nvPr>
            <p:ph type="sldNum" sz="quarter" idx="12"/>
          </p:nvPr>
        </p:nvSpPr>
        <p:spPr/>
        <p:txBody>
          <a:bodyPr/>
          <a:lstStyle/>
          <a:p>
            <a:fld id="{8250BAE3-1FED-4EBA-80AA-AF0302E483EE}" type="slidenum">
              <a:rPr lang="ko-KR" altLang="en-US" smtClean="0"/>
              <a:t>93</a:t>
            </a:fld>
            <a:endParaRPr lang="ko-KR" altLang="en-US"/>
          </a:p>
        </p:txBody>
      </p:sp>
    </p:spTree>
    <p:extLst>
      <p:ext uri="{BB962C8B-B14F-4D97-AF65-F5344CB8AC3E}">
        <p14:creationId xmlns:p14="http://schemas.microsoft.com/office/powerpoint/2010/main" val="905166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599" y="222544"/>
            <a:ext cx="7561649"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Scaled dot-product attention</a:t>
            </a:r>
            <a:r>
              <a:rPr lang="ko-KR" altLang="en-US" sz="2400" dirty="0">
                <a:latin typeface="나눔스퀘어_ac Bold" panose="020B0600000101010101" pitchFamily="50" charset="-127"/>
                <a:ea typeface="나눔스퀘어_ac Bold" panose="020B0600000101010101" pitchFamily="50" charset="-127"/>
              </a:rPr>
              <a:t>에서의 </a:t>
            </a:r>
            <a:r>
              <a:rPr lang="en-US" altLang="ko-KR" sz="2400" dirty="0">
                <a:latin typeface="나눔스퀘어_ac Bold" panose="020B0600000101010101" pitchFamily="50" charset="-127"/>
                <a:ea typeface="나눔스퀘어_ac Bold" panose="020B0600000101010101" pitchFamily="50" charset="-127"/>
              </a:rPr>
              <a:t>MASK</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61442" name="Picture 2" descr="https://wikidocs.net/images/page/31379/pad_masking11.PNG">
            <a:extLst>
              <a:ext uri="{FF2B5EF4-FFF2-40B4-BE49-F238E27FC236}">
                <a16:creationId xmlns:a16="http://schemas.microsoft.com/office/drawing/2014/main" id="{E8A91135-A6A9-4B52-9D30-C89D6B824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535" y="925559"/>
            <a:ext cx="5296930" cy="1815804"/>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https://wikidocs.net/images/page/31379/pad_masking2.PNG">
            <a:extLst>
              <a:ext uri="{FF2B5EF4-FFF2-40B4-BE49-F238E27FC236}">
                <a16:creationId xmlns:a16="http://schemas.microsoft.com/office/drawing/2014/main" id="{BF9AAC03-6F49-4F1E-979E-DAB4B22FB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227" y="2921075"/>
            <a:ext cx="4032987" cy="1728423"/>
          </a:xfrm>
          <a:prstGeom prst="rect">
            <a:avLst/>
          </a:prstGeom>
          <a:noFill/>
          <a:extLst>
            <a:ext uri="{909E8E84-426E-40DD-AFC4-6F175D3DCCD1}">
              <a14:hiddenFill xmlns:a14="http://schemas.microsoft.com/office/drawing/2010/main">
                <a:solidFill>
                  <a:srgbClr val="FFFFFF"/>
                </a:solidFill>
              </a14:hiddenFill>
            </a:ext>
          </a:extLst>
        </p:spPr>
      </p:pic>
      <p:pic>
        <p:nvPicPr>
          <p:cNvPr id="61446" name="Picture 6" descr="https://wikidocs.net/images/page/31379/softmax.PNG">
            <a:extLst>
              <a:ext uri="{FF2B5EF4-FFF2-40B4-BE49-F238E27FC236}">
                <a16:creationId xmlns:a16="http://schemas.microsoft.com/office/drawing/2014/main" id="{A4A8C31E-0B93-423A-A95E-5C1BFFEC9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227" y="4907033"/>
            <a:ext cx="2676654" cy="1728423"/>
          </a:xfrm>
          <a:prstGeom prst="rect">
            <a:avLst/>
          </a:prstGeom>
          <a:noFill/>
          <a:extLst>
            <a:ext uri="{909E8E84-426E-40DD-AFC4-6F175D3DCCD1}">
              <a14:hiddenFill xmlns:a14="http://schemas.microsoft.com/office/drawing/2010/main">
                <a:solidFill>
                  <a:srgbClr val="FFFFFF"/>
                </a:solidFill>
              </a14:hiddenFill>
            </a:ext>
          </a:extLst>
        </p:spPr>
      </p:pic>
      <p:sp>
        <p:nvSpPr>
          <p:cNvPr id="5" name="슬라이드 번호 개체 틀 4">
            <a:extLst>
              <a:ext uri="{FF2B5EF4-FFF2-40B4-BE49-F238E27FC236}">
                <a16:creationId xmlns:a16="http://schemas.microsoft.com/office/drawing/2014/main" id="{947CB4C4-F33B-4649-B59E-87C0C8952285}"/>
              </a:ext>
            </a:extLst>
          </p:cNvPr>
          <p:cNvSpPr>
            <a:spLocks noGrp="1"/>
          </p:cNvSpPr>
          <p:nvPr>
            <p:ph type="sldNum" sz="quarter" idx="12"/>
          </p:nvPr>
        </p:nvSpPr>
        <p:spPr/>
        <p:txBody>
          <a:bodyPr/>
          <a:lstStyle/>
          <a:p>
            <a:fld id="{8250BAE3-1FED-4EBA-80AA-AF0302E483EE}" type="slidenum">
              <a:rPr lang="ko-KR" altLang="en-US" smtClean="0"/>
              <a:t>94</a:t>
            </a:fld>
            <a:endParaRPr lang="ko-KR" altLang="en-US"/>
          </a:p>
        </p:txBody>
      </p:sp>
    </p:spTree>
    <p:extLst>
      <p:ext uri="{BB962C8B-B14F-4D97-AF65-F5344CB8AC3E}">
        <p14:creationId xmlns:p14="http://schemas.microsoft.com/office/powerpoint/2010/main" val="92102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WORD PIECE</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F03CAFEB-CD4E-4ADE-B7AA-DDB7F4855F44}"/>
              </a:ext>
            </a:extLst>
          </p:cNvPr>
          <p:cNvSpPr/>
          <p:nvPr/>
        </p:nvSpPr>
        <p:spPr>
          <a:xfrm>
            <a:off x="666361" y="809435"/>
            <a:ext cx="10210800" cy="4207690"/>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ko-KR" sz="1700" dirty="0">
                <a:latin typeface="나눔스퀘어" panose="020B0600000101010101" pitchFamily="50" charset="-127"/>
                <a:ea typeface="나눔스퀘어" panose="020B0600000101010101" pitchFamily="50" charset="-127"/>
              </a:rPr>
              <a:t>Out-of-vocabulary (OOV) : </a:t>
            </a:r>
            <a:r>
              <a:rPr lang="ko-KR" altLang="en-US" sz="1700" dirty="0">
                <a:latin typeface="나눔스퀘어" panose="020B0600000101010101" pitchFamily="50" charset="-127"/>
                <a:ea typeface="나눔스퀘어" panose="020B0600000101010101" pitchFamily="50" charset="-127"/>
              </a:rPr>
              <a:t> </a:t>
            </a:r>
            <a:r>
              <a:rPr lang="en-US" altLang="ko-KR" sz="1700" dirty="0">
                <a:latin typeface="나눔스퀘어" panose="020B0600000101010101" pitchFamily="50" charset="-127"/>
                <a:ea typeface="나눔스퀘어" panose="020B0600000101010101" pitchFamily="50" charset="-127"/>
              </a:rPr>
              <a:t>vocabulary </a:t>
            </a:r>
            <a:r>
              <a:rPr lang="ko-KR" altLang="en-US" sz="1700" dirty="0">
                <a:latin typeface="나눔스퀘어" panose="020B0600000101010101" pitchFamily="50" charset="-127"/>
                <a:ea typeface="나눔스퀘어" panose="020B0600000101010101" pitchFamily="50" charset="-127"/>
              </a:rPr>
              <a:t>의 개수가 제한되기에</a:t>
            </a:r>
            <a:r>
              <a:rPr lang="en-US" altLang="ko-KR" sz="1700" dirty="0">
                <a:latin typeface="나눔스퀘어" panose="020B0600000101010101" pitchFamily="50" charset="-127"/>
                <a:ea typeface="나눔스퀘어" panose="020B0600000101010101" pitchFamily="50" charset="-127"/>
              </a:rPr>
              <a:t> </a:t>
            </a:r>
            <a:r>
              <a:rPr lang="ko-KR" altLang="en-US" sz="1700" dirty="0" err="1">
                <a:latin typeface="나눔스퀘어" panose="020B0600000101010101" pitchFamily="50" charset="-127"/>
                <a:ea typeface="나눔스퀘어" panose="020B0600000101010101" pitchFamily="50" charset="-127"/>
              </a:rPr>
              <a:t>임베딩</a:t>
            </a:r>
            <a:r>
              <a:rPr lang="ko-KR" altLang="en-US" sz="1700" dirty="0">
                <a:latin typeface="나눔스퀘어" panose="020B0600000101010101" pitchFamily="50" charset="-127"/>
                <a:ea typeface="나눔스퀘어" panose="020B0600000101010101" pitchFamily="50" charset="-127"/>
              </a:rPr>
              <a:t> 벡터로 표현하지 못하는 단어 발생</a:t>
            </a:r>
            <a:endParaRPr lang="en-US" altLang="ko-KR" sz="1700" dirty="0">
              <a:latin typeface="나눔스퀘어" panose="020B0600000101010101" pitchFamily="50" charset="-127"/>
              <a:ea typeface="나눔스퀘어" panose="020B0600000101010101" pitchFamily="50" charset="-127"/>
            </a:endParaRPr>
          </a:p>
          <a:p>
            <a:pPr marL="285750" indent="-285750">
              <a:lnSpc>
                <a:spcPct val="200000"/>
              </a:lnSpc>
              <a:buFont typeface="Arial" panose="020B0604020202020204" pitchFamily="34" charset="0"/>
              <a:buChar char="•"/>
            </a:pPr>
            <a:r>
              <a:rPr lang="en-US" altLang="ko-KR" sz="1700" dirty="0">
                <a:latin typeface="나눔스퀘어" panose="020B0600000101010101" pitchFamily="50" charset="-127"/>
                <a:ea typeface="나눔스퀘어" panose="020B0600000101010101" pitchFamily="50" charset="-127"/>
              </a:rPr>
              <a:t>RNN </a:t>
            </a:r>
            <a:r>
              <a:rPr lang="ko-KR" altLang="en-US" sz="1700" dirty="0">
                <a:latin typeface="나눔스퀘어" panose="020B0600000101010101" pitchFamily="50" charset="-127"/>
                <a:ea typeface="나눔스퀘어" panose="020B0600000101010101" pitchFamily="50" charset="-127"/>
              </a:rPr>
              <a:t>기반 모델에서 이를 해결하기 위하여 </a:t>
            </a:r>
            <a:r>
              <a:rPr lang="en-US" altLang="ko-KR" sz="1700" b="1" dirty="0">
                <a:latin typeface="나눔스퀘어" panose="020B0600000101010101" pitchFamily="50" charset="-127"/>
                <a:ea typeface="나눔스퀘어" panose="020B0600000101010101" pitchFamily="50" charset="-127"/>
              </a:rPr>
              <a:t>Word Piece Model (WPM) </a:t>
            </a:r>
            <a:r>
              <a:rPr lang="ko-KR" altLang="en-US" sz="1700" dirty="0">
                <a:latin typeface="나눔스퀘어" panose="020B0600000101010101" pitchFamily="50" charset="-127"/>
                <a:ea typeface="나눔스퀘어" panose="020B0600000101010101" pitchFamily="50" charset="-127"/>
              </a:rPr>
              <a:t> 사용</a:t>
            </a:r>
            <a:endParaRPr lang="en-US" altLang="ko-KR" sz="1700" dirty="0">
              <a:latin typeface="나눔스퀘어" panose="020B0600000101010101" pitchFamily="50" charset="-127"/>
              <a:ea typeface="나눔스퀘어" panose="020B0600000101010101" pitchFamily="50" charset="-127"/>
            </a:endParaRPr>
          </a:p>
          <a:p>
            <a:pPr marL="285750" indent="-285750">
              <a:lnSpc>
                <a:spcPct val="200000"/>
              </a:lnSpc>
              <a:buFont typeface="Arial" panose="020B0604020202020204" pitchFamily="34" charset="0"/>
              <a:buChar char="•"/>
            </a:pPr>
            <a:r>
              <a:rPr lang="ko-KR" altLang="en-US" sz="1700" dirty="0">
                <a:latin typeface="나눔스퀘어" panose="020B0600000101010101" pitchFamily="50" charset="-127"/>
                <a:ea typeface="나눔스퀘어" panose="020B0600000101010101" pitchFamily="50" charset="-127"/>
              </a:rPr>
              <a:t>단어를 한정적인 유닛 </a:t>
            </a:r>
            <a:r>
              <a:rPr lang="en-US" altLang="ko-KR" sz="1700" dirty="0">
                <a:latin typeface="나눔스퀘어" panose="020B0600000101010101" pitchFamily="50" charset="-127"/>
                <a:ea typeface="나눔스퀘어" panose="020B0600000101010101" pitchFamily="50" charset="-127"/>
              </a:rPr>
              <a:t>(finite </a:t>
            </a:r>
            <a:r>
              <a:rPr lang="en-US" altLang="ko-KR" sz="1700" dirty="0" err="1">
                <a:latin typeface="나눔스퀘어" panose="020B0600000101010101" pitchFamily="50" charset="-127"/>
                <a:ea typeface="나눔스퀘어" panose="020B0600000101010101" pitchFamily="50" charset="-127"/>
              </a:rPr>
              <a:t>subword</a:t>
            </a:r>
            <a:r>
              <a:rPr lang="en-US" altLang="ko-KR" sz="1700" dirty="0">
                <a:latin typeface="나눔스퀘어" panose="020B0600000101010101" pitchFamily="50" charset="-127"/>
                <a:ea typeface="나눔스퀘어" panose="020B0600000101010101" pitchFamily="50" charset="-127"/>
              </a:rPr>
              <a:t> units) </a:t>
            </a:r>
            <a:r>
              <a:rPr lang="ko-KR" altLang="en-US" sz="1700" dirty="0">
                <a:latin typeface="나눔스퀘어" panose="020B0600000101010101" pitchFamily="50" charset="-127"/>
                <a:ea typeface="나눔스퀘어" panose="020B0600000101010101" pitchFamily="50" charset="-127"/>
              </a:rPr>
              <a:t>으로 표현</a:t>
            </a:r>
            <a:endParaRPr lang="en-US" altLang="ko-KR" sz="1700" dirty="0">
              <a:latin typeface="나눔스퀘어" panose="020B0600000101010101" pitchFamily="50" charset="-127"/>
              <a:ea typeface="나눔스퀘어" panose="020B0600000101010101" pitchFamily="50" charset="-127"/>
            </a:endParaRPr>
          </a:p>
          <a:p>
            <a:pPr marL="285750" indent="-285750">
              <a:lnSpc>
                <a:spcPct val="200000"/>
              </a:lnSpc>
              <a:buFont typeface="Arial" panose="020B0604020202020204" pitchFamily="34" charset="0"/>
              <a:buChar char="•"/>
            </a:pPr>
            <a:r>
              <a:rPr lang="ko-KR" altLang="en-US" sz="1700" dirty="0">
                <a:latin typeface="나눔스퀘어" panose="020B0600000101010101" pitchFamily="50" charset="-127"/>
                <a:ea typeface="나눔스퀘어" panose="020B0600000101010101" pitchFamily="50" charset="-127"/>
              </a:rPr>
              <a:t>언어와 관계 없이 적용 가능하기에 언어마다 해당 언어의 특징을 반영한 </a:t>
            </a:r>
            <a:r>
              <a:rPr lang="ko-KR" altLang="en-US" sz="1700" dirty="0" err="1">
                <a:latin typeface="나눔스퀘어" panose="020B0600000101010101" pitchFamily="50" charset="-127"/>
                <a:ea typeface="나눔스퀘어" panose="020B0600000101010101" pitchFamily="50" charset="-127"/>
              </a:rPr>
              <a:t>토크나이저를</a:t>
            </a:r>
            <a:r>
              <a:rPr lang="ko-KR" altLang="en-US" sz="1700" dirty="0">
                <a:latin typeface="나눔스퀘어" panose="020B0600000101010101" pitchFamily="50" charset="-127"/>
                <a:ea typeface="나눔스퀘어" panose="020B0600000101010101" pitchFamily="50" charset="-127"/>
              </a:rPr>
              <a:t> 만들지 않아도 됨</a:t>
            </a:r>
            <a:endParaRPr lang="en-US" altLang="ko-KR" sz="1700" dirty="0">
              <a:latin typeface="나눔스퀘어" panose="020B0600000101010101" pitchFamily="50" charset="-127"/>
              <a:ea typeface="나눔스퀘어" panose="020B0600000101010101" pitchFamily="50" charset="-127"/>
            </a:endParaRPr>
          </a:p>
          <a:p>
            <a:pPr marL="285750" indent="-285750">
              <a:lnSpc>
                <a:spcPct val="200000"/>
              </a:lnSpc>
              <a:buFont typeface="Arial" panose="020B0604020202020204" pitchFamily="34" charset="0"/>
              <a:buChar char="•"/>
            </a:pPr>
            <a:r>
              <a:rPr lang="en-US" altLang="ko-KR" sz="1700" dirty="0">
                <a:latin typeface="나눔스퀘어" panose="020B0600000101010101" pitchFamily="50" charset="-127"/>
                <a:ea typeface="나눔스퀘어" panose="020B0600000101010101" pitchFamily="50" charset="-127"/>
              </a:rPr>
              <a:t>BPE</a:t>
            </a:r>
            <a:r>
              <a:rPr lang="ko-KR" altLang="en-US" sz="1700" dirty="0">
                <a:latin typeface="나눔스퀘어" panose="020B0600000101010101" pitchFamily="50" charset="-127"/>
                <a:ea typeface="나눔스퀘어" panose="020B0600000101010101" pitchFamily="50" charset="-127"/>
              </a:rPr>
              <a:t>의 변형 알고리즘</a:t>
            </a:r>
            <a:endParaRPr lang="en-US" altLang="ko-KR" sz="1700" dirty="0">
              <a:latin typeface="나눔스퀘어" panose="020B0600000101010101" pitchFamily="50" charset="-127"/>
              <a:ea typeface="나눔스퀘어" panose="020B0600000101010101" pitchFamily="50" charset="-127"/>
            </a:endParaRPr>
          </a:p>
          <a:p>
            <a:pPr marL="742950" lvl="1" indent="-285750">
              <a:lnSpc>
                <a:spcPct val="200000"/>
              </a:lnSpc>
              <a:buFont typeface="Arial" panose="020B0604020202020204" pitchFamily="34" charset="0"/>
              <a:buChar char="•"/>
            </a:pPr>
            <a:r>
              <a:rPr lang="en-US" altLang="ko-KR" sz="1700" dirty="0">
                <a:latin typeface="나눔스퀘어" panose="020B0600000101010101" pitchFamily="50" charset="-127"/>
                <a:ea typeface="나눔스퀘어" panose="020B0600000101010101" pitchFamily="50" charset="-127"/>
              </a:rPr>
              <a:t>BPE</a:t>
            </a:r>
            <a:r>
              <a:rPr lang="ko-KR" altLang="en-US" sz="1700" dirty="0">
                <a:latin typeface="나눔스퀘어" panose="020B0600000101010101" pitchFamily="50" charset="-127"/>
                <a:ea typeface="나눔스퀘어" panose="020B0600000101010101" pitchFamily="50" charset="-127"/>
              </a:rPr>
              <a:t>가 빈도수에 기반하여 가장 많이 등장한 쌍을 병합</a:t>
            </a:r>
            <a:endParaRPr lang="en-US" altLang="ko-KR" sz="1700" dirty="0">
              <a:latin typeface="나눔스퀘어" panose="020B0600000101010101" pitchFamily="50" charset="-127"/>
              <a:ea typeface="나눔스퀘어" panose="020B0600000101010101" pitchFamily="50" charset="-127"/>
            </a:endParaRPr>
          </a:p>
          <a:p>
            <a:pPr marL="742950" lvl="1" indent="-285750">
              <a:lnSpc>
                <a:spcPct val="200000"/>
              </a:lnSpc>
              <a:buFont typeface="Arial" panose="020B0604020202020204" pitchFamily="34" charset="0"/>
              <a:buChar char="•"/>
            </a:pPr>
            <a:r>
              <a:rPr lang="ko-KR" altLang="en-US" sz="1700" dirty="0">
                <a:latin typeface="나눔스퀘어" panose="020B0600000101010101" pitchFamily="50" charset="-127"/>
                <a:ea typeface="나눔스퀘어" panose="020B0600000101010101" pitchFamily="50" charset="-127"/>
              </a:rPr>
              <a:t>반면 </a:t>
            </a:r>
            <a:r>
              <a:rPr lang="en-US" altLang="ko-KR" sz="1700" dirty="0">
                <a:latin typeface="나눔스퀘어" panose="020B0600000101010101" pitchFamily="50" charset="-127"/>
                <a:ea typeface="나눔스퀘어" panose="020B0600000101010101" pitchFamily="50" charset="-127"/>
              </a:rPr>
              <a:t>WPM</a:t>
            </a:r>
            <a:r>
              <a:rPr lang="ko-KR" altLang="en-US" sz="1700" dirty="0">
                <a:latin typeface="나눔스퀘어" panose="020B0600000101010101" pitchFamily="50" charset="-127"/>
                <a:ea typeface="나눔스퀘어" panose="020B0600000101010101" pitchFamily="50" charset="-127"/>
              </a:rPr>
              <a:t>은 병합되었을 때 코퍼스의 우도</a:t>
            </a:r>
            <a:r>
              <a:rPr lang="en-US" altLang="ko-KR" sz="1700" dirty="0">
                <a:latin typeface="나눔스퀘어" panose="020B0600000101010101" pitchFamily="50" charset="-127"/>
                <a:ea typeface="나눔스퀘어" panose="020B0600000101010101" pitchFamily="50" charset="-127"/>
              </a:rPr>
              <a:t>(Likelihood)</a:t>
            </a:r>
            <a:r>
              <a:rPr lang="ko-KR" altLang="en-US" sz="1700" dirty="0">
                <a:latin typeface="나눔스퀘어" panose="020B0600000101010101" pitchFamily="50" charset="-127"/>
                <a:ea typeface="나눔스퀘어" panose="020B0600000101010101" pitchFamily="50" charset="-127"/>
              </a:rPr>
              <a:t>를 가장 높이는 쌍을 병합</a:t>
            </a:r>
            <a:endParaRPr lang="en-US" altLang="ko-KR" sz="1700" dirty="0">
              <a:latin typeface="나눔스퀘어" panose="020B0600000101010101" pitchFamily="50" charset="-127"/>
              <a:ea typeface="나눔스퀘어" panose="020B0600000101010101" pitchFamily="50" charset="-127"/>
            </a:endParaRPr>
          </a:p>
          <a:p>
            <a:pPr marL="285750" indent="-285750">
              <a:lnSpc>
                <a:spcPct val="200000"/>
              </a:lnSpc>
              <a:buFont typeface="Arial" panose="020B0604020202020204" pitchFamily="34" charset="0"/>
              <a:buChar char="•"/>
            </a:pPr>
            <a:endParaRPr lang="en-US" altLang="ko-KR" sz="1700"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2C50DEBB-0D2A-4E72-9BE2-6CC4F9E7874C}"/>
              </a:ext>
            </a:extLst>
          </p:cNvPr>
          <p:cNvSpPr/>
          <p:nvPr/>
        </p:nvSpPr>
        <p:spPr>
          <a:xfrm>
            <a:off x="3048000" y="2690336"/>
            <a:ext cx="6096000" cy="369332"/>
          </a:xfrm>
          <a:prstGeom prst="rect">
            <a:avLst/>
          </a:prstGeom>
        </p:spPr>
        <p:txBody>
          <a:bodyPr>
            <a:spAutoFit/>
          </a:bodyPr>
          <a:lstStyle/>
          <a:p>
            <a:endParaRPr lang="ko-KR" altLang="en-US" dirty="0"/>
          </a:p>
        </p:txBody>
      </p:sp>
      <p:sp>
        <p:nvSpPr>
          <p:cNvPr id="6" name="직사각형 5">
            <a:extLst>
              <a:ext uri="{FF2B5EF4-FFF2-40B4-BE49-F238E27FC236}">
                <a16:creationId xmlns:a16="http://schemas.microsoft.com/office/drawing/2014/main" id="{87FB48FE-EC8D-4ADD-9EB3-7DBF176B4B8F}"/>
              </a:ext>
            </a:extLst>
          </p:cNvPr>
          <p:cNvSpPr/>
          <p:nvPr/>
        </p:nvSpPr>
        <p:spPr>
          <a:xfrm>
            <a:off x="4213914" y="6308836"/>
            <a:ext cx="3764172" cy="307777"/>
          </a:xfrm>
          <a:prstGeom prst="rect">
            <a:avLst/>
          </a:prstGeom>
        </p:spPr>
        <p:txBody>
          <a:bodyPr wrap="none">
            <a:spAutoFit/>
          </a:bodyPr>
          <a:lstStyle/>
          <a:p>
            <a:r>
              <a:rPr lang="ko-KR" altLang="en-US" sz="1400" dirty="0">
                <a:solidFill>
                  <a:schemeClr val="bg1">
                    <a:lumMod val="50000"/>
                  </a:schemeClr>
                </a:solidFill>
              </a:rPr>
              <a:t>https://lovit.github.io/nlp/2018/04/02/wpm/</a:t>
            </a:r>
          </a:p>
        </p:txBody>
      </p:sp>
      <p:sp>
        <p:nvSpPr>
          <p:cNvPr id="12" name="슬라이드 번호 개체 틀 11">
            <a:extLst>
              <a:ext uri="{FF2B5EF4-FFF2-40B4-BE49-F238E27FC236}">
                <a16:creationId xmlns:a16="http://schemas.microsoft.com/office/drawing/2014/main" id="{25B70653-B492-405D-BF41-833DBF0BE722}"/>
              </a:ext>
            </a:extLst>
          </p:cNvPr>
          <p:cNvSpPr>
            <a:spLocks noGrp="1"/>
          </p:cNvSpPr>
          <p:nvPr>
            <p:ph type="sldNum" sz="quarter" idx="12"/>
          </p:nvPr>
        </p:nvSpPr>
        <p:spPr/>
        <p:txBody>
          <a:bodyPr/>
          <a:lstStyle/>
          <a:p>
            <a:fld id="{8250BAE3-1FED-4EBA-80AA-AF0302E483EE}" type="slidenum">
              <a:rPr lang="ko-KR" altLang="en-US" smtClean="0"/>
              <a:t>95</a:t>
            </a:fld>
            <a:endParaRPr lang="ko-KR" altLang="en-US"/>
          </a:p>
        </p:txBody>
      </p:sp>
    </p:spTree>
    <p:extLst>
      <p:ext uri="{BB962C8B-B14F-4D97-AF65-F5344CB8AC3E}">
        <p14:creationId xmlns:p14="http://schemas.microsoft.com/office/powerpoint/2010/main" val="9190096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7F3659DB-4112-47ED-832D-3DEA3AB5FFBC}"/>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BPE</a:t>
            </a:r>
          </a:p>
        </p:txBody>
      </p:sp>
      <p:grpSp>
        <p:nvGrpSpPr>
          <p:cNvPr id="9" name="그룹 8">
            <a:extLst>
              <a:ext uri="{FF2B5EF4-FFF2-40B4-BE49-F238E27FC236}">
                <a16:creationId xmlns:a16="http://schemas.microsoft.com/office/drawing/2014/main" id="{37B8151E-FB98-4289-81F8-DD05B8C2F331}"/>
              </a:ext>
            </a:extLst>
          </p:cNvPr>
          <p:cNvGrpSpPr/>
          <p:nvPr/>
        </p:nvGrpSpPr>
        <p:grpSpPr>
          <a:xfrm rot="5400000">
            <a:off x="79582" y="395374"/>
            <a:ext cx="502623" cy="100211"/>
            <a:chOff x="2508308" y="3229762"/>
            <a:chExt cx="7197754" cy="108000"/>
          </a:xfrm>
        </p:grpSpPr>
        <p:sp>
          <p:nvSpPr>
            <p:cNvPr id="10" name="직사각형 9">
              <a:extLst>
                <a:ext uri="{FF2B5EF4-FFF2-40B4-BE49-F238E27FC236}">
                  <a16:creationId xmlns:a16="http://schemas.microsoft.com/office/drawing/2014/main" id="{D439A7C8-0699-4362-98DA-70BB4F8CB483}"/>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16E9C49-F9EA-455B-A7B2-E59FB551AA4A}"/>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sp>
        <p:nvSpPr>
          <p:cNvPr id="5" name="직사각형 4">
            <a:extLst>
              <a:ext uri="{FF2B5EF4-FFF2-40B4-BE49-F238E27FC236}">
                <a16:creationId xmlns:a16="http://schemas.microsoft.com/office/drawing/2014/main" id="{2C50DEBB-0D2A-4E72-9BE2-6CC4F9E7874C}"/>
              </a:ext>
            </a:extLst>
          </p:cNvPr>
          <p:cNvSpPr/>
          <p:nvPr/>
        </p:nvSpPr>
        <p:spPr>
          <a:xfrm>
            <a:off x="3048000" y="2690336"/>
            <a:ext cx="6096000" cy="369332"/>
          </a:xfrm>
          <a:prstGeom prst="rect">
            <a:avLst/>
          </a:prstGeom>
        </p:spPr>
        <p:txBody>
          <a:bodyPr>
            <a:spAutoFit/>
          </a:bodyPr>
          <a:lstStyle/>
          <a:p>
            <a:endParaRPr lang="ko-KR" altLang="en-US" dirty="0"/>
          </a:p>
        </p:txBody>
      </p:sp>
      <p:sp>
        <p:nvSpPr>
          <p:cNvPr id="3" name="직사각형 2">
            <a:extLst>
              <a:ext uri="{FF2B5EF4-FFF2-40B4-BE49-F238E27FC236}">
                <a16:creationId xmlns:a16="http://schemas.microsoft.com/office/drawing/2014/main" id="{6E662B89-B01E-44BD-BB7D-F393826054F6}"/>
              </a:ext>
            </a:extLst>
          </p:cNvPr>
          <p:cNvSpPr/>
          <p:nvPr/>
        </p:nvSpPr>
        <p:spPr>
          <a:xfrm>
            <a:off x="8515058" y="6230058"/>
            <a:ext cx="2034531" cy="276999"/>
          </a:xfrm>
          <a:prstGeom prst="rect">
            <a:avLst/>
          </a:prstGeom>
        </p:spPr>
        <p:txBody>
          <a:bodyPr wrap="none">
            <a:spAutoFit/>
          </a:bodyPr>
          <a:lstStyle/>
          <a:p>
            <a:r>
              <a:rPr lang="ko-KR" altLang="en-US" sz="1200" dirty="0">
                <a:solidFill>
                  <a:schemeClr val="bg1">
                    <a:lumMod val="50000"/>
                  </a:schemeClr>
                </a:solidFill>
              </a:rPr>
              <a:t>https://wikidocs.net/22592</a:t>
            </a:r>
          </a:p>
        </p:txBody>
      </p:sp>
      <p:pic>
        <p:nvPicPr>
          <p:cNvPr id="24578" name="Picture 2" descr="https://wikidocs.net/images/page/22592/%EA%B7%B8%EB%A6%BC.png">
            <a:extLst>
              <a:ext uri="{FF2B5EF4-FFF2-40B4-BE49-F238E27FC236}">
                <a16:creationId xmlns:a16="http://schemas.microsoft.com/office/drawing/2014/main" id="{6D477CF8-D027-4C28-ACDB-F5C7190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159" y="870509"/>
            <a:ext cx="3895725" cy="33623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897C616D-256C-42BA-898C-D25923726F9C}"/>
              </a:ext>
            </a:extLst>
          </p:cNvPr>
          <p:cNvPicPr>
            <a:picLocks noChangeAspect="1"/>
          </p:cNvPicPr>
          <p:nvPr/>
        </p:nvPicPr>
        <p:blipFill>
          <a:blip r:embed="rId3"/>
          <a:stretch>
            <a:fillRect/>
          </a:stretch>
        </p:blipFill>
        <p:spPr>
          <a:xfrm>
            <a:off x="1511109" y="1971870"/>
            <a:ext cx="5783098" cy="4396687"/>
          </a:xfrm>
          <a:prstGeom prst="rect">
            <a:avLst/>
          </a:prstGeom>
        </p:spPr>
      </p:pic>
      <p:pic>
        <p:nvPicPr>
          <p:cNvPr id="12" name="그림 11">
            <a:extLst>
              <a:ext uri="{FF2B5EF4-FFF2-40B4-BE49-F238E27FC236}">
                <a16:creationId xmlns:a16="http://schemas.microsoft.com/office/drawing/2014/main" id="{9F8290B1-F56D-4F55-BF11-A49C16C77811}"/>
              </a:ext>
            </a:extLst>
          </p:cNvPr>
          <p:cNvPicPr>
            <a:picLocks noChangeAspect="1"/>
          </p:cNvPicPr>
          <p:nvPr/>
        </p:nvPicPr>
        <p:blipFill>
          <a:blip r:embed="rId4"/>
          <a:stretch>
            <a:fillRect/>
          </a:stretch>
        </p:blipFill>
        <p:spPr>
          <a:xfrm>
            <a:off x="1511109" y="564688"/>
            <a:ext cx="6102565" cy="1271368"/>
          </a:xfrm>
          <a:prstGeom prst="rect">
            <a:avLst/>
          </a:prstGeom>
        </p:spPr>
      </p:pic>
      <p:sp>
        <p:nvSpPr>
          <p:cNvPr id="13" name="슬라이드 번호 개체 틀 12">
            <a:extLst>
              <a:ext uri="{FF2B5EF4-FFF2-40B4-BE49-F238E27FC236}">
                <a16:creationId xmlns:a16="http://schemas.microsoft.com/office/drawing/2014/main" id="{494C29E6-66BF-45D2-9977-B93906D3CCD5}"/>
              </a:ext>
            </a:extLst>
          </p:cNvPr>
          <p:cNvSpPr>
            <a:spLocks noGrp="1"/>
          </p:cNvSpPr>
          <p:nvPr>
            <p:ph type="sldNum" sz="quarter" idx="12"/>
          </p:nvPr>
        </p:nvSpPr>
        <p:spPr/>
        <p:txBody>
          <a:bodyPr/>
          <a:lstStyle/>
          <a:p>
            <a:fld id="{8250BAE3-1FED-4EBA-80AA-AF0302E483EE}" type="slidenum">
              <a:rPr lang="ko-KR" altLang="en-US" smtClean="0"/>
              <a:t>96</a:t>
            </a:fld>
            <a:endParaRPr lang="ko-KR" altLang="en-US"/>
          </a:p>
        </p:txBody>
      </p:sp>
    </p:spTree>
    <p:extLst>
      <p:ext uri="{BB962C8B-B14F-4D97-AF65-F5344CB8AC3E}">
        <p14:creationId xmlns:p14="http://schemas.microsoft.com/office/powerpoint/2010/main" val="42824233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CB60F0-C294-4044-A7B9-B7042F9E46E3}"/>
              </a:ext>
            </a:extLst>
          </p:cNvPr>
          <p:cNvSpPr txBox="1"/>
          <p:nvPr/>
        </p:nvSpPr>
        <p:spPr>
          <a:xfrm>
            <a:off x="852616" y="1150196"/>
            <a:ext cx="10231395"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초반에 </a:t>
            </a:r>
            <a:r>
              <a:rPr lang="ko-KR" altLang="en-US" dirty="0" err="1">
                <a:latin typeface="나눔스퀘어" panose="020B0600000101010101" pitchFamily="50" charset="-127"/>
                <a:ea typeface="나눔스퀘어" panose="020B0600000101010101" pitchFamily="50" charset="-127"/>
              </a:rPr>
              <a:t>학습률울</a:t>
            </a:r>
            <a:r>
              <a:rPr lang="ko-KR" altLang="en-US" dirty="0">
                <a:latin typeface="나눔스퀘어" panose="020B0600000101010101" pitchFamily="50" charset="-127"/>
                <a:ea typeface="나눔스퀘어" panose="020B0600000101010101" pitchFamily="50" charset="-127"/>
              </a:rPr>
              <a:t> </a:t>
            </a:r>
            <a:r>
              <a:rPr lang="ko-KR" altLang="en-US" dirty="0" err="1">
                <a:latin typeface="나눔스퀘어" panose="020B0600000101010101" pitchFamily="50" charset="-127"/>
                <a:ea typeface="나눔스퀘어" panose="020B0600000101010101" pitchFamily="50" charset="-127"/>
              </a:rPr>
              <a:t>크게하면</a:t>
            </a:r>
            <a:r>
              <a:rPr lang="ko-KR" altLang="en-US" dirty="0">
                <a:latin typeface="나눔스퀘어" panose="020B0600000101010101" pitchFamily="50" charset="-127"/>
                <a:ea typeface="나눔스퀘어" panose="020B0600000101010101" pitchFamily="50" charset="-127"/>
              </a:rPr>
              <a:t> 한쪽으로 편향되는 문제인 </a:t>
            </a:r>
            <a:r>
              <a:rPr lang="en-US" altLang="ko-KR" dirty="0">
                <a:latin typeface="나눔스퀘어" panose="020B0600000101010101" pitchFamily="50" charset="-127"/>
                <a:ea typeface="나눔스퀘어" panose="020B0600000101010101" pitchFamily="50" charset="-127"/>
              </a:rPr>
              <a:t>bias</a:t>
            </a:r>
            <a:r>
              <a:rPr lang="ko-KR" altLang="en-US" dirty="0">
                <a:latin typeface="나눔스퀘어" panose="020B0600000101010101" pitchFamily="50" charset="-127"/>
                <a:ea typeface="나눔스퀘어" panose="020B0600000101010101" pitchFamily="50" charset="-127"/>
              </a:rPr>
              <a:t>가 크게 생길 수 있음 </a:t>
            </a:r>
            <a:r>
              <a:rPr lang="en-US" altLang="ko-KR" dirty="0">
                <a:latin typeface="나눔스퀘어" panose="020B0600000101010101" pitchFamily="50" charset="-127"/>
                <a:ea typeface="나눔스퀘어" panose="020B0600000101010101" pitchFamily="50" charset="-127"/>
              </a:rPr>
              <a:t>(</a:t>
            </a:r>
            <a:r>
              <a:rPr lang="ko-KR" altLang="en-US" dirty="0">
                <a:latin typeface="나눔스퀘어" panose="020B0600000101010101" pitchFamily="50" charset="-127"/>
                <a:ea typeface="나눔스퀘어" panose="020B0600000101010101" pitchFamily="50" charset="-127"/>
              </a:rPr>
              <a:t>배치에 편향됨</a:t>
            </a:r>
            <a:r>
              <a:rPr lang="en-US" altLang="ko-KR" dirty="0">
                <a:latin typeface="나눔스퀘어" panose="020B0600000101010101" pitchFamily="50" charset="-127"/>
                <a:ea typeface="나눔스퀘어" panose="020B0600000101010101" pitchFamily="50" charset="-127"/>
              </a:rPr>
              <a:t>)</a:t>
            </a:r>
          </a:p>
          <a:p>
            <a:pPr marL="285750" indent="-285750">
              <a:lnSpc>
                <a:spcPct val="150000"/>
              </a:lnSpc>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트랜스포머는 파라미터가 많기 때문에 더욱 이 문제가 심각</a:t>
            </a:r>
            <a:endParaRPr lang="en-US" altLang="ko-KR" dirty="0">
              <a:latin typeface="나눔스퀘어" panose="020B0600000101010101" pitchFamily="50" charset="-127"/>
              <a:ea typeface="나눔스퀘어" panose="020B0600000101010101" pitchFamily="50" charset="-127"/>
            </a:endParaRPr>
          </a:p>
          <a:p>
            <a:pPr marL="285750" indent="-285750">
              <a:lnSpc>
                <a:spcPct val="150000"/>
              </a:lnSpc>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따라서 이러한 </a:t>
            </a:r>
            <a:r>
              <a:rPr lang="en-US" altLang="ko-KR" dirty="0">
                <a:latin typeface="나눔스퀘어" panose="020B0600000101010101" pitchFamily="50" charset="-127"/>
                <a:ea typeface="나눔스퀘어" panose="020B0600000101010101" pitchFamily="50" charset="-127"/>
              </a:rPr>
              <a:t>warm-up scheduling</a:t>
            </a:r>
            <a:r>
              <a:rPr lang="ko-KR" altLang="en-US" dirty="0">
                <a:latin typeface="나눔스퀘어" panose="020B0600000101010101" pitchFamily="50" charset="-127"/>
                <a:ea typeface="나눔스퀘어" panose="020B0600000101010101" pitchFamily="50" charset="-127"/>
              </a:rPr>
              <a:t>을 진행</a:t>
            </a:r>
          </a:p>
        </p:txBody>
      </p:sp>
      <p:sp>
        <p:nvSpPr>
          <p:cNvPr id="3" name="제목 1">
            <a:extLst>
              <a:ext uri="{FF2B5EF4-FFF2-40B4-BE49-F238E27FC236}">
                <a16:creationId xmlns:a16="http://schemas.microsoft.com/office/drawing/2014/main" id="{AD602BB3-7794-47EC-A55A-32909EA465A9}"/>
              </a:ext>
            </a:extLst>
          </p:cNvPr>
          <p:cNvSpPr txBox="1">
            <a:spLocks/>
          </p:cNvSpPr>
          <p:nvPr/>
        </p:nvSpPr>
        <p:spPr>
          <a:xfrm>
            <a:off x="482600" y="222544"/>
            <a:ext cx="4203618" cy="445480"/>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ko-KR" sz="2400" dirty="0">
                <a:latin typeface="나눔스퀘어_ac Bold" panose="020B0600000101010101" pitchFamily="50" charset="-127"/>
                <a:ea typeface="나눔스퀘어_ac Bold" panose="020B0600000101010101" pitchFamily="50" charset="-127"/>
              </a:rPr>
              <a:t>Warm-up Scheduling</a:t>
            </a:r>
          </a:p>
        </p:txBody>
      </p:sp>
      <p:grpSp>
        <p:nvGrpSpPr>
          <p:cNvPr id="4" name="그룹 3">
            <a:extLst>
              <a:ext uri="{FF2B5EF4-FFF2-40B4-BE49-F238E27FC236}">
                <a16:creationId xmlns:a16="http://schemas.microsoft.com/office/drawing/2014/main" id="{49F5AA56-B64A-49AF-9302-5D35670722D5}"/>
              </a:ext>
            </a:extLst>
          </p:cNvPr>
          <p:cNvGrpSpPr/>
          <p:nvPr/>
        </p:nvGrpSpPr>
        <p:grpSpPr>
          <a:xfrm rot="5400000">
            <a:off x="79582" y="395374"/>
            <a:ext cx="502623" cy="100211"/>
            <a:chOff x="2508308" y="3229762"/>
            <a:chExt cx="7197754" cy="108000"/>
          </a:xfrm>
        </p:grpSpPr>
        <p:sp>
          <p:nvSpPr>
            <p:cNvPr id="5" name="직사각형 4">
              <a:extLst>
                <a:ext uri="{FF2B5EF4-FFF2-40B4-BE49-F238E27FC236}">
                  <a16:creationId xmlns:a16="http://schemas.microsoft.com/office/drawing/2014/main" id="{AD98C4E6-00BD-422F-9C8B-D76476C96178}"/>
                </a:ext>
              </a:extLst>
            </p:cNvPr>
            <p:cNvSpPr/>
            <p:nvPr/>
          </p:nvSpPr>
          <p:spPr>
            <a:xfrm>
              <a:off x="2508308" y="3229762"/>
              <a:ext cx="7197754" cy="108000"/>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7BCBC30-E6A4-4301-8A0B-06764067F6A2}"/>
                </a:ext>
              </a:extLst>
            </p:cNvPr>
            <p:cNvSpPr/>
            <p:nvPr/>
          </p:nvSpPr>
          <p:spPr>
            <a:xfrm>
              <a:off x="6104389" y="3229762"/>
              <a:ext cx="3600000" cy="108000"/>
            </a:xfrm>
            <a:prstGeom prst="rect">
              <a:avLst/>
            </a:prstGeom>
            <a:solidFill>
              <a:srgbClr val="A2CD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pic>
        <p:nvPicPr>
          <p:cNvPr id="67586" name="Picture 2" descr="https://wikidocs.net/images/page/31379/learning_rate.PNG">
            <a:extLst>
              <a:ext uri="{FF2B5EF4-FFF2-40B4-BE49-F238E27FC236}">
                <a16:creationId xmlns:a16="http://schemas.microsoft.com/office/drawing/2014/main" id="{0A7A1FC5-E5F1-4DEF-AA59-0876F30DF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254" y="2931250"/>
            <a:ext cx="4758511" cy="3061777"/>
          </a:xfrm>
          <a:prstGeom prst="rect">
            <a:avLst/>
          </a:prstGeom>
          <a:noFill/>
          <a:extLst>
            <a:ext uri="{909E8E84-426E-40DD-AFC4-6F175D3DCCD1}">
              <a14:hiddenFill xmlns:a14="http://schemas.microsoft.com/office/drawing/2010/main">
                <a:solidFill>
                  <a:srgbClr val="FFFFFF"/>
                </a:solidFill>
              </a14:hiddenFill>
            </a:ext>
          </a:extLst>
        </p:spPr>
      </p:pic>
      <p:sp>
        <p:nvSpPr>
          <p:cNvPr id="7" name="슬라이드 번호 개체 틀 6">
            <a:extLst>
              <a:ext uri="{FF2B5EF4-FFF2-40B4-BE49-F238E27FC236}">
                <a16:creationId xmlns:a16="http://schemas.microsoft.com/office/drawing/2014/main" id="{7C9EAE40-F8B9-4D6B-A599-766D68D3380B}"/>
              </a:ext>
            </a:extLst>
          </p:cNvPr>
          <p:cNvSpPr>
            <a:spLocks noGrp="1"/>
          </p:cNvSpPr>
          <p:nvPr>
            <p:ph type="sldNum" sz="quarter" idx="12"/>
          </p:nvPr>
        </p:nvSpPr>
        <p:spPr/>
        <p:txBody>
          <a:bodyPr/>
          <a:lstStyle/>
          <a:p>
            <a:fld id="{8250BAE3-1FED-4EBA-80AA-AF0302E483EE}" type="slidenum">
              <a:rPr lang="ko-KR" altLang="en-US" smtClean="0"/>
              <a:t>97</a:t>
            </a:fld>
            <a:endParaRPr lang="ko-KR" altLang="en-US"/>
          </a:p>
        </p:txBody>
      </p:sp>
    </p:spTree>
    <p:extLst>
      <p:ext uri="{BB962C8B-B14F-4D97-AF65-F5344CB8AC3E}">
        <p14:creationId xmlns:p14="http://schemas.microsoft.com/office/powerpoint/2010/main" val="2171176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E69028-EDDF-4454-8DA7-8D26321375E0}"/>
              </a:ext>
            </a:extLst>
          </p:cNvPr>
          <p:cNvSpPr>
            <a:spLocks noGrp="1"/>
          </p:cNvSpPr>
          <p:nvPr>
            <p:ph type="title"/>
          </p:nvPr>
        </p:nvSpPr>
        <p:spPr/>
        <p:txBody>
          <a:bodyPr>
            <a:normAutofit/>
          </a:bodyPr>
          <a:lstStyle/>
          <a:p>
            <a:r>
              <a:rPr lang="ko-KR" altLang="en-US" sz="3600" dirty="0">
                <a:latin typeface="나눔스퀘어_ac ExtraBold" panose="020B0600000101010101" pitchFamily="50" charset="-127"/>
                <a:ea typeface="나눔스퀘어_ac ExtraBold" panose="020B0600000101010101" pitchFamily="50" charset="-127"/>
              </a:rPr>
              <a:t>참고</a:t>
            </a:r>
          </a:p>
        </p:txBody>
      </p:sp>
      <p:sp>
        <p:nvSpPr>
          <p:cNvPr id="3" name="내용 개체 틀 2">
            <a:extLst>
              <a:ext uri="{FF2B5EF4-FFF2-40B4-BE49-F238E27FC236}">
                <a16:creationId xmlns:a16="http://schemas.microsoft.com/office/drawing/2014/main" id="{1AD9C649-D7B4-44BC-A520-881647834B67}"/>
              </a:ext>
            </a:extLst>
          </p:cNvPr>
          <p:cNvSpPr>
            <a:spLocks noGrp="1"/>
          </p:cNvSpPr>
          <p:nvPr>
            <p:ph idx="1"/>
          </p:nvPr>
        </p:nvSpPr>
        <p:spPr/>
        <p:txBody>
          <a:bodyPr>
            <a:normAutofit/>
          </a:bodyPr>
          <a:lstStyle/>
          <a:p>
            <a:r>
              <a:rPr lang="en-US" altLang="ko-KR" sz="1800" dirty="0">
                <a:hlinkClick r:id="rId2"/>
              </a:rPr>
              <a:t>https://towardsdatascience.com/attn-illustrated-attention-5ec4ad276ee3</a:t>
            </a:r>
            <a:endParaRPr lang="en-US" altLang="ko-KR" sz="1800" dirty="0"/>
          </a:p>
          <a:p>
            <a:r>
              <a:rPr lang="en-US" altLang="ko-KR" sz="1800" dirty="0">
                <a:hlinkClick r:id="rId3"/>
              </a:rPr>
              <a:t>https://jalammar.github.io/illustrated-transformer/</a:t>
            </a:r>
            <a:endParaRPr lang="en-US" altLang="ko-KR" sz="1800" dirty="0"/>
          </a:p>
          <a:p>
            <a:r>
              <a:rPr lang="en-US" altLang="ko-KR" sz="1800" dirty="0">
                <a:hlinkClick r:id="rId4"/>
              </a:rPr>
              <a:t>https://towardsdatascience.com/what-are-transformers-and-how-can-you-use-them-f7ccd546071a</a:t>
            </a:r>
            <a:endParaRPr lang="en-US" altLang="ko-KR" sz="1800" dirty="0"/>
          </a:p>
          <a:p>
            <a:r>
              <a:rPr lang="en-US" altLang="ko-KR" sz="1800" dirty="0">
                <a:hlinkClick r:id="rId5"/>
              </a:rPr>
              <a:t>https://huggingface.co/transformers/_modules/transformers/models/bert/modeling_bert.html#BertModel</a:t>
            </a:r>
            <a:endParaRPr lang="en-US" altLang="ko-KR" sz="1800" dirty="0"/>
          </a:p>
          <a:p>
            <a:r>
              <a:rPr lang="en-US" altLang="ko-KR" sz="1800" dirty="0">
                <a:hlinkClick r:id="rId6"/>
              </a:rPr>
              <a:t>http://docs.likejazz.com/bert/#position-wise-feed-forward-network</a:t>
            </a:r>
            <a:endParaRPr lang="en-US" altLang="ko-KR" sz="1800" dirty="0"/>
          </a:p>
          <a:p>
            <a:r>
              <a:rPr lang="en-US" altLang="ko-KR" sz="1800" dirty="0">
                <a:hlinkClick r:id="rId7"/>
              </a:rPr>
              <a:t>https://wikidocs.net/31379</a:t>
            </a:r>
            <a:endParaRPr lang="en-US" altLang="ko-KR" sz="1800" dirty="0"/>
          </a:p>
          <a:p>
            <a:r>
              <a:rPr lang="en-US" altLang="ko-KR" sz="1800" dirty="0">
                <a:hlinkClick r:id="rId8"/>
              </a:rPr>
              <a:t>https://pozalabs.github.io/transformer/</a:t>
            </a:r>
            <a:endParaRPr lang="en-US" altLang="ko-KR" sz="1800" dirty="0"/>
          </a:p>
          <a:p>
            <a:r>
              <a:rPr lang="en-US" altLang="ko-KR" sz="1800" dirty="0">
                <a:hlinkClick r:id="rId9"/>
              </a:rPr>
              <a:t>https://youtu.be/KQfvEg-fGMw</a:t>
            </a:r>
            <a:endParaRPr lang="en-US" altLang="ko-KR" sz="1800" dirty="0"/>
          </a:p>
          <a:p>
            <a:r>
              <a:rPr lang="en-US" altLang="ko-KR" sz="1800" dirty="0">
                <a:hlinkClick r:id="rId10"/>
              </a:rPr>
              <a:t>https://youtu.be/Yk1tV_cXMMU</a:t>
            </a:r>
            <a:endParaRPr lang="en-US" altLang="ko-KR" sz="1800" dirty="0"/>
          </a:p>
          <a:p>
            <a:endParaRPr lang="en-US" altLang="ko-KR" sz="1800" dirty="0"/>
          </a:p>
          <a:p>
            <a:endParaRPr lang="ko-KR" altLang="en-US" sz="1800" dirty="0"/>
          </a:p>
        </p:txBody>
      </p:sp>
      <p:sp>
        <p:nvSpPr>
          <p:cNvPr id="4" name="슬라이드 번호 개체 틀 3">
            <a:extLst>
              <a:ext uri="{FF2B5EF4-FFF2-40B4-BE49-F238E27FC236}">
                <a16:creationId xmlns:a16="http://schemas.microsoft.com/office/drawing/2014/main" id="{F75F22FC-BB42-4EFB-B733-5FEEB0C9190E}"/>
              </a:ext>
            </a:extLst>
          </p:cNvPr>
          <p:cNvSpPr>
            <a:spLocks noGrp="1"/>
          </p:cNvSpPr>
          <p:nvPr>
            <p:ph type="sldNum" sz="quarter" idx="12"/>
          </p:nvPr>
        </p:nvSpPr>
        <p:spPr/>
        <p:txBody>
          <a:bodyPr/>
          <a:lstStyle/>
          <a:p>
            <a:fld id="{8250BAE3-1FED-4EBA-80AA-AF0302E483EE}" type="slidenum">
              <a:rPr lang="ko-KR" altLang="en-US" smtClean="0"/>
              <a:t>98</a:t>
            </a:fld>
            <a:endParaRPr lang="ko-KR" altLang="en-US"/>
          </a:p>
        </p:txBody>
      </p:sp>
    </p:spTree>
    <p:extLst>
      <p:ext uri="{BB962C8B-B14F-4D97-AF65-F5344CB8AC3E}">
        <p14:creationId xmlns:p14="http://schemas.microsoft.com/office/powerpoint/2010/main" val="307211230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3321</TotalTime>
  <Words>5100</Words>
  <Application>Microsoft Office PowerPoint</Application>
  <PresentationFormat>와이드스크린</PresentationFormat>
  <Paragraphs>796</Paragraphs>
  <Slides>98</Slides>
  <Notes>74</Notes>
  <HiddenSlides>0</HiddenSlides>
  <MMClips>8</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98</vt:i4>
      </vt:variant>
    </vt:vector>
  </HeadingPairs>
  <TitlesOfParts>
    <vt:vector size="109" baseType="lpstr">
      <vt:lpstr>MathJax_Main</vt:lpstr>
      <vt:lpstr>MathJax_Math-italic</vt:lpstr>
      <vt:lpstr>PT Sans</vt:lpstr>
      <vt:lpstr>나눔스퀘어</vt:lpstr>
      <vt:lpstr>나눔스퀘어 Bold</vt:lpstr>
      <vt:lpstr>나눔스퀘어_ac Bold</vt:lpstr>
      <vt:lpstr>나눔스퀘어_ac ExtraBold</vt:lpstr>
      <vt:lpstr>맑은 고딕</vt:lpstr>
      <vt:lpstr>Arial</vt:lpstr>
      <vt:lpstr>Wingdings</vt:lpstr>
      <vt:lpstr>Office 테마</vt:lpstr>
      <vt:lpstr>BERT </vt:lpstr>
      <vt:lpstr>목차</vt:lpstr>
      <vt:lpstr>Ⅰ. Seq2Seq</vt:lpstr>
      <vt:lpstr>Seq2Seq</vt:lpstr>
      <vt:lpstr>Seq2Seq</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Ⅱ. Attention Mechanism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Ⅲ. Transformer</vt:lpstr>
      <vt:lpstr>PowerPoint 프레젠테이션</vt:lpstr>
      <vt:lpstr>PowerPoint 프레젠테이션</vt:lpstr>
      <vt:lpstr>PowerPoint 프레젠테이션</vt:lpstr>
      <vt:lpstr>PowerPoint 프레젠테이션</vt:lpstr>
      <vt:lpstr>Transformer (Encoder)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Ⅳ. BERT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Ⅴ. BERT 실습 : 네이버 영화 리뷰 감성분류</vt:lpstr>
      <vt:lpstr>Ⅵ. Reference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참고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Overview</dc:title>
  <dc:creator>Soyoung Cho</dc:creator>
  <cp:lastModifiedBy>Soyoung Cho</cp:lastModifiedBy>
  <cp:revision>137</cp:revision>
  <dcterms:created xsi:type="dcterms:W3CDTF">2021-05-24T06:57:16Z</dcterms:created>
  <dcterms:modified xsi:type="dcterms:W3CDTF">2021-05-27T12:48:53Z</dcterms:modified>
</cp:coreProperties>
</file>